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63"/>
  </p:notesMasterIdLst>
  <p:sldIdLst>
    <p:sldId id="336" r:id="rId3"/>
    <p:sldId id="338" r:id="rId4"/>
    <p:sldId id="341" r:id="rId5"/>
    <p:sldId id="361" r:id="rId6"/>
    <p:sldId id="360" r:id="rId7"/>
    <p:sldId id="340" r:id="rId8"/>
    <p:sldId id="354" r:id="rId9"/>
    <p:sldId id="355" r:id="rId10"/>
    <p:sldId id="356" r:id="rId11"/>
    <p:sldId id="357" r:id="rId12"/>
    <p:sldId id="358" r:id="rId13"/>
    <p:sldId id="359" r:id="rId14"/>
    <p:sldId id="343" r:id="rId15"/>
    <p:sldId id="344" r:id="rId16"/>
    <p:sldId id="347" r:id="rId17"/>
    <p:sldId id="348" r:id="rId18"/>
    <p:sldId id="349" r:id="rId19"/>
    <p:sldId id="351" r:id="rId20"/>
    <p:sldId id="369" r:id="rId21"/>
    <p:sldId id="362" r:id="rId22"/>
    <p:sldId id="350" r:id="rId23"/>
    <p:sldId id="363" r:id="rId24"/>
    <p:sldId id="364" r:id="rId25"/>
    <p:sldId id="365" r:id="rId26"/>
    <p:sldId id="366" r:id="rId27"/>
    <p:sldId id="367" r:id="rId28"/>
    <p:sldId id="353" r:id="rId29"/>
    <p:sldId id="352" r:id="rId30"/>
    <p:sldId id="370" r:id="rId31"/>
    <p:sldId id="372" r:id="rId32"/>
    <p:sldId id="373" r:id="rId33"/>
    <p:sldId id="374" r:id="rId34"/>
    <p:sldId id="375" r:id="rId35"/>
    <p:sldId id="376" r:id="rId36"/>
    <p:sldId id="377" r:id="rId37"/>
    <p:sldId id="378" r:id="rId38"/>
    <p:sldId id="380" r:id="rId39"/>
    <p:sldId id="381" r:id="rId40"/>
    <p:sldId id="382" r:id="rId41"/>
    <p:sldId id="383" r:id="rId42"/>
    <p:sldId id="386" r:id="rId43"/>
    <p:sldId id="387" r:id="rId44"/>
    <p:sldId id="388" r:id="rId45"/>
    <p:sldId id="389" r:id="rId46"/>
    <p:sldId id="390" r:id="rId47"/>
    <p:sldId id="391" r:id="rId48"/>
    <p:sldId id="392" r:id="rId49"/>
    <p:sldId id="393" r:id="rId50"/>
    <p:sldId id="394" r:id="rId51"/>
    <p:sldId id="395" r:id="rId52"/>
    <p:sldId id="396" r:id="rId53"/>
    <p:sldId id="397" r:id="rId54"/>
    <p:sldId id="398" r:id="rId55"/>
    <p:sldId id="399" r:id="rId56"/>
    <p:sldId id="400" r:id="rId57"/>
    <p:sldId id="401" r:id="rId58"/>
    <p:sldId id="402" r:id="rId59"/>
    <p:sldId id="403" r:id="rId60"/>
    <p:sldId id="404" r:id="rId61"/>
    <p:sldId id="405" r:id="rId62"/>
  </p:sldIdLst>
  <p:sldSz cx="4610100" cy="3460750"/>
  <p:notesSz cx="4610100" cy="34607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ida" initials="M" lastIdx="1" clrIdx="0">
    <p:extLst>
      <p:ext uri="{19B8F6BF-5375-455C-9EA6-DF929625EA0E}">
        <p15:presenceInfo xmlns:p15="http://schemas.microsoft.com/office/powerpoint/2012/main" userId="38537e84483e7c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343" autoAdjust="0"/>
  </p:normalViewPr>
  <p:slideViewPr>
    <p:cSldViewPr>
      <p:cViewPr varScale="1">
        <p:scale>
          <a:sx n="170" d="100"/>
          <a:sy n="170" d="100"/>
        </p:scale>
        <p:origin x="1358" y="19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08A434C6-8096-4C14-998A-620A1794C6F4}" type="datetimeFigureOut">
              <a:rPr lang="en-US" smtClean="0"/>
              <a:t>9/23/2024</a:t>
            </a:fld>
            <a:endParaRPr lang="en-US"/>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8738ACD1-CD0C-407D-BC40-FC78832E9B26}" type="slidenum">
              <a:rPr lang="en-US" smtClean="0"/>
              <a:t>‹#›</a:t>
            </a:fld>
            <a:endParaRPr lang="en-US"/>
          </a:p>
        </p:txBody>
      </p:sp>
    </p:spTree>
    <p:extLst>
      <p:ext uri="{BB962C8B-B14F-4D97-AF65-F5344CB8AC3E}">
        <p14:creationId xmlns:p14="http://schemas.microsoft.com/office/powerpoint/2010/main" val="2662581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8ACD1-CD0C-407D-BC40-FC78832E9B26}" type="slidenum">
              <a:rPr lang="en-US" smtClean="0"/>
              <a:t>16</a:t>
            </a:fld>
            <a:endParaRPr lang="en-US"/>
          </a:p>
        </p:txBody>
      </p:sp>
    </p:spTree>
    <p:extLst>
      <p:ext uri="{BB962C8B-B14F-4D97-AF65-F5344CB8AC3E}">
        <p14:creationId xmlns:p14="http://schemas.microsoft.com/office/powerpoint/2010/main" val="3345931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37</a:t>
            </a:fld>
            <a:endParaRPr lang="en-US"/>
          </a:p>
        </p:txBody>
      </p:sp>
    </p:spTree>
    <p:extLst>
      <p:ext uri="{BB962C8B-B14F-4D97-AF65-F5344CB8AC3E}">
        <p14:creationId xmlns:p14="http://schemas.microsoft.com/office/powerpoint/2010/main" val="3202757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38</a:t>
            </a:fld>
            <a:endParaRPr lang="en-US"/>
          </a:p>
        </p:txBody>
      </p:sp>
    </p:spTree>
    <p:extLst>
      <p:ext uri="{BB962C8B-B14F-4D97-AF65-F5344CB8AC3E}">
        <p14:creationId xmlns:p14="http://schemas.microsoft.com/office/powerpoint/2010/main" val="4058562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39</a:t>
            </a:fld>
            <a:endParaRPr lang="en-US"/>
          </a:p>
        </p:txBody>
      </p:sp>
    </p:spTree>
    <p:extLst>
      <p:ext uri="{BB962C8B-B14F-4D97-AF65-F5344CB8AC3E}">
        <p14:creationId xmlns:p14="http://schemas.microsoft.com/office/powerpoint/2010/main" val="401731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40</a:t>
            </a:fld>
            <a:endParaRPr lang="en-US"/>
          </a:p>
        </p:txBody>
      </p:sp>
    </p:spTree>
    <p:extLst>
      <p:ext uri="{BB962C8B-B14F-4D97-AF65-F5344CB8AC3E}">
        <p14:creationId xmlns:p14="http://schemas.microsoft.com/office/powerpoint/2010/main" val="4138310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41</a:t>
            </a:fld>
            <a:endParaRPr lang="en-US"/>
          </a:p>
        </p:txBody>
      </p:sp>
    </p:spTree>
    <p:extLst>
      <p:ext uri="{BB962C8B-B14F-4D97-AF65-F5344CB8AC3E}">
        <p14:creationId xmlns:p14="http://schemas.microsoft.com/office/powerpoint/2010/main" val="3757941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42</a:t>
            </a:fld>
            <a:endParaRPr lang="en-US"/>
          </a:p>
        </p:txBody>
      </p:sp>
    </p:spTree>
    <p:extLst>
      <p:ext uri="{BB962C8B-B14F-4D97-AF65-F5344CB8AC3E}">
        <p14:creationId xmlns:p14="http://schemas.microsoft.com/office/powerpoint/2010/main" val="328856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43</a:t>
            </a:fld>
            <a:endParaRPr lang="en-US"/>
          </a:p>
        </p:txBody>
      </p:sp>
    </p:spTree>
    <p:extLst>
      <p:ext uri="{BB962C8B-B14F-4D97-AF65-F5344CB8AC3E}">
        <p14:creationId xmlns:p14="http://schemas.microsoft.com/office/powerpoint/2010/main" val="3461227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44</a:t>
            </a:fld>
            <a:endParaRPr lang="en-US"/>
          </a:p>
        </p:txBody>
      </p:sp>
    </p:spTree>
    <p:extLst>
      <p:ext uri="{BB962C8B-B14F-4D97-AF65-F5344CB8AC3E}">
        <p14:creationId xmlns:p14="http://schemas.microsoft.com/office/powerpoint/2010/main" val="86498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45</a:t>
            </a:fld>
            <a:endParaRPr lang="en-US"/>
          </a:p>
        </p:txBody>
      </p:sp>
    </p:spTree>
    <p:extLst>
      <p:ext uri="{BB962C8B-B14F-4D97-AF65-F5344CB8AC3E}">
        <p14:creationId xmlns:p14="http://schemas.microsoft.com/office/powerpoint/2010/main" val="541844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46</a:t>
            </a:fld>
            <a:endParaRPr lang="en-US"/>
          </a:p>
        </p:txBody>
      </p:sp>
    </p:spTree>
    <p:extLst>
      <p:ext uri="{BB962C8B-B14F-4D97-AF65-F5344CB8AC3E}">
        <p14:creationId xmlns:p14="http://schemas.microsoft.com/office/powerpoint/2010/main" val="2263794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Real Life Examples of Information Hiding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Your name and other personal information is stored in your brain we can’t access this information directly. For getting this information we need to ask you about it and it will be up to you how much details you would like to share with us.</a:t>
            </a:r>
          </a:p>
          <a:p>
            <a:r>
              <a:rPr lang="en-US" sz="1200" b="0" i="0" kern="1200" dirty="0" smtClean="0">
                <a:solidFill>
                  <a:schemeClr val="tx1"/>
                </a:solidFill>
                <a:effectLst/>
                <a:latin typeface="+mn-lt"/>
                <a:ea typeface="+mn-ea"/>
                <a:cs typeface="+mn-cs"/>
              </a:rPr>
              <a:t>An email server may have account information of millions of people but it will share only our account information with us if we request it to send anyone else accounts information our request will be refused.</a:t>
            </a:r>
          </a:p>
          <a:p>
            <a:r>
              <a:rPr lang="en-US" sz="1200" b="0" i="0" kern="1200" dirty="0" smtClean="0">
                <a:solidFill>
                  <a:schemeClr val="tx1"/>
                </a:solidFill>
                <a:effectLst/>
                <a:latin typeface="+mn-lt"/>
                <a:ea typeface="+mn-ea"/>
                <a:cs typeface="+mn-cs"/>
              </a:rPr>
              <a:t>A phone SIM card may store several phone numbers but we can’t read the numbers directly from the SIM card rather phone-set reads this information for us and if the owner of this phone has not allowed others to see the numbers saved in this phone we will not be able to see those phone numbers using phone.</a:t>
            </a:r>
          </a:p>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29</a:t>
            </a:fld>
            <a:endParaRPr lang="en-US"/>
          </a:p>
        </p:txBody>
      </p:sp>
    </p:spTree>
    <p:extLst>
      <p:ext uri="{BB962C8B-B14F-4D97-AF65-F5344CB8AC3E}">
        <p14:creationId xmlns:p14="http://schemas.microsoft.com/office/powerpoint/2010/main" val="30440324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47</a:t>
            </a:fld>
            <a:endParaRPr lang="en-US"/>
          </a:p>
        </p:txBody>
      </p:sp>
    </p:spTree>
    <p:extLst>
      <p:ext uri="{BB962C8B-B14F-4D97-AF65-F5344CB8AC3E}">
        <p14:creationId xmlns:p14="http://schemas.microsoft.com/office/powerpoint/2010/main" val="23335188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48</a:t>
            </a:fld>
            <a:endParaRPr lang="en-US"/>
          </a:p>
        </p:txBody>
      </p:sp>
    </p:spTree>
    <p:extLst>
      <p:ext uri="{BB962C8B-B14F-4D97-AF65-F5344CB8AC3E}">
        <p14:creationId xmlns:p14="http://schemas.microsoft.com/office/powerpoint/2010/main" val="1138596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49</a:t>
            </a:fld>
            <a:endParaRPr lang="en-US"/>
          </a:p>
        </p:txBody>
      </p:sp>
    </p:spTree>
    <p:extLst>
      <p:ext uri="{BB962C8B-B14F-4D97-AF65-F5344CB8AC3E}">
        <p14:creationId xmlns:p14="http://schemas.microsoft.com/office/powerpoint/2010/main" val="21921615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50</a:t>
            </a:fld>
            <a:endParaRPr lang="en-US"/>
          </a:p>
        </p:txBody>
      </p:sp>
    </p:spTree>
    <p:extLst>
      <p:ext uri="{BB962C8B-B14F-4D97-AF65-F5344CB8AC3E}">
        <p14:creationId xmlns:p14="http://schemas.microsoft.com/office/powerpoint/2010/main" val="2118395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51</a:t>
            </a:fld>
            <a:endParaRPr lang="en-US"/>
          </a:p>
        </p:txBody>
      </p:sp>
    </p:spTree>
    <p:extLst>
      <p:ext uri="{BB962C8B-B14F-4D97-AF65-F5344CB8AC3E}">
        <p14:creationId xmlns:p14="http://schemas.microsoft.com/office/powerpoint/2010/main" val="647827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52</a:t>
            </a:fld>
            <a:endParaRPr lang="en-US"/>
          </a:p>
        </p:txBody>
      </p:sp>
    </p:spTree>
    <p:extLst>
      <p:ext uri="{BB962C8B-B14F-4D97-AF65-F5344CB8AC3E}">
        <p14:creationId xmlns:p14="http://schemas.microsoft.com/office/powerpoint/2010/main" val="2885634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53</a:t>
            </a:fld>
            <a:endParaRPr lang="en-US"/>
          </a:p>
        </p:txBody>
      </p:sp>
    </p:spTree>
    <p:extLst>
      <p:ext uri="{BB962C8B-B14F-4D97-AF65-F5344CB8AC3E}">
        <p14:creationId xmlns:p14="http://schemas.microsoft.com/office/powerpoint/2010/main" val="1335660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54</a:t>
            </a:fld>
            <a:endParaRPr lang="en-US"/>
          </a:p>
        </p:txBody>
      </p:sp>
    </p:spTree>
    <p:extLst>
      <p:ext uri="{BB962C8B-B14F-4D97-AF65-F5344CB8AC3E}">
        <p14:creationId xmlns:p14="http://schemas.microsoft.com/office/powerpoint/2010/main" val="2866114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55</a:t>
            </a:fld>
            <a:endParaRPr lang="en-US"/>
          </a:p>
        </p:txBody>
      </p:sp>
    </p:spTree>
    <p:extLst>
      <p:ext uri="{BB962C8B-B14F-4D97-AF65-F5344CB8AC3E}">
        <p14:creationId xmlns:p14="http://schemas.microsoft.com/office/powerpoint/2010/main" val="6475374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56</a:t>
            </a:fld>
            <a:endParaRPr lang="en-US"/>
          </a:p>
        </p:txBody>
      </p:sp>
    </p:spTree>
    <p:extLst>
      <p:ext uri="{BB962C8B-B14F-4D97-AF65-F5344CB8AC3E}">
        <p14:creationId xmlns:p14="http://schemas.microsoft.com/office/powerpoint/2010/main" val="4042717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30</a:t>
            </a:fld>
            <a:endParaRPr lang="en-US"/>
          </a:p>
        </p:txBody>
      </p:sp>
    </p:spTree>
    <p:extLst>
      <p:ext uri="{BB962C8B-B14F-4D97-AF65-F5344CB8AC3E}">
        <p14:creationId xmlns:p14="http://schemas.microsoft.com/office/powerpoint/2010/main" val="2630541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57</a:t>
            </a:fld>
            <a:endParaRPr lang="en-US"/>
          </a:p>
        </p:txBody>
      </p:sp>
    </p:spTree>
    <p:extLst>
      <p:ext uri="{BB962C8B-B14F-4D97-AF65-F5344CB8AC3E}">
        <p14:creationId xmlns:p14="http://schemas.microsoft.com/office/powerpoint/2010/main" val="28475792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58</a:t>
            </a:fld>
            <a:endParaRPr lang="en-US"/>
          </a:p>
        </p:txBody>
      </p:sp>
    </p:spTree>
    <p:extLst>
      <p:ext uri="{BB962C8B-B14F-4D97-AF65-F5344CB8AC3E}">
        <p14:creationId xmlns:p14="http://schemas.microsoft.com/office/powerpoint/2010/main" val="10389034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59</a:t>
            </a:fld>
            <a:endParaRPr lang="en-US"/>
          </a:p>
        </p:txBody>
      </p:sp>
    </p:spTree>
    <p:extLst>
      <p:ext uri="{BB962C8B-B14F-4D97-AF65-F5344CB8AC3E}">
        <p14:creationId xmlns:p14="http://schemas.microsoft.com/office/powerpoint/2010/main" val="27414147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60</a:t>
            </a:fld>
            <a:endParaRPr lang="en-US"/>
          </a:p>
        </p:txBody>
      </p:sp>
    </p:spTree>
    <p:extLst>
      <p:ext uri="{BB962C8B-B14F-4D97-AF65-F5344CB8AC3E}">
        <p14:creationId xmlns:p14="http://schemas.microsoft.com/office/powerpoint/2010/main" val="949348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31</a:t>
            </a:fld>
            <a:endParaRPr lang="en-US"/>
          </a:p>
        </p:txBody>
      </p:sp>
    </p:spTree>
    <p:extLst>
      <p:ext uri="{BB962C8B-B14F-4D97-AF65-F5344CB8AC3E}">
        <p14:creationId xmlns:p14="http://schemas.microsoft.com/office/powerpoint/2010/main" val="3959356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32</a:t>
            </a:fld>
            <a:endParaRPr lang="en-US"/>
          </a:p>
        </p:txBody>
      </p:sp>
    </p:spTree>
    <p:extLst>
      <p:ext uri="{BB962C8B-B14F-4D97-AF65-F5344CB8AC3E}">
        <p14:creationId xmlns:p14="http://schemas.microsoft.com/office/powerpoint/2010/main" val="2818212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33</a:t>
            </a:fld>
            <a:endParaRPr lang="en-US"/>
          </a:p>
        </p:txBody>
      </p:sp>
    </p:spTree>
    <p:extLst>
      <p:ext uri="{BB962C8B-B14F-4D97-AF65-F5344CB8AC3E}">
        <p14:creationId xmlns:p14="http://schemas.microsoft.com/office/powerpoint/2010/main" val="1671561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34</a:t>
            </a:fld>
            <a:endParaRPr lang="en-US"/>
          </a:p>
        </p:txBody>
      </p:sp>
    </p:spTree>
    <p:extLst>
      <p:ext uri="{BB962C8B-B14F-4D97-AF65-F5344CB8AC3E}">
        <p14:creationId xmlns:p14="http://schemas.microsoft.com/office/powerpoint/2010/main" val="303058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35</a:t>
            </a:fld>
            <a:endParaRPr lang="en-US"/>
          </a:p>
        </p:txBody>
      </p:sp>
    </p:spTree>
    <p:extLst>
      <p:ext uri="{BB962C8B-B14F-4D97-AF65-F5344CB8AC3E}">
        <p14:creationId xmlns:p14="http://schemas.microsoft.com/office/powerpoint/2010/main" val="1783169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F3878B-3CF5-41F8-9A0B-FFB6B8B6F020}" type="slidenum">
              <a:rPr lang="en-US" smtClean="0"/>
              <a:pPr/>
              <a:t>36</a:t>
            </a:fld>
            <a:endParaRPr lang="en-US"/>
          </a:p>
        </p:txBody>
      </p:sp>
    </p:spTree>
    <p:extLst>
      <p:ext uri="{BB962C8B-B14F-4D97-AF65-F5344CB8AC3E}">
        <p14:creationId xmlns:p14="http://schemas.microsoft.com/office/powerpoint/2010/main" val="21717881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7" name="object 17"/>
          <p:cNvGrpSpPr/>
          <p:nvPr userDrawn="1"/>
        </p:nvGrpSpPr>
        <p:grpSpPr>
          <a:xfrm>
            <a:off x="1210" y="3331317"/>
            <a:ext cx="4608017" cy="113664"/>
            <a:chOff x="0" y="3342919"/>
            <a:chExt cx="4608017" cy="113664"/>
          </a:xfrm>
        </p:grpSpPr>
        <p:sp>
          <p:nvSpPr>
            <p:cNvPr id="8" name="object 18"/>
            <p:cNvSpPr/>
            <p:nvPr userDrawn="1"/>
          </p:nvSpPr>
          <p:spPr>
            <a:xfrm>
              <a:off x="0" y="3342919"/>
              <a:ext cx="1536065" cy="113664"/>
            </a:xfrm>
            <a:custGeom>
              <a:avLst/>
              <a:gdLst/>
              <a:ahLst/>
              <a:cxnLst/>
              <a:rect l="l" t="t" r="r" b="b"/>
              <a:pathLst>
                <a:path w="1536065" h="113664">
                  <a:moveTo>
                    <a:pt x="1535976" y="0"/>
                  </a:moveTo>
                  <a:lnTo>
                    <a:pt x="0" y="0"/>
                  </a:lnTo>
                  <a:lnTo>
                    <a:pt x="0" y="113080"/>
                  </a:lnTo>
                  <a:lnTo>
                    <a:pt x="1535976" y="113080"/>
                  </a:lnTo>
                  <a:lnTo>
                    <a:pt x="1535976" y="0"/>
                  </a:lnTo>
                  <a:close/>
                </a:path>
              </a:pathLst>
            </a:custGeom>
            <a:solidFill>
              <a:srgbClr val="400000"/>
            </a:solidFill>
          </p:spPr>
          <p:txBody>
            <a:bodyPr wrap="square" lIns="0" tIns="0" rIns="0" bIns="0" rtlCol="0"/>
            <a:lstStyle/>
            <a:p>
              <a:endParaRPr/>
            </a:p>
          </p:txBody>
        </p:sp>
        <p:sp>
          <p:nvSpPr>
            <p:cNvPr id="9" name="object 19"/>
            <p:cNvSpPr/>
            <p:nvPr/>
          </p:nvSpPr>
          <p:spPr>
            <a:xfrm>
              <a:off x="1535976" y="3342919"/>
              <a:ext cx="1536065" cy="113664"/>
            </a:xfrm>
            <a:custGeom>
              <a:avLst/>
              <a:gdLst/>
              <a:ahLst/>
              <a:cxnLst/>
              <a:rect l="l" t="t" r="r" b="b"/>
              <a:pathLst>
                <a:path w="1536064" h="113664">
                  <a:moveTo>
                    <a:pt x="1535976" y="0"/>
                  </a:moveTo>
                  <a:lnTo>
                    <a:pt x="0" y="0"/>
                  </a:lnTo>
                  <a:lnTo>
                    <a:pt x="0" y="113080"/>
                  </a:lnTo>
                  <a:lnTo>
                    <a:pt x="1535976" y="113080"/>
                  </a:lnTo>
                  <a:lnTo>
                    <a:pt x="1535976" y="0"/>
                  </a:lnTo>
                  <a:close/>
                </a:path>
              </a:pathLst>
            </a:custGeom>
            <a:solidFill>
              <a:srgbClr val="610000"/>
            </a:solidFill>
          </p:spPr>
          <p:txBody>
            <a:bodyPr wrap="square" lIns="0" tIns="0" rIns="0" bIns="0" rtlCol="0"/>
            <a:lstStyle/>
            <a:p>
              <a:endParaRPr/>
            </a:p>
          </p:txBody>
        </p:sp>
        <p:sp>
          <p:nvSpPr>
            <p:cNvPr id="10" name="object 20"/>
            <p:cNvSpPr/>
            <p:nvPr/>
          </p:nvSpPr>
          <p:spPr>
            <a:xfrm>
              <a:off x="3071952" y="3342919"/>
              <a:ext cx="1536065" cy="113664"/>
            </a:xfrm>
            <a:custGeom>
              <a:avLst/>
              <a:gdLst/>
              <a:ahLst/>
              <a:cxnLst/>
              <a:rect l="l" t="t" r="r" b="b"/>
              <a:pathLst>
                <a:path w="1536064" h="113664">
                  <a:moveTo>
                    <a:pt x="1535976" y="0"/>
                  </a:moveTo>
                  <a:lnTo>
                    <a:pt x="0" y="0"/>
                  </a:lnTo>
                  <a:lnTo>
                    <a:pt x="0" y="113080"/>
                  </a:lnTo>
                  <a:lnTo>
                    <a:pt x="1535976" y="113080"/>
                  </a:lnTo>
                  <a:lnTo>
                    <a:pt x="1535976" y="0"/>
                  </a:lnTo>
                  <a:close/>
                </a:path>
              </a:pathLst>
            </a:custGeom>
            <a:solidFill>
              <a:srgbClr val="810000"/>
            </a:solidFill>
          </p:spPr>
          <p:txBody>
            <a:bodyPr wrap="square" lIns="0" tIns="0" rIns="0" bIns="0" rtlCol="0"/>
            <a:lstStyle/>
            <a:p>
              <a:endParaRPr/>
            </a:p>
          </p:txBody>
        </p:sp>
      </p:grpSp>
      <p:sp>
        <p:nvSpPr>
          <p:cNvPr id="5" name="Holder 5"/>
          <p:cNvSpPr>
            <a:spLocks noGrp="1"/>
          </p:cNvSpPr>
          <p:nvPr>
            <p:ph type="dt" sz="half" idx="6"/>
          </p:nvPr>
        </p:nvSpPr>
        <p:spPr/>
        <p:txBody>
          <a:bodyPr lIns="0" tIns="0" rIns="0" bIns="0"/>
          <a:lstStyle>
            <a:lvl1pPr>
              <a:defRPr sz="600" b="1" i="0">
                <a:solidFill>
                  <a:schemeClr val="bg1"/>
                </a:solidFill>
                <a:latin typeface="Arial"/>
                <a:cs typeface="Arial"/>
              </a:defRPr>
            </a:lvl1pPr>
          </a:lstStyle>
          <a:p>
            <a:pPr marL="12700">
              <a:lnSpc>
                <a:spcPts val="685"/>
              </a:lnSpc>
            </a:pPr>
            <a:r>
              <a:rPr spc="-10" dirty="0"/>
              <a:t>September,</a:t>
            </a:r>
            <a:r>
              <a:rPr spc="-20" dirty="0"/>
              <a:t> 2024</a:t>
            </a:r>
          </a:p>
        </p:txBody>
      </p:sp>
      <p:sp>
        <p:nvSpPr>
          <p:cNvPr id="6" name="Holder 6"/>
          <p:cNvSpPr>
            <a:spLocks noGrp="1"/>
          </p:cNvSpPr>
          <p:nvPr>
            <p:ph type="sldNum" sz="quarter" idx="7"/>
          </p:nvPr>
        </p:nvSpPr>
        <p:spPr/>
        <p:txBody>
          <a:bodyPr lIns="0" tIns="0" rIns="0" bIns="0"/>
          <a:lstStyle>
            <a:lvl1pPr>
              <a:defRPr sz="600" b="1" i="0">
                <a:solidFill>
                  <a:schemeClr val="bg1"/>
                </a:solidFill>
                <a:latin typeface="Arial"/>
                <a:cs typeface="Arial"/>
              </a:defRPr>
            </a:lvl1pPr>
          </a:lstStyle>
          <a:p>
            <a:pPr marL="79375">
              <a:lnSpc>
                <a:spcPts val="685"/>
              </a:lnSpc>
            </a:pPr>
            <a:fld id="{81D60167-4931-47E6-BA6A-407CBD079E47}" type="slidenum">
              <a:rPr spc="-20" dirty="0"/>
              <a:t>‹#›</a:t>
            </a:fld>
            <a:r>
              <a:rPr spc="-55" dirty="0"/>
              <a:t> </a:t>
            </a:r>
            <a:r>
              <a:rPr spc="165" dirty="0"/>
              <a:t>/</a:t>
            </a:r>
            <a:r>
              <a:rPr spc="-55" dirty="0"/>
              <a:t> </a:t>
            </a:r>
            <a:r>
              <a:rPr spc="-25" dirty="0"/>
              <a:t>26</a:t>
            </a:r>
          </a:p>
        </p:txBody>
      </p:sp>
      <p:sp>
        <p:nvSpPr>
          <p:cNvPr id="11" name="object 21"/>
          <p:cNvSpPr txBox="1">
            <a:spLocks/>
          </p:cNvSpPr>
          <p:nvPr userDrawn="1"/>
        </p:nvSpPr>
        <p:spPr>
          <a:xfrm>
            <a:off x="19050" y="3351995"/>
            <a:ext cx="1518634" cy="89768"/>
          </a:xfrm>
          <a:prstGeom prst="rect">
            <a:avLst/>
          </a:prstGeom>
        </p:spPr>
        <p:txBody>
          <a:bodyPr vert="horz" wrap="square" lIns="0" tIns="0" rIns="0" bIns="0" rtlCol="0">
            <a:spAutoFit/>
          </a:bodyPr>
          <a:lstStyle>
            <a:defPPr>
              <a:defRPr kern="0"/>
            </a:defPPr>
            <a:lvl1pPr>
              <a:defRPr sz="600" b="1" i="0">
                <a:solidFill>
                  <a:schemeClr val="bg1"/>
                </a:solidFill>
                <a:latin typeface="Arial"/>
                <a:cs typeface="Arial"/>
              </a:defRPr>
            </a:lvl1pPr>
          </a:lstStyle>
          <a:p>
            <a:pPr marL="12700">
              <a:lnSpc>
                <a:spcPts val="685"/>
              </a:lnSpc>
            </a:pPr>
            <a:r>
              <a:rPr lang="en-US" dirty="0" smtClean="0"/>
              <a:t>Dr. Muhammad </a:t>
            </a:r>
            <a:r>
              <a:rPr lang="en-US" dirty="0" err="1" smtClean="0"/>
              <a:t>Safyan</a:t>
            </a:r>
            <a:r>
              <a:rPr lang="en-US" dirty="0" smtClean="0"/>
              <a:t>(GCUL)</a:t>
            </a:r>
            <a:r>
              <a:rPr lang="en-US" spc="40" dirty="0" smtClean="0"/>
              <a:t> </a:t>
            </a:r>
            <a:r>
              <a:rPr lang="en-US" spc="-10" dirty="0" smtClean="0"/>
              <a:t>Pakistan)</a:t>
            </a:r>
            <a:endParaRPr lang="en-US" spc="-10" dirty="0"/>
          </a:p>
        </p:txBody>
      </p:sp>
      <p:sp>
        <p:nvSpPr>
          <p:cNvPr id="12" name="object 22"/>
          <p:cNvSpPr txBox="1"/>
          <p:nvPr userDrawn="1"/>
        </p:nvSpPr>
        <p:spPr>
          <a:xfrm>
            <a:off x="2079353" y="3354471"/>
            <a:ext cx="1101022" cy="89768"/>
          </a:xfrm>
          <a:prstGeom prst="rect">
            <a:avLst/>
          </a:prstGeom>
        </p:spPr>
        <p:txBody>
          <a:bodyPr vert="horz" wrap="square" lIns="0" tIns="0" rIns="0" bIns="0" rtlCol="0">
            <a:spAutoFit/>
          </a:bodyPr>
          <a:lstStyle/>
          <a:p>
            <a:pPr marL="12700">
              <a:lnSpc>
                <a:spcPts val="685"/>
              </a:lnSpc>
            </a:pPr>
            <a:r>
              <a:rPr lang="en-US" sz="600" b="1" dirty="0" smtClean="0">
                <a:solidFill>
                  <a:srgbClr val="FFFFFF"/>
                </a:solidFill>
                <a:latin typeface="Arial"/>
                <a:cs typeface="Arial"/>
              </a:rPr>
              <a:t>Object Oriented Programming</a:t>
            </a:r>
            <a:endParaRPr sz="600" dirty="0">
              <a:latin typeface="Arial"/>
              <a:cs typeface="Arial"/>
            </a:endParaRPr>
          </a:p>
        </p:txBody>
      </p:sp>
      <p:sp>
        <p:nvSpPr>
          <p:cNvPr id="13" name="object 24"/>
          <p:cNvSpPr txBox="1">
            <a:spLocks/>
          </p:cNvSpPr>
          <p:nvPr userDrawn="1"/>
        </p:nvSpPr>
        <p:spPr>
          <a:xfrm>
            <a:off x="4293240" y="3354471"/>
            <a:ext cx="287654" cy="104139"/>
          </a:xfrm>
          <a:prstGeom prst="rect">
            <a:avLst/>
          </a:prstGeom>
        </p:spPr>
        <p:txBody>
          <a:bodyPr vert="horz" wrap="square" lIns="0" tIns="0" rIns="0" bIns="0" rtlCol="0">
            <a:spAutoFit/>
          </a:bodyPr>
          <a:lstStyle>
            <a:defPPr>
              <a:defRPr kern="0"/>
            </a:defPPr>
            <a:lvl1pPr>
              <a:defRPr sz="600" b="1" i="0">
                <a:solidFill>
                  <a:schemeClr val="bg1"/>
                </a:solidFill>
                <a:latin typeface="Arial"/>
                <a:cs typeface="Arial"/>
              </a:defRPr>
            </a:lvl1pPr>
          </a:lstStyle>
          <a:p>
            <a:pPr marL="79375">
              <a:lnSpc>
                <a:spcPts val="685"/>
              </a:lnSpc>
            </a:pPr>
            <a:fld id="{81D60167-4931-47E6-BA6A-407CBD079E47}" type="slidenum">
              <a:rPr lang="en-US" spc="-20" smtClean="0"/>
              <a:pPr marL="79375">
                <a:lnSpc>
                  <a:spcPts val="685"/>
                </a:lnSpc>
              </a:pPr>
              <a:t>‹#›</a:t>
            </a:fld>
            <a:r>
              <a:rPr lang="en-US" spc="-55" dirty="0" smtClean="0"/>
              <a:t> </a:t>
            </a:r>
            <a:r>
              <a:rPr lang="en-US" spc="165" dirty="0" smtClean="0"/>
              <a:t>/</a:t>
            </a:r>
            <a:r>
              <a:rPr lang="en-US" spc="-55" dirty="0" smtClean="0"/>
              <a:t> </a:t>
            </a:r>
            <a:r>
              <a:rPr lang="en-US" spc="-25" dirty="0" smtClean="0"/>
              <a:t>26</a:t>
            </a:r>
            <a:endParaRPr lang="en-US" spc="-25" dirty="0"/>
          </a:p>
        </p:txBody>
      </p:sp>
      <p:pic>
        <p:nvPicPr>
          <p:cNvPr id="14" name="object 12"/>
          <p:cNvPicPr/>
          <p:nvPr userDrawn="1"/>
        </p:nvPicPr>
        <p:blipFill>
          <a:blip r:embed="rId2" cstate="print"/>
          <a:stretch>
            <a:fillRect/>
          </a:stretch>
        </p:blipFill>
        <p:spPr>
          <a:xfrm>
            <a:off x="0" y="0"/>
            <a:ext cx="572650" cy="572681"/>
          </a:xfrm>
          <a:prstGeom prst="rect">
            <a:avLst/>
          </a:prstGeom>
        </p:spPr>
      </p:pic>
      <p:sp>
        <p:nvSpPr>
          <p:cNvPr id="15" name="object 13"/>
          <p:cNvSpPr/>
          <p:nvPr userDrawn="1"/>
        </p:nvSpPr>
        <p:spPr>
          <a:xfrm>
            <a:off x="698550" y="766787"/>
            <a:ext cx="3780790" cy="934085"/>
          </a:xfrm>
          <a:custGeom>
            <a:avLst/>
            <a:gdLst/>
            <a:ahLst/>
            <a:cxnLst/>
            <a:rect l="l" t="t" r="r" b="b"/>
            <a:pathLst>
              <a:path w="3780790" h="934085">
                <a:moveTo>
                  <a:pt x="3780294" y="44424"/>
                </a:moveTo>
                <a:lnTo>
                  <a:pt x="3778986" y="44424"/>
                </a:lnTo>
                <a:lnTo>
                  <a:pt x="3776281" y="31076"/>
                </a:lnTo>
                <a:lnTo>
                  <a:pt x="3765372" y="14922"/>
                </a:lnTo>
                <a:lnTo>
                  <a:pt x="3749217" y="4013"/>
                </a:lnTo>
                <a:lnTo>
                  <a:pt x="3729494" y="0"/>
                </a:lnTo>
                <a:lnTo>
                  <a:pt x="50800" y="0"/>
                </a:lnTo>
                <a:lnTo>
                  <a:pt x="31076" y="4013"/>
                </a:lnTo>
                <a:lnTo>
                  <a:pt x="14922" y="14922"/>
                </a:lnTo>
                <a:lnTo>
                  <a:pt x="4013" y="31076"/>
                </a:lnTo>
                <a:lnTo>
                  <a:pt x="1295" y="44424"/>
                </a:lnTo>
                <a:lnTo>
                  <a:pt x="0" y="44424"/>
                </a:lnTo>
                <a:lnTo>
                  <a:pt x="0" y="50800"/>
                </a:lnTo>
                <a:lnTo>
                  <a:pt x="0" y="82384"/>
                </a:lnTo>
                <a:lnTo>
                  <a:pt x="0" y="883246"/>
                </a:lnTo>
                <a:lnTo>
                  <a:pt x="4013" y="902982"/>
                </a:lnTo>
                <a:lnTo>
                  <a:pt x="14922" y="919137"/>
                </a:lnTo>
                <a:lnTo>
                  <a:pt x="31076" y="930046"/>
                </a:lnTo>
                <a:lnTo>
                  <a:pt x="50800" y="934059"/>
                </a:lnTo>
                <a:lnTo>
                  <a:pt x="3729494" y="934059"/>
                </a:lnTo>
                <a:lnTo>
                  <a:pt x="3749217" y="930046"/>
                </a:lnTo>
                <a:lnTo>
                  <a:pt x="3765372" y="919137"/>
                </a:lnTo>
                <a:lnTo>
                  <a:pt x="3776281" y="902982"/>
                </a:lnTo>
                <a:lnTo>
                  <a:pt x="3780294" y="883246"/>
                </a:lnTo>
                <a:lnTo>
                  <a:pt x="3780294" y="82384"/>
                </a:lnTo>
                <a:lnTo>
                  <a:pt x="3780294" y="50800"/>
                </a:lnTo>
                <a:lnTo>
                  <a:pt x="3780294" y="44424"/>
                </a:lnTo>
                <a:close/>
              </a:path>
            </a:pathLst>
          </a:custGeom>
          <a:solidFill>
            <a:srgbClr val="810000"/>
          </a:solidFill>
        </p:spPr>
        <p:txBody>
          <a:bodyPr wrap="square" lIns="0" tIns="0" rIns="0" bIns="0" rtlCol="0"/>
          <a:lstStyle/>
          <a:p>
            <a:endParaRPr/>
          </a:p>
        </p:txBody>
      </p:sp>
      <p:sp>
        <p:nvSpPr>
          <p:cNvPr id="16" name="object 14"/>
          <p:cNvSpPr txBox="1"/>
          <p:nvPr userDrawn="1"/>
        </p:nvSpPr>
        <p:spPr>
          <a:xfrm>
            <a:off x="909396" y="869376"/>
            <a:ext cx="3358515" cy="266035"/>
          </a:xfrm>
          <a:prstGeom prst="rect">
            <a:avLst/>
          </a:prstGeom>
        </p:spPr>
        <p:txBody>
          <a:bodyPr vert="horz" wrap="square" lIns="0" tIns="2540" rIns="0" bIns="0" rtlCol="0">
            <a:spAutoFit/>
          </a:bodyPr>
          <a:lstStyle/>
          <a:p>
            <a:pPr marL="12700" marR="5080" algn="ctr">
              <a:lnSpc>
                <a:spcPct val="106700"/>
              </a:lnSpc>
              <a:spcBef>
                <a:spcPts val="20"/>
              </a:spcBef>
            </a:pPr>
            <a:r>
              <a:rPr sz="1400" dirty="0" smtClean="0">
                <a:solidFill>
                  <a:srgbClr val="FFFFFF"/>
                </a:solidFill>
                <a:latin typeface="Malgun Gothic"/>
                <a:cs typeface="Malgun Gothic"/>
              </a:rPr>
              <a:t>☞</a:t>
            </a:r>
            <a:r>
              <a:rPr lang="en-US" sz="1600" dirty="0" smtClean="0">
                <a:solidFill>
                  <a:srgbClr val="FFFFFF"/>
                </a:solidFill>
                <a:latin typeface="Malgun Gothic"/>
                <a:cs typeface="Malgun Gothic"/>
              </a:rPr>
              <a:t>Object Oriented Programming</a:t>
            </a:r>
            <a:endParaRPr sz="1600" dirty="0">
              <a:latin typeface="Tahoma"/>
              <a:cs typeface="Tahoma"/>
            </a:endParaRPr>
          </a:p>
        </p:txBody>
      </p:sp>
      <p:sp>
        <p:nvSpPr>
          <p:cNvPr id="17" name="object 15"/>
          <p:cNvSpPr txBox="1"/>
          <p:nvPr userDrawn="1"/>
        </p:nvSpPr>
        <p:spPr>
          <a:xfrm>
            <a:off x="1162050" y="1961386"/>
            <a:ext cx="2122995" cy="253274"/>
          </a:xfrm>
          <a:prstGeom prst="rect">
            <a:avLst/>
          </a:prstGeom>
        </p:spPr>
        <p:txBody>
          <a:bodyPr vert="horz" wrap="square" lIns="0" tIns="6985" rIns="0" bIns="0" rtlCol="0">
            <a:spAutoFit/>
          </a:bodyPr>
          <a:lstStyle/>
          <a:p>
            <a:pPr algn="ctr">
              <a:lnSpc>
                <a:spcPct val="100000"/>
              </a:lnSpc>
              <a:spcBef>
                <a:spcPts val="35"/>
              </a:spcBef>
            </a:pPr>
            <a:r>
              <a:rPr sz="1600" dirty="0" smtClean="0">
                <a:latin typeface="Arial MT"/>
                <a:cs typeface="Arial MT"/>
              </a:rPr>
              <a:t>Dr</a:t>
            </a:r>
            <a:r>
              <a:rPr sz="1600" dirty="0">
                <a:latin typeface="Arial MT"/>
                <a:cs typeface="Arial MT"/>
              </a:rPr>
              <a:t>.</a:t>
            </a:r>
            <a:r>
              <a:rPr sz="1600" spc="135" dirty="0">
                <a:latin typeface="Arial MT"/>
                <a:cs typeface="Arial MT"/>
              </a:rPr>
              <a:t> </a:t>
            </a:r>
            <a:r>
              <a:rPr sz="1600" spc="-45" dirty="0">
                <a:latin typeface="Arial MT"/>
                <a:cs typeface="Arial MT"/>
              </a:rPr>
              <a:t>Muhammad</a:t>
            </a:r>
            <a:r>
              <a:rPr sz="1600" spc="25" dirty="0">
                <a:latin typeface="Arial MT"/>
                <a:cs typeface="Arial MT"/>
              </a:rPr>
              <a:t> </a:t>
            </a:r>
            <a:r>
              <a:rPr sz="1600" spc="-35" dirty="0">
                <a:latin typeface="Arial MT"/>
                <a:cs typeface="Arial MT"/>
              </a:rPr>
              <a:t>Safyan</a:t>
            </a:r>
            <a:endParaRPr sz="1600" dirty="0">
              <a:latin typeface="Arial MT"/>
              <a:cs typeface="Arial MT"/>
            </a:endParaRPr>
          </a:p>
        </p:txBody>
      </p:sp>
      <p:sp>
        <p:nvSpPr>
          <p:cNvPr id="18" name="object 16"/>
          <p:cNvSpPr txBox="1"/>
          <p:nvPr userDrawn="1"/>
        </p:nvSpPr>
        <p:spPr>
          <a:xfrm>
            <a:off x="986021" y="2355808"/>
            <a:ext cx="2674074" cy="820096"/>
          </a:xfrm>
          <a:prstGeom prst="rect">
            <a:avLst/>
          </a:prstGeom>
        </p:spPr>
        <p:txBody>
          <a:bodyPr vert="horz" wrap="square" lIns="0" tIns="17145" rIns="0" bIns="0" rtlCol="0">
            <a:spAutoFit/>
          </a:bodyPr>
          <a:lstStyle/>
          <a:p>
            <a:pPr marL="12065" marR="5080" algn="ctr">
              <a:lnSpc>
                <a:spcPct val="150000"/>
              </a:lnSpc>
              <a:spcBef>
                <a:spcPts val="135"/>
              </a:spcBef>
            </a:pPr>
            <a:r>
              <a:rPr sz="1200" dirty="0">
                <a:latin typeface="Arial MT"/>
                <a:cs typeface="Arial MT"/>
              </a:rPr>
              <a:t>Department</a:t>
            </a:r>
            <a:r>
              <a:rPr sz="1200" spc="25" dirty="0">
                <a:latin typeface="Arial MT"/>
                <a:cs typeface="Arial MT"/>
              </a:rPr>
              <a:t> </a:t>
            </a:r>
            <a:r>
              <a:rPr sz="1200" dirty="0">
                <a:latin typeface="Arial MT"/>
                <a:cs typeface="Arial MT"/>
              </a:rPr>
              <a:t>of</a:t>
            </a:r>
            <a:r>
              <a:rPr sz="1200" spc="30" dirty="0">
                <a:latin typeface="Arial MT"/>
                <a:cs typeface="Arial MT"/>
              </a:rPr>
              <a:t> </a:t>
            </a:r>
            <a:r>
              <a:rPr lang="en-US" sz="1200" spc="30" dirty="0" smtClean="0">
                <a:latin typeface="Arial MT"/>
                <a:cs typeface="Arial MT"/>
              </a:rPr>
              <a:t>Software Engineering</a:t>
            </a:r>
          </a:p>
          <a:p>
            <a:pPr marL="12065" marR="5080" algn="ctr">
              <a:lnSpc>
                <a:spcPct val="150000"/>
              </a:lnSpc>
              <a:spcBef>
                <a:spcPts val="135"/>
              </a:spcBef>
            </a:pPr>
            <a:r>
              <a:rPr sz="1200" spc="-10" dirty="0" smtClean="0">
                <a:latin typeface="Arial MT"/>
                <a:cs typeface="Arial MT"/>
              </a:rPr>
              <a:t>GC</a:t>
            </a:r>
            <a:r>
              <a:rPr sz="1200" spc="-20" dirty="0" smtClean="0">
                <a:latin typeface="Arial MT"/>
                <a:cs typeface="Arial MT"/>
              </a:rPr>
              <a:t> </a:t>
            </a:r>
            <a:r>
              <a:rPr sz="1200" dirty="0">
                <a:latin typeface="Arial MT"/>
                <a:cs typeface="Arial MT"/>
              </a:rPr>
              <a:t>University</a:t>
            </a:r>
            <a:r>
              <a:rPr sz="1200" spc="-15" dirty="0">
                <a:latin typeface="Arial MT"/>
                <a:cs typeface="Arial MT"/>
              </a:rPr>
              <a:t> </a:t>
            </a:r>
            <a:r>
              <a:rPr sz="1200" spc="-10" dirty="0">
                <a:latin typeface="Arial MT"/>
                <a:cs typeface="Arial MT"/>
              </a:rPr>
              <a:t>Lahore</a:t>
            </a:r>
            <a:endParaRPr sz="1200" dirty="0">
              <a:latin typeface="Arial MT"/>
              <a:cs typeface="Arial MT"/>
            </a:endParaRPr>
          </a:p>
          <a:p>
            <a:pPr>
              <a:lnSpc>
                <a:spcPct val="150000"/>
              </a:lnSpc>
              <a:spcBef>
                <a:spcPts val="390"/>
              </a:spcBef>
            </a:pPr>
            <a:endParaRPr sz="800" dirty="0">
              <a:latin typeface="Arial MT"/>
              <a:cs typeface="Arial M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7500" y="920750"/>
            <a:ext cx="1911350" cy="219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381250" y="920750"/>
            <a:ext cx="1911350" cy="219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74DB08-C094-4F33-A8AA-C4DBFCA36BD3}"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00DFB-9497-4DAA-A614-1EE0CD2B5697}" type="slidenum">
              <a:rPr lang="en-US" smtClean="0"/>
              <a:t>‹#›</a:t>
            </a:fld>
            <a:endParaRPr lang="en-US"/>
          </a:p>
        </p:txBody>
      </p:sp>
    </p:spTree>
    <p:extLst>
      <p:ext uri="{BB962C8B-B14F-4D97-AF65-F5344CB8AC3E}">
        <p14:creationId xmlns:p14="http://schemas.microsoft.com/office/powerpoint/2010/main" val="3637924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17500" y="184150"/>
            <a:ext cx="3976688" cy="668338"/>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317500" y="847725"/>
            <a:ext cx="1951038" cy="415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17500" y="1263650"/>
            <a:ext cx="1951038" cy="1860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333625" y="847725"/>
            <a:ext cx="1960563" cy="415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333625" y="1263650"/>
            <a:ext cx="1960563" cy="1860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74DB08-C094-4F33-A8AA-C4DBFCA36BD3}" type="datetimeFigureOut">
              <a:rPr lang="en-US" smtClean="0"/>
              <a:t>9/23/2024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A00DFB-9497-4DAA-A614-1EE0CD2B5697}" type="slidenum">
              <a:rPr lang="en-US" smtClean="0"/>
              <a:t>‹#›</a:t>
            </a:fld>
            <a:endParaRPr lang="en-US"/>
          </a:p>
        </p:txBody>
      </p:sp>
    </p:spTree>
    <p:extLst>
      <p:ext uri="{BB962C8B-B14F-4D97-AF65-F5344CB8AC3E}">
        <p14:creationId xmlns:p14="http://schemas.microsoft.com/office/powerpoint/2010/main" val="300415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74DB08-C094-4F33-A8AA-C4DBFCA36BD3}" type="datetimeFigureOut">
              <a:rPr lang="en-US" smtClean="0"/>
              <a:t>9/23/2024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A00DFB-9497-4DAA-A614-1EE0CD2B5697}" type="slidenum">
              <a:rPr lang="en-US" smtClean="0"/>
              <a:t>‹#›</a:t>
            </a:fld>
            <a:endParaRPr lang="en-US"/>
          </a:p>
        </p:txBody>
      </p:sp>
    </p:spTree>
    <p:extLst>
      <p:ext uri="{BB962C8B-B14F-4D97-AF65-F5344CB8AC3E}">
        <p14:creationId xmlns:p14="http://schemas.microsoft.com/office/powerpoint/2010/main" val="1028994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74DB08-C094-4F33-A8AA-C4DBFCA36BD3}" type="datetimeFigureOut">
              <a:rPr lang="en-US" smtClean="0"/>
              <a:t>9/23/2024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A00DFB-9497-4DAA-A614-1EE0CD2B5697}" type="slidenum">
              <a:rPr lang="en-US" smtClean="0"/>
              <a:t>‹#›</a:t>
            </a:fld>
            <a:endParaRPr lang="en-US"/>
          </a:p>
        </p:txBody>
      </p:sp>
    </p:spTree>
    <p:extLst>
      <p:ext uri="{BB962C8B-B14F-4D97-AF65-F5344CB8AC3E}">
        <p14:creationId xmlns:p14="http://schemas.microsoft.com/office/powerpoint/2010/main" val="1510430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7500" y="230188"/>
            <a:ext cx="1487488" cy="808037"/>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1960563" y="498475"/>
            <a:ext cx="2333625" cy="24590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17500" y="1038225"/>
            <a:ext cx="1487488" cy="1924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74DB08-C094-4F33-A8AA-C4DBFCA36BD3}"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00DFB-9497-4DAA-A614-1EE0CD2B5697}" type="slidenum">
              <a:rPr lang="en-US" smtClean="0"/>
              <a:t>‹#›</a:t>
            </a:fld>
            <a:endParaRPr lang="en-US"/>
          </a:p>
        </p:txBody>
      </p:sp>
    </p:spTree>
    <p:extLst>
      <p:ext uri="{BB962C8B-B14F-4D97-AF65-F5344CB8AC3E}">
        <p14:creationId xmlns:p14="http://schemas.microsoft.com/office/powerpoint/2010/main" val="724071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7500" y="230188"/>
            <a:ext cx="1487488" cy="808037"/>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1960563" y="498475"/>
            <a:ext cx="2333625" cy="2459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7500" y="1038225"/>
            <a:ext cx="1487488" cy="1924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74DB08-C094-4F33-A8AA-C4DBFCA36BD3}"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00DFB-9497-4DAA-A614-1EE0CD2B5697}" type="slidenum">
              <a:rPr lang="en-US" smtClean="0"/>
              <a:t>‹#›</a:t>
            </a:fld>
            <a:endParaRPr lang="en-US"/>
          </a:p>
        </p:txBody>
      </p:sp>
    </p:spTree>
    <p:extLst>
      <p:ext uri="{BB962C8B-B14F-4D97-AF65-F5344CB8AC3E}">
        <p14:creationId xmlns:p14="http://schemas.microsoft.com/office/powerpoint/2010/main" val="2774886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74DB08-C094-4F33-A8AA-C4DBFCA36BD3}"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00DFB-9497-4DAA-A614-1EE0CD2B5697}" type="slidenum">
              <a:rPr lang="en-US" smtClean="0"/>
              <a:t>‹#›</a:t>
            </a:fld>
            <a:endParaRPr lang="en-US"/>
          </a:p>
        </p:txBody>
      </p:sp>
    </p:spTree>
    <p:extLst>
      <p:ext uri="{BB962C8B-B14F-4D97-AF65-F5344CB8AC3E}">
        <p14:creationId xmlns:p14="http://schemas.microsoft.com/office/powerpoint/2010/main" val="717938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98825" y="184150"/>
            <a:ext cx="993775" cy="2933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7500" y="184150"/>
            <a:ext cx="2828925" cy="2933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74DB08-C094-4F33-A8AA-C4DBFCA36BD3}"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00DFB-9497-4DAA-A614-1EE0CD2B5697}" type="slidenum">
              <a:rPr lang="en-US" smtClean="0"/>
              <a:t>‹#›</a:t>
            </a:fld>
            <a:endParaRPr lang="en-US"/>
          </a:p>
        </p:txBody>
      </p:sp>
    </p:spTree>
    <p:extLst>
      <p:ext uri="{BB962C8B-B14F-4D97-AF65-F5344CB8AC3E}">
        <p14:creationId xmlns:p14="http://schemas.microsoft.com/office/powerpoint/2010/main" val="447998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72651" y="-1"/>
            <a:ext cx="4037450" cy="572681"/>
          </a:xfrm>
        </p:spPr>
        <p:txBody>
          <a:bodyPr lIns="0" tIns="0" rIns="0" bIns="0"/>
          <a:lstStyle>
            <a:lvl1pPr algn="ctr">
              <a:defRPr sz="1400" b="1" i="0">
                <a:solidFill>
                  <a:schemeClr val="bg1"/>
                </a:solidFill>
                <a:latin typeface="Arial"/>
                <a:cs typeface="Arial"/>
              </a:defRPr>
            </a:lvl1pPr>
          </a:lstStyle>
          <a:p>
            <a:r>
              <a:rPr lang="en-US" smtClean="0"/>
              <a:t>Click to edit Master title style</a:t>
            </a:r>
            <a:endParaRPr dirty="0"/>
          </a:p>
        </p:txBody>
      </p:sp>
      <p:sp>
        <p:nvSpPr>
          <p:cNvPr id="3" name="Holder 3"/>
          <p:cNvSpPr>
            <a:spLocks noGrp="1"/>
          </p:cNvSpPr>
          <p:nvPr>
            <p:ph type="body" idx="1"/>
          </p:nvPr>
        </p:nvSpPr>
        <p:spPr>
          <a:xfrm>
            <a:off x="716226" y="645009"/>
            <a:ext cx="3703954" cy="1224280"/>
          </a:xfrm>
        </p:spPr>
        <p:txBody>
          <a:bodyPr lIns="0" tIns="0" rIns="0" bIns="0"/>
          <a:lstStyle>
            <a:lvl1pPr>
              <a:defRPr sz="1100" b="0" i="0">
                <a:solidFill>
                  <a:schemeClr val="tx1"/>
                </a:solidFill>
                <a:latin typeface="Arial MT"/>
                <a:cs typeface="Arial MT"/>
              </a:defRPr>
            </a:lvl1pPr>
          </a:lstStyle>
          <a:p>
            <a:pPr lvl="0"/>
            <a:r>
              <a:rPr lang="en-US" smtClean="0"/>
              <a:t>Click to edit Master text styles</a:t>
            </a:r>
          </a:p>
        </p:txBody>
      </p:sp>
      <p:sp>
        <p:nvSpPr>
          <p:cNvPr id="4" name="Holder 4"/>
          <p:cNvSpPr>
            <a:spLocks noGrp="1"/>
          </p:cNvSpPr>
          <p:nvPr>
            <p:ph type="ftr" sz="quarter" idx="5"/>
          </p:nvPr>
        </p:nvSpPr>
        <p:spPr/>
        <p:txBody>
          <a:bodyPr lIns="0" tIns="0" rIns="0" bIns="0"/>
          <a:lstStyle>
            <a:lvl1pPr>
              <a:defRPr sz="600" b="1" i="0">
                <a:solidFill>
                  <a:schemeClr val="bg1"/>
                </a:solidFill>
                <a:latin typeface="Arial"/>
                <a:cs typeface="Arial"/>
              </a:defRPr>
            </a:lvl1pPr>
          </a:lstStyle>
          <a:p>
            <a:pPr marL="12700">
              <a:lnSpc>
                <a:spcPts val="685"/>
              </a:lnSpc>
            </a:pPr>
            <a:r>
              <a:rPr dirty="0"/>
              <a:t>A.</a:t>
            </a:r>
            <a:r>
              <a:rPr spc="35" dirty="0"/>
              <a:t> </a:t>
            </a:r>
            <a:r>
              <a:rPr spc="-10" dirty="0"/>
              <a:t>Shoukat</a:t>
            </a:r>
            <a:r>
              <a:rPr spc="240" dirty="0"/>
              <a:t> </a:t>
            </a:r>
            <a:r>
              <a:rPr dirty="0"/>
              <a:t>(GCUL,</a:t>
            </a:r>
            <a:r>
              <a:rPr spc="40" dirty="0"/>
              <a:t> </a:t>
            </a:r>
            <a:r>
              <a:rPr spc="-10" dirty="0"/>
              <a:t>Pakistan)</a:t>
            </a:r>
          </a:p>
        </p:txBody>
      </p:sp>
      <p:sp>
        <p:nvSpPr>
          <p:cNvPr id="5" name="Holder 5"/>
          <p:cNvSpPr>
            <a:spLocks noGrp="1"/>
          </p:cNvSpPr>
          <p:nvPr>
            <p:ph type="dt" sz="half" idx="6"/>
          </p:nvPr>
        </p:nvSpPr>
        <p:spPr/>
        <p:txBody>
          <a:bodyPr lIns="0" tIns="0" rIns="0" bIns="0"/>
          <a:lstStyle>
            <a:lvl1pPr>
              <a:defRPr sz="600" b="1" i="0">
                <a:solidFill>
                  <a:schemeClr val="bg1"/>
                </a:solidFill>
                <a:latin typeface="Arial"/>
                <a:cs typeface="Arial"/>
              </a:defRPr>
            </a:lvl1pPr>
          </a:lstStyle>
          <a:p>
            <a:pPr marL="12700">
              <a:lnSpc>
                <a:spcPts val="685"/>
              </a:lnSpc>
            </a:pPr>
            <a:r>
              <a:rPr spc="-10" dirty="0"/>
              <a:t>September,</a:t>
            </a:r>
            <a:r>
              <a:rPr spc="-20" dirty="0"/>
              <a:t> 2024</a:t>
            </a:r>
          </a:p>
        </p:txBody>
      </p:sp>
      <p:sp>
        <p:nvSpPr>
          <p:cNvPr id="6" name="Holder 6"/>
          <p:cNvSpPr>
            <a:spLocks noGrp="1"/>
          </p:cNvSpPr>
          <p:nvPr>
            <p:ph type="sldNum" sz="quarter" idx="7"/>
          </p:nvPr>
        </p:nvSpPr>
        <p:spPr/>
        <p:txBody>
          <a:bodyPr lIns="0" tIns="0" rIns="0" bIns="0"/>
          <a:lstStyle>
            <a:lvl1pPr>
              <a:defRPr sz="600" b="1" i="0">
                <a:solidFill>
                  <a:schemeClr val="bg1"/>
                </a:solidFill>
                <a:latin typeface="Arial"/>
                <a:cs typeface="Arial"/>
              </a:defRPr>
            </a:lvl1pPr>
          </a:lstStyle>
          <a:p>
            <a:pPr marL="79375">
              <a:lnSpc>
                <a:spcPts val="685"/>
              </a:lnSpc>
            </a:pPr>
            <a:fld id="{81D60167-4931-47E6-BA6A-407CBD079E47}" type="slidenum">
              <a:rPr spc="-20" dirty="0"/>
              <a:t>‹#›</a:t>
            </a:fld>
            <a:r>
              <a:rPr spc="-55" dirty="0"/>
              <a:t> </a:t>
            </a:r>
            <a:r>
              <a:rPr spc="165" dirty="0"/>
              <a:t>/</a:t>
            </a:r>
            <a:r>
              <a:rPr spc="-55" dirty="0"/>
              <a:t> </a:t>
            </a:r>
            <a:r>
              <a:rPr spc="-25" dirty="0"/>
              <a:t>26</a:t>
            </a:r>
          </a:p>
        </p:txBody>
      </p:sp>
      <p:pic>
        <p:nvPicPr>
          <p:cNvPr id="7" name="object 12"/>
          <p:cNvPicPr/>
          <p:nvPr userDrawn="1"/>
        </p:nvPicPr>
        <p:blipFill>
          <a:blip r:embed="rId2" cstate="print"/>
          <a:stretch>
            <a:fillRect/>
          </a:stretch>
        </p:blipFill>
        <p:spPr>
          <a:xfrm>
            <a:off x="0" y="0"/>
            <a:ext cx="572650" cy="572681"/>
          </a:xfrm>
          <a:prstGeom prst="rect">
            <a:avLst/>
          </a:prstGeom>
        </p:spPr>
      </p:pic>
      <p:sp>
        <p:nvSpPr>
          <p:cNvPr id="8" name="Holder 3"/>
          <p:cNvSpPr txBox="1">
            <a:spLocks/>
          </p:cNvSpPr>
          <p:nvPr userDrawn="1"/>
        </p:nvSpPr>
        <p:spPr>
          <a:xfrm>
            <a:off x="230712" y="3349288"/>
            <a:ext cx="1093470" cy="104139"/>
          </a:xfrm>
          <a:prstGeom prst="rect">
            <a:avLst/>
          </a:prstGeom>
        </p:spPr>
        <p:txBody>
          <a:bodyPr wrap="square" lIns="0" tIns="0" rIns="0" bIns="0">
            <a:spAutoFit/>
          </a:bodyPr>
          <a:lstStyle>
            <a:defPPr>
              <a:defRPr kern="0"/>
            </a:defPPr>
            <a:lvl1pPr>
              <a:defRPr sz="600" b="1" i="0">
                <a:solidFill>
                  <a:schemeClr val="bg1"/>
                </a:solidFill>
                <a:latin typeface="Arial"/>
                <a:cs typeface="Arial"/>
              </a:defRPr>
            </a:lvl1pPr>
          </a:lstStyle>
          <a:p>
            <a:pPr marL="12700">
              <a:lnSpc>
                <a:spcPts val="685"/>
              </a:lnSpc>
            </a:pPr>
            <a:r>
              <a:rPr lang="en-US" smtClean="0"/>
              <a:t>A.</a:t>
            </a:r>
            <a:r>
              <a:rPr lang="en-US" spc="35" smtClean="0"/>
              <a:t> </a:t>
            </a:r>
            <a:r>
              <a:rPr lang="en-US" spc="-10" smtClean="0"/>
              <a:t>Shoukat</a:t>
            </a:r>
            <a:r>
              <a:rPr lang="en-US" spc="240" smtClean="0"/>
              <a:t> </a:t>
            </a:r>
            <a:r>
              <a:rPr lang="en-US" smtClean="0"/>
              <a:t>(GCUL,</a:t>
            </a:r>
            <a:r>
              <a:rPr lang="en-US" spc="40" smtClean="0"/>
              <a:t> </a:t>
            </a:r>
            <a:r>
              <a:rPr lang="en-US" spc="-10" smtClean="0"/>
              <a:t>Pakistan)</a:t>
            </a:r>
            <a:endParaRPr lang="en-US" spc="-10" dirty="0"/>
          </a:p>
        </p:txBody>
      </p:sp>
      <p:sp>
        <p:nvSpPr>
          <p:cNvPr id="9" name="Holder 4"/>
          <p:cNvSpPr txBox="1">
            <a:spLocks/>
          </p:cNvSpPr>
          <p:nvPr userDrawn="1"/>
        </p:nvSpPr>
        <p:spPr>
          <a:xfrm>
            <a:off x="3421308" y="3349288"/>
            <a:ext cx="618489" cy="104139"/>
          </a:xfrm>
          <a:prstGeom prst="rect">
            <a:avLst/>
          </a:prstGeom>
        </p:spPr>
        <p:txBody>
          <a:bodyPr wrap="square" lIns="0" tIns="0" rIns="0" bIns="0">
            <a:spAutoFit/>
          </a:bodyPr>
          <a:lstStyle>
            <a:defPPr>
              <a:defRPr kern="0"/>
            </a:defPPr>
            <a:lvl1pPr>
              <a:defRPr sz="600" b="1" i="0">
                <a:solidFill>
                  <a:schemeClr val="bg1"/>
                </a:solidFill>
                <a:latin typeface="Arial"/>
                <a:cs typeface="Arial"/>
              </a:defRPr>
            </a:lvl1pPr>
          </a:lstStyle>
          <a:p>
            <a:pPr marL="12700">
              <a:lnSpc>
                <a:spcPts val="685"/>
              </a:lnSpc>
            </a:pPr>
            <a:r>
              <a:rPr lang="en-US" spc="-10" smtClean="0"/>
              <a:t>September,</a:t>
            </a:r>
            <a:r>
              <a:rPr lang="en-US" spc="-20" smtClean="0"/>
              <a:t> 2024</a:t>
            </a:r>
            <a:endParaRPr lang="en-US" spc="-20" dirty="0"/>
          </a:p>
        </p:txBody>
      </p:sp>
      <p:sp>
        <p:nvSpPr>
          <p:cNvPr id="10" name="Holder 5"/>
          <p:cNvSpPr txBox="1">
            <a:spLocks/>
          </p:cNvSpPr>
          <p:nvPr userDrawn="1"/>
        </p:nvSpPr>
        <p:spPr>
          <a:xfrm>
            <a:off x="4272542" y="3349288"/>
            <a:ext cx="287654" cy="104139"/>
          </a:xfrm>
          <a:prstGeom prst="rect">
            <a:avLst/>
          </a:prstGeom>
        </p:spPr>
        <p:txBody>
          <a:bodyPr wrap="square" lIns="0" tIns="0" rIns="0" bIns="0">
            <a:spAutoFit/>
          </a:bodyPr>
          <a:lstStyle>
            <a:defPPr>
              <a:defRPr kern="0"/>
            </a:defPPr>
            <a:lvl1pPr>
              <a:defRPr sz="600" b="1" i="0">
                <a:solidFill>
                  <a:schemeClr val="bg1"/>
                </a:solidFill>
                <a:latin typeface="Arial"/>
                <a:cs typeface="Arial"/>
              </a:defRPr>
            </a:lvl1pPr>
          </a:lstStyle>
          <a:p>
            <a:pPr marL="79375">
              <a:lnSpc>
                <a:spcPts val="685"/>
              </a:lnSpc>
            </a:pPr>
            <a:fld id="{81D60167-4931-47E6-BA6A-407CBD079E47}" type="slidenum">
              <a:rPr lang="en-US" spc="-20" smtClean="0"/>
              <a:pPr marL="79375">
                <a:lnSpc>
                  <a:spcPts val="685"/>
                </a:lnSpc>
              </a:pPr>
              <a:t>‹#›</a:t>
            </a:fld>
            <a:r>
              <a:rPr lang="en-US" spc="-55" smtClean="0"/>
              <a:t> </a:t>
            </a:r>
            <a:r>
              <a:rPr lang="en-US" spc="165" smtClean="0"/>
              <a:t>/</a:t>
            </a:r>
            <a:r>
              <a:rPr lang="en-US" spc="-55" smtClean="0"/>
              <a:t> </a:t>
            </a:r>
            <a:r>
              <a:rPr lang="en-US" spc="-25" smtClean="0"/>
              <a:t>26</a:t>
            </a:r>
            <a:endParaRPr lang="en-US" spc="-25" dirty="0"/>
          </a:p>
        </p:txBody>
      </p:sp>
      <p:grpSp>
        <p:nvGrpSpPr>
          <p:cNvPr id="11" name="object 17"/>
          <p:cNvGrpSpPr/>
          <p:nvPr userDrawn="1"/>
        </p:nvGrpSpPr>
        <p:grpSpPr>
          <a:xfrm>
            <a:off x="10130" y="3343955"/>
            <a:ext cx="4608017" cy="103331"/>
            <a:chOff x="0" y="3342919"/>
            <a:chExt cx="4608017" cy="113664"/>
          </a:xfrm>
        </p:grpSpPr>
        <p:sp>
          <p:nvSpPr>
            <p:cNvPr id="12" name="object 18"/>
            <p:cNvSpPr/>
            <p:nvPr userDrawn="1"/>
          </p:nvSpPr>
          <p:spPr>
            <a:xfrm>
              <a:off x="0" y="3342919"/>
              <a:ext cx="1536065" cy="113664"/>
            </a:xfrm>
            <a:custGeom>
              <a:avLst/>
              <a:gdLst/>
              <a:ahLst/>
              <a:cxnLst/>
              <a:rect l="l" t="t" r="r" b="b"/>
              <a:pathLst>
                <a:path w="1536065" h="113664">
                  <a:moveTo>
                    <a:pt x="1535976" y="0"/>
                  </a:moveTo>
                  <a:lnTo>
                    <a:pt x="0" y="0"/>
                  </a:lnTo>
                  <a:lnTo>
                    <a:pt x="0" y="113080"/>
                  </a:lnTo>
                  <a:lnTo>
                    <a:pt x="1535976" y="113080"/>
                  </a:lnTo>
                  <a:lnTo>
                    <a:pt x="1535976" y="0"/>
                  </a:lnTo>
                  <a:close/>
                </a:path>
              </a:pathLst>
            </a:custGeom>
            <a:solidFill>
              <a:srgbClr val="400000"/>
            </a:solidFill>
          </p:spPr>
          <p:txBody>
            <a:bodyPr wrap="square" lIns="0" tIns="0" rIns="0" bIns="0" rtlCol="0"/>
            <a:lstStyle/>
            <a:p>
              <a:endParaRPr/>
            </a:p>
          </p:txBody>
        </p:sp>
        <p:sp>
          <p:nvSpPr>
            <p:cNvPr id="13" name="object 19"/>
            <p:cNvSpPr/>
            <p:nvPr/>
          </p:nvSpPr>
          <p:spPr>
            <a:xfrm>
              <a:off x="1535976" y="3342919"/>
              <a:ext cx="1536065" cy="113664"/>
            </a:xfrm>
            <a:custGeom>
              <a:avLst/>
              <a:gdLst/>
              <a:ahLst/>
              <a:cxnLst/>
              <a:rect l="l" t="t" r="r" b="b"/>
              <a:pathLst>
                <a:path w="1536064" h="113664">
                  <a:moveTo>
                    <a:pt x="1535976" y="0"/>
                  </a:moveTo>
                  <a:lnTo>
                    <a:pt x="0" y="0"/>
                  </a:lnTo>
                  <a:lnTo>
                    <a:pt x="0" y="113080"/>
                  </a:lnTo>
                  <a:lnTo>
                    <a:pt x="1535976" y="113080"/>
                  </a:lnTo>
                  <a:lnTo>
                    <a:pt x="1535976" y="0"/>
                  </a:lnTo>
                  <a:close/>
                </a:path>
              </a:pathLst>
            </a:custGeom>
            <a:solidFill>
              <a:srgbClr val="610000"/>
            </a:solidFill>
          </p:spPr>
          <p:txBody>
            <a:bodyPr wrap="square" lIns="0" tIns="0" rIns="0" bIns="0" rtlCol="0"/>
            <a:lstStyle/>
            <a:p>
              <a:endParaRPr/>
            </a:p>
          </p:txBody>
        </p:sp>
        <p:sp>
          <p:nvSpPr>
            <p:cNvPr id="14" name="object 20"/>
            <p:cNvSpPr/>
            <p:nvPr/>
          </p:nvSpPr>
          <p:spPr>
            <a:xfrm>
              <a:off x="3071952" y="3342919"/>
              <a:ext cx="1536065" cy="113664"/>
            </a:xfrm>
            <a:custGeom>
              <a:avLst/>
              <a:gdLst/>
              <a:ahLst/>
              <a:cxnLst/>
              <a:rect l="l" t="t" r="r" b="b"/>
              <a:pathLst>
                <a:path w="1536064" h="113664">
                  <a:moveTo>
                    <a:pt x="1535976" y="0"/>
                  </a:moveTo>
                  <a:lnTo>
                    <a:pt x="0" y="0"/>
                  </a:lnTo>
                  <a:lnTo>
                    <a:pt x="0" y="113080"/>
                  </a:lnTo>
                  <a:lnTo>
                    <a:pt x="1535976" y="113080"/>
                  </a:lnTo>
                  <a:lnTo>
                    <a:pt x="1535976" y="0"/>
                  </a:lnTo>
                  <a:close/>
                </a:path>
              </a:pathLst>
            </a:custGeom>
            <a:solidFill>
              <a:srgbClr val="810000"/>
            </a:solidFill>
          </p:spPr>
          <p:txBody>
            <a:bodyPr wrap="square" lIns="0" tIns="0" rIns="0" bIns="0" rtlCol="0"/>
            <a:lstStyle/>
            <a:p>
              <a:endParaRPr/>
            </a:p>
          </p:txBody>
        </p:sp>
      </p:grpSp>
      <p:sp>
        <p:nvSpPr>
          <p:cNvPr id="15" name="Holder 5"/>
          <p:cNvSpPr txBox="1">
            <a:spLocks/>
          </p:cNvSpPr>
          <p:nvPr userDrawn="1"/>
        </p:nvSpPr>
        <p:spPr>
          <a:xfrm>
            <a:off x="3421308" y="3349288"/>
            <a:ext cx="618489" cy="104139"/>
          </a:xfrm>
          <a:prstGeom prst="rect">
            <a:avLst/>
          </a:prstGeom>
        </p:spPr>
        <p:txBody>
          <a:bodyPr wrap="square" lIns="0" tIns="0" rIns="0" bIns="0">
            <a:spAutoFit/>
          </a:bodyPr>
          <a:lstStyle>
            <a:defPPr>
              <a:defRPr kern="0"/>
            </a:defPPr>
            <a:lvl1pPr>
              <a:defRPr sz="600" b="1" i="0">
                <a:solidFill>
                  <a:schemeClr val="bg1"/>
                </a:solidFill>
                <a:latin typeface="Arial"/>
                <a:cs typeface="Arial"/>
              </a:defRPr>
            </a:lvl1pPr>
          </a:lstStyle>
          <a:p>
            <a:pPr marL="12700">
              <a:lnSpc>
                <a:spcPts val="685"/>
              </a:lnSpc>
            </a:pPr>
            <a:r>
              <a:rPr lang="en-US" spc="-10" smtClean="0"/>
              <a:t>September,</a:t>
            </a:r>
            <a:r>
              <a:rPr lang="en-US" spc="-20" smtClean="0"/>
              <a:t> 2024</a:t>
            </a:r>
            <a:endParaRPr lang="en-US" spc="-20" dirty="0"/>
          </a:p>
        </p:txBody>
      </p:sp>
      <p:sp>
        <p:nvSpPr>
          <p:cNvPr id="16" name="object 21"/>
          <p:cNvSpPr txBox="1">
            <a:spLocks/>
          </p:cNvSpPr>
          <p:nvPr userDrawn="1"/>
        </p:nvSpPr>
        <p:spPr>
          <a:xfrm>
            <a:off x="104170" y="3351995"/>
            <a:ext cx="1518634" cy="89768"/>
          </a:xfrm>
          <a:prstGeom prst="rect">
            <a:avLst/>
          </a:prstGeom>
        </p:spPr>
        <p:txBody>
          <a:bodyPr vert="horz" wrap="square" lIns="0" tIns="0" rIns="0" bIns="0" rtlCol="0">
            <a:spAutoFit/>
          </a:bodyPr>
          <a:lstStyle>
            <a:defPPr>
              <a:defRPr kern="0"/>
            </a:defPPr>
            <a:lvl1pPr>
              <a:defRPr sz="600" b="1" i="0">
                <a:solidFill>
                  <a:schemeClr val="bg1"/>
                </a:solidFill>
                <a:latin typeface="Arial"/>
                <a:cs typeface="Arial"/>
              </a:defRPr>
            </a:lvl1pPr>
          </a:lstStyle>
          <a:p>
            <a:pPr marL="12700">
              <a:lnSpc>
                <a:spcPts val="685"/>
              </a:lnSpc>
            </a:pPr>
            <a:r>
              <a:rPr lang="en-US" dirty="0" smtClean="0"/>
              <a:t>Dr. Muhammad </a:t>
            </a:r>
            <a:r>
              <a:rPr lang="en-US" dirty="0" err="1" smtClean="0"/>
              <a:t>Safyan</a:t>
            </a:r>
            <a:r>
              <a:rPr lang="en-US" dirty="0" smtClean="0"/>
              <a:t> (GCUL)</a:t>
            </a:r>
            <a:r>
              <a:rPr lang="en-US" spc="40" dirty="0" smtClean="0"/>
              <a:t> </a:t>
            </a:r>
            <a:r>
              <a:rPr lang="en-US" spc="-10" dirty="0" smtClean="0"/>
              <a:t>Pakistan)</a:t>
            </a:r>
            <a:endParaRPr lang="en-US" spc="-10" dirty="0"/>
          </a:p>
        </p:txBody>
      </p:sp>
      <p:sp>
        <p:nvSpPr>
          <p:cNvPr id="17" name="object 22"/>
          <p:cNvSpPr txBox="1"/>
          <p:nvPr userDrawn="1"/>
        </p:nvSpPr>
        <p:spPr>
          <a:xfrm>
            <a:off x="2088273" y="3354471"/>
            <a:ext cx="1101022" cy="89768"/>
          </a:xfrm>
          <a:prstGeom prst="rect">
            <a:avLst/>
          </a:prstGeom>
        </p:spPr>
        <p:txBody>
          <a:bodyPr vert="horz" wrap="square" lIns="0" tIns="0" rIns="0" bIns="0" rtlCol="0">
            <a:spAutoFit/>
          </a:bodyPr>
          <a:lstStyle/>
          <a:p>
            <a:pPr marL="12700">
              <a:lnSpc>
                <a:spcPts val="685"/>
              </a:lnSpc>
            </a:pPr>
            <a:r>
              <a:rPr lang="en-US" sz="600" b="1" dirty="0" smtClean="0">
                <a:solidFill>
                  <a:srgbClr val="FFFFFF"/>
                </a:solidFill>
                <a:latin typeface="Arial"/>
                <a:cs typeface="Arial"/>
              </a:rPr>
              <a:t>Object Oriented Programming</a:t>
            </a:r>
            <a:endParaRPr sz="600" dirty="0">
              <a:latin typeface="Arial"/>
              <a:cs typeface="Arial"/>
            </a:endParaRPr>
          </a:p>
        </p:txBody>
      </p:sp>
      <p:sp>
        <p:nvSpPr>
          <p:cNvPr id="18" name="object 24"/>
          <p:cNvSpPr txBox="1">
            <a:spLocks/>
          </p:cNvSpPr>
          <p:nvPr userDrawn="1"/>
        </p:nvSpPr>
        <p:spPr>
          <a:xfrm>
            <a:off x="4302160" y="3354471"/>
            <a:ext cx="287654" cy="104139"/>
          </a:xfrm>
          <a:prstGeom prst="rect">
            <a:avLst/>
          </a:prstGeom>
        </p:spPr>
        <p:txBody>
          <a:bodyPr vert="horz" wrap="square" lIns="0" tIns="0" rIns="0" bIns="0" rtlCol="0">
            <a:spAutoFit/>
          </a:bodyPr>
          <a:lstStyle>
            <a:defPPr>
              <a:defRPr kern="0"/>
            </a:defPPr>
            <a:lvl1pPr>
              <a:defRPr sz="600" b="1" i="0">
                <a:solidFill>
                  <a:schemeClr val="bg1"/>
                </a:solidFill>
                <a:latin typeface="Arial"/>
                <a:cs typeface="Arial"/>
              </a:defRPr>
            </a:lvl1pPr>
          </a:lstStyle>
          <a:p>
            <a:pPr marL="79375">
              <a:lnSpc>
                <a:spcPts val="685"/>
              </a:lnSpc>
            </a:pPr>
            <a:fld id="{81D60167-4931-47E6-BA6A-407CBD079E47}" type="slidenum">
              <a:rPr lang="en-US" spc="-20" smtClean="0"/>
              <a:pPr marL="79375">
                <a:lnSpc>
                  <a:spcPts val="685"/>
                </a:lnSpc>
              </a:pPr>
              <a:t>‹#›</a:t>
            </a:fld>
            <a:r>
              <a:rPr lang="en-US" spc="-55" dirty="0" smtClean="0"/>
              <a:t> </a:t>
            </a:r>
            <a:r>
              <a:rPr lang="en-US" spc="165" dirty="0" smtClean="0"/>
              <a:t>/</a:t>
            </a:r>
            <a:r>
              <a:rPr lang="en-US" spc="-55" dirty="0" smtClean="0"/>
              <a:t> </a:t>
            </a:r>
            <a:r>
              <a:rPr lang="en-US" spc="-25" dirty="0" smtClean="0"/>
              <a:t>26</a:t>
            </a:r>
            <a:endParaRPr lang="en-US"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chemeClr val="bg1"/>
                </a:solidFill>
                <a:latin typeface="Arial"/>
                <a:cs typeface="Arial"/>
              </a:defRPr>
            </a:lvl1pPr>
          </a:lstStyle>
          <a:p>
            <a:r>
              <a:rPr lang="en-US" smtClean="0"/>
              <a:t>Click to edit Master title style</a:t>
            </a:r>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pPr lvl="0"/>
            <a:r>
              <a:rPr lang="en-US" smtClean="0"/>
              <a:t>Click to edit Master text styles</a:t>
            </a: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pPr lvl="0"/>
            <a:r>
              <a:rPr lang="en-US" smtClean="0"/>
              <a:t>Click to edit Master text styles</a:t>
            </a:r>
          </a:p>
        </p:txBody>
      </p:sp>
      <p:sp>
        <p:nvSpPr>
          <p:cNvPr id="5" name="Holder 5"/>
          <p:cNvSpPr>
            <a:spLocks noGrp="1"/>
          </p:cNvSpPr>
          <p:nvPr>
            <p:ph type="ftr" sz="quarter" idx="5"/>
          </p:nvPr>
        </p:nvSpPr>
        <p:spPr/>
        <p:txBody>
          <a:bodyPr lIns="0" tIns="0" rIns="0" bIns="0"/>
          <a:lstStyle>
            <a:lvl1pPr>
              <a:defRPr sz="600" b="1" i="0">
                <a:solidFill>
                  <a:schemeClr val="bg1"/>
                </a:solidFill>
                <a:latin typeface="Arial"/>
                <a:cs typeface="Arial"/>
              </a:defRPr>
            </a:lvl1pPr>
          </a:lstStyle>
          <a:p>
            <a:pPr marL="12700">
              <a:lnSpc>
                <a:spcPts val="685"/>
              </a:lnSpc>
            </a:pPr>
            <a:r>
              <a:rPr dirty="0"/>
              <a:t>A.</a:t>
            </a:r>
            <a:r>
              <a:rPr spc="35" dirty="0"/>
              <a:t> </a:t>
            </a:r>
            <a:r>
              <a:rPr spc="-10" dirty="0"/>
              <a:t>Shoukat</a:t>
            </a:r>
            <a:r>
              <a:rPr spc="240" dirty="0"/>
              <a:t> </a:t>
            </a:r>
            <a:r>
              <a:rPr dirty="0"/>
              <a:t>(GCUL,</a:t>
            </a:r>
            <a:r>
              <a:rPr spc="40" dirty="0"/>
              <a:t> </a:t>
            </a:r>
            <a:r>
              <a:rPr spc="-10" dirty="0"/>
              <a:t>Pakistan)</a:t>
            </a:r>
          </a:p>
        </p:txBody>
      </p:sp>
      <p:sp>
        <p:nvSpPr>
          <p:cNvPr id="6" name="Holder 6"/>
          <p:cNvSpPr>
            <a:spLocks noGrp="1"/>
          </p:cNvSpPr>
          <p:nvPr>
            <p:ph type="dt" sz="half" idx="6"/>
          </p:nvPr>
        </p:nvSpPr>
        <p:spPr/>
        <p:txBody>
          <a:bodyPr lIns="0" tIns="0" rIns="0" bIns="0"/>
          <a:lstStyle>
            <a:lvl1pPr>
              <a:defRPr sz="600" b="1" i="0">
                <a:solidFill>
                  <a:schemeClr val="bg1"/>
                </a:solidFill>
                <a:latin typeface="Arial"/>
                <a:cs typeface="Arial"/>
              </a:defRPr>
            </a:lvl1pPr>
          </a:lstStyle>
          <a:p>
            <a:pPr marL="12700">
              <a:lnSpc>
                <a:spcPts val="685"/>
              </a:lnSpc>
            </a:pPr>
            <a:r>
              <a:rPr spc="-10" dirty="0"/>
              <a:t>September,</a:t>
            </a:r>
            <a:r>
              <a:rPr spc="-20" dirty="0"/>
              <a:t> 2024</a:t>
            </a:r>
          </a:p>
        </p:txBody>
      </p:sp>
      <p:sp>
        <p:nvSpPr>
          <p:cNvPr id="7" name="Holder 7"/>
          <p:cNvSpPr>
            <a:spLocks noGrp="1"/>
          </p:cNvSpPr>
          <p:nvPr>
            <p:ph type="sldNum" sz="quarter" idx="7"/>
          </p:nvPr>
        </p:nvSpPr>
        <p:spPr/>
        <p:txBody>
          <a:bodyPr lIns="0" tIns="0" rIns="0" bIns="0"/>
          <a:lstStyle>
            <a:lvl1pPr>
              <a:defRPr sz="600" b="1" i="0">
                <a:solidFill>
                  <a:schemeClr val="bg1"/>
                </a:solidFill>
                <a:latin typeface="Arial"/>
                <a:cs typeface="Arial"/>
              </a:defRPr>
            </a:lvl1pPr>
          </a:lstStyle>
          <a:p>
            <a:pPr marL="79375">
              <a:lnSpc>
                <a:spcPts val="685"/>
              </a:lnSpc>
            </a:pPr>
            <a:fld id="{81D60167-4931-47E6-BA6A-407CBD079E47}" type="slidenum">
              <a:rPr spc="-20" dirty="0"/>
              <a:t>‹#›</a:t>
            </a:fld>
            <a:r>
              <a:rPr spc="-55" dirty="0"/>
              <a:t> </a:t>
            </a:r>
            <a:r>
              <a:rPr spc="165" dirty="0"/>
              <a:t>/</a:t>
            </a:r>
            <a:r>
              <a:rPr spc="-55" dirty="0"/>
              <a:t> </a:t>
            </a:r>
            <a:r>
              <a:rPr spc="-25" dirty="0"/>
              <a:t>26</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72651" y="1"/>
            <a:ext cx="4036576" cy="572680"/>
          </a:xfrm>
        </p:spPr>
        <p:txBody>
          <a:bodyPr lIns="0" tIns="0" rIns="0" bIns="0"/>
          <a:lstStyle>
            <a:lvl1pPr>
              <a:defRPr sz="1400" b="1" i="0">
                <a:solidFill>
                  <a:schemeClr val="bg1"/>
                </a:solidFill>
                <a:latin typeface="Arial"/>
                <a:cs typeface="Arial"/>
              </a:defRPr>
            </a:lvl1pPr>
          </a:lstStyle>
          <a:p>
            <a:r>
              <a:rPr lang="en-US" smtClean="0"/>
              <a:t>Click to edit Master title style</a:t>
            </a:r>
            <a:endParaRPr dirty="0"/>
          </a:p>
        </p:txBody>
      </p:sp>
      <p:sp>
        <p:nvSpPr>
          <p:cNvPr id="3" name="Holder 3"/>
          <p:cNvSpPr>
            <a:spLocks noGrp="1"/>
          </p:cNvSpPr>
          <p:nvPr>
            <p:ph type="ftr" sz="quarter" idx="5"/>
          </p:nvPr>
        </p:nvSpPr>
        <p:spPr/>
        <p:txBody>
          <a:bodyPr lIns="0" tIns="0" rIns="0" bIns="0"/>
          <a:lstStyle>
            <a:lvl1pPr>
              <a:defRPr sz="600" b="1" i="0">
                <a:solidFill>
                  <a:schemeClr val="bg1"/>
                </a:solidFill>
                <a:latin typeface="Arial"/>
                <a:cs typeface="Arial"/>
              </a:defRPr>
            </a:lvl1pPr>
          </a:lstStyle>
          <a:p>
            <a:pPr marL="12700">
              <a:lnSpc>
                <a:spcPts val="685"/>
              </a:lnSpc>
            </a:pPr>
            <a:r>
              <a:rPr dirty="0"/>
              <a:t>A.</a:t>
            </a:r>
            <a:r>
              <a:rPr spc="35" dirty="0"/>
              <a:t> </a:t>
            </a:r>
            <a:r>
              <a:rPr spc="-10" dirty="0"/>
              <a:t>Shoukat</a:t>
            </a:r>
            <a:r>
              <a:rPr spc="240" dirty="0"/>
              <a:t> </a:t>
            </a:r>
            <a:r>
              <a:rPr dirty="0"/>
              <a:t>(GCUL,</a:t>
            </a:r>
            <a:r>
              <a:rPr spc="40" dirty="0"/>
              <a:t> </a:t>
            </a:r>
            <a:r>
              <a:rPr spc="-10" dirty="0"/>
              <a:t>Pakistan)</a:t>
            </a:r>
          </a:p>
        </p:txBody>
      </p:sp>
      <p:sp>
        <p:nvSpPr>
          <p:cNvPr id="4" name="Holder 4"/>
          <p:cNvSpPr>
            <a:spLocks noGrp="1"/>
          </p:cNvSpPr>
          <p:nvPr>
            <p:ph type="dt" sz="half" idx="6"/>
          </p:nvPr>
        </p:nvSpPr>
        <p:spPr/>
        <p:txBody>
          <a:bodyPr lIns="0" tIns="0" rIns="0" bIns="0"/>
          <a:lstStyle>
            <a:lvl1pPr>
              <a:defRPr sz="600" b="1" i="0">
                <a:solidFill>
                  <a:schemeClr val="bg1"/>
                </a:solidFill>
                <a:latin typeface="Arial"/>
                <a:cs typeface="Arial"/>
              </a:defRPr>
            </a:lvl1pPr>
          </a:lstStyle>
          <a:p>
            <a:pPr marL="12700">
              <a:lnSpc>
                <a:spcPts val="685"/>
              </a:lnSpc>
            </a:pPr>
            <a:r>
              <a:rPr spc="-10" dirty="0"/>
              <a:t>September,</a:t>
            </a:r>
            <a:r>
              <a:rPr spc="-20" dirty="0"/>
              <a:t> 2024</a:t>
            </a:r>
          </a:p>
        </p:txBody>
      </p:sp>
      <p:sp>
        <p:nvSpPr>
          <p:cNvPr id="5" name="Holder 5"/>
          <p:cNvSpPr>
            <a:spLocks noGrp="1"/>
          </p:cNvSpPr>
          <p:nvPr>
            <p:ph type="sldNum" sz="quarter" idx="7"/>
          </p:nvPr>
        </p:nvSpPr>
        <p:spPr/>
        <p:txBody>
          <a:bodyPr lIns="0" tIns="0" rIns="0" bIns="0"/>
          <a:lstStyle>
            <a:lvl1pPr>
              <a:defRPr sz="600" b="1" i="0">
                <a:solidFill>
                  <a:schemeClr val="bg1"/>
                </a:solidFill>
                <a:latin typeface="Arial"/>
                <a:cs typeface="Arial"/>
              </a:defRPr>
            </a:lvl1pPr>
          </a:lstStyle>
          <a:p>
            <a:pPr marL="79375">
              <a:lnSpc>
                <a:spcPts val="685"/>
              </a:lnSpc>
            </a:pPr>
            <a:fld id="{81D60167-4931-47E6-BA6A-407CBD079E47}" type="slidenum">
              <a:rPr spc="-20" dirty="0"/>
              <a:t>‹#›</a:t>
            </a:fld>
            <a:r>
              <a:rPr spc="-55" dirty="0"/>
              <a:t> </a:t>
            </a:r>
            <a:r>
              <a:rPr spc="165" dirty="0"/>
              <a:t>/</a:t>
            </a:r>
            <a:r>
              <a:rPr spc="-55" dirty="0"/>
              <a:t> </a:t>
            </a:r>
            <a:r>
              <a:rPr spc="-25" dirty="0"/>
              <a:t>26</a:t>
            </a:r>
          </a:p>
        </p:txBody>
      </p:sp>
      <p:pic>
        <p:nvPicPr>
          <p:cNvPr id="6" name="object 12"/>
          <p:cNvPicPr/>
          <p:nvPr userDrawn="1"/>
        </p:nvPicPr>
        <p:blipFill>
          <a:blip r:embed="rId2" cstate="print"/>
          <a:stretch>
            <a:fillRect/>
          </a:stretch>
        </p:blipFill>
        <p:spPr>
          <a:xfrm>
            <a:off x="0" y="0"/>
            <a:ext cx="572650" cy="572681"/>
          </a:xfrm>
          <a:prstGeom prst="rect">
            <a:avLst/>
          </a:prstGeom>
        </p:spPr>
      </p:pic>
      <p:grpSp>
        <p:nvGrpSpPr>
          <p:cNvPr id="7" name="object 17"/>
          <p:cNvGrpSpPr/>
          <p:nvPr userDrawn="1"/>
        </p:nvGrpSpPr>
        <p:grpSpPr>
          <a:xfrm>
            <a:off x="1210" y="3343955"/>
            <a:ext cx="4608017" cy="103331"/>
            <a:chOff x="0" y="3342919"/>
            <a:chExt cx="4608017" cy="113664"/>
          </a:xfrm>
        </p:grpSpPr>
        <p:sp>
          <p:nvSpPr>
            <p:cNvPr id="8" name="object 18"/>
            <p:cNvSpPr/>
            <p:nvPr userDrawn="1"/>
          </p:nvSpPr>
          <p:spPr>
            <a:xfrm>
              <a:off x="0" y="3342919"/>
              <a:ext cx="1536065" cy="113664"/>
            </a:xfrm>
            <a:custGeom>
              <a:avLst/>
              <a:gdLst/>
              <a:ahLst/>
              <a:cxnLst/>
              <a:rect l="l" t="t" r="r" b="b"/>
              <a:pathLst>
                <a:path w="1536065" h="113664">
                  <a:moveTo>
                    <a:pt x="1535976" y="0"/>
                  </a:moveTo>
                  <a:lnTo>
                    <a:pt x="0" y="0"/>
                  </a:lnTo>
                  <a:lnTo>
                    <a:pt x="0" y="113080"/>
                  </a:lnTo>
                  <a:lnTo>
                    <a:pt x="1535976" y="113080"/>
                  </a:lnTo>
                  <a:lnTo>
                    <a:pt x="1535976" y="0"/>
                  </a:lnTo>
                  <a:close/>
                </a:path>
              </a:pathLst>
            </a:custGeom>
            <a:solidFill>
              <a:srgbClr val="400000"/>
            </a:solidFill>
          </p:spPr>
          <p:txBody>
            <a:bodyPr wrap="square" lIns="0" tIns="0" rIns="0" bIns="0" rtlCol="0"/>
            <a:lstStyle/>
            <a:p>
              <a:endParaRPr/>
            </a:p>
          </p:txBody>
        </p:sp>
        <p:sp>
          <p:nvSpPr>
            <p:cNvPr id="9" name="object 19"/>
            <p:cNvSpPr/>
            <p:nvPr/>
          </p:nvSpPr>
          <p:spPr>
            <a:xfrm>
              <a:off x="1535976" y="3342919"/>
              <a:ext cx="1536065" cy="113664"/>
            </a:xfrm>
            <a:custGeom>
              <a:avLst/>
              <a:gdLst/>
              <a:ahLst/>
              <a:cxnLst/>
              <a:rect l="l" t="t" r="r" b="b"/>
              <a:pathLst>
                <a:path w="1536064" h="113664">
                  <a:moveTo>
                    <a:pt x="1535976" y="0"/>
                  </a:moveTo>
                  <a:lnTo>
                    <a:pt x="0" y="0"/>
                  </a:lnTo>
                  <a:lnTo>
                    <a:pt x="0" y="113080"/>
                  </a:lnTo>
                  <a:lnTo>
                    <a:pt x="1535976" y="113080"/>
                  </a:lnTo>
                  <a:lnTo>
                    <a:pt x="1535976" y="0"/>
                  </a:lnTo>
                  <a:close/>
                </a:path>
              </a:pathLst>
            </a:custGeom>
            <a:solidFill>
              <a:srgbClr val="610000"/>
            </a:solidFill>
          </p:spPr>
          <p:txBody>
            <a:bodyPr wrap="square" lIns="0" tIns="0" rIns="0" bIns="0" rtlCol="0"/>
            <a:lstStyle/>
            <a:p>
              <a:endParaRPr/>
            </a:p>
          </p:txBody>
        </p:sp>
        <p:sp>
          <p:nvSpPr>
            <p:cNvPr id="10" name="object 20"/>
            <p:cNvSpPr/>
            <p:nvPr/>
          </p:nvSpPr>
          <p:spPr>
            <a:xfrm>
              <a:off x="3071952" y="3342919"/>
              <a:ext cx="1536065" cy="113664"/>
            </a:xfrm>
            <a:custGeom>
              <a:avLst/>
              <a:gdLst/>
              <a:ahLst/>
              <a:cxnLst/>
              <a:rect l="l" t="t" r="r" b="b"/>
              <a:pathLst>
                <a:path w="1536064" h="113664">
                  <a:moveTo>
                    <a:pt x="1535976" y="0"/>
                  </a:moveTo>
                  <a:lnTo>
                    <a:pt x="0" y="0"/>
                  </a:lnTo>
                  <a:lnTo>
                    <a:pt x="0" y="113080"/>
                  </a:lnTo>
                  <a:lnTo>
                    <a:pt x="1535976" y="113080"/>
                  </a:lnTo>
                  <a:lnTo>
                    <a:pt x="1535976" y="0"/>
                  </a:lnTo>
                  <a:close/>
                </a:path>
              </a:pathLst>
            </a:custGeom>
            <a:solidFill>
              <a:srgbClr val="810000"/>
            </a:solidFill>
          </p:spPr>
          <p:txBody>
            <a:bodyPr wrap="square" lIns="0" tIns="0" rIns="0" bIns="0" rtlCol="0"/>
            <a:lstStyle/>
            <a:p>
              <a:endParaRPr/>
            </a:p>
          </p:txBody>
        </p:sp>
      </p:grpSp>
      <p:sp>
        <p:nvSpPr>
          <p:cNvPr id="11" name="Holder 5"/>
          <p:cNvSpPr txBox="1">
            <a:spLocks/>
          </p:cNvSpPr>
          <p:nvPr userDrawn="1"/>
        </p:nvSpPr>
        <p:spPr>
          <a:xfrm>
            <a:off x="3412388" y="3349288"/>
            <a:ext cx="618489" cy="104139"/>
          </a:xfrm>
          <a:prstGeom prst="rect">
            <a:avLst/>
          </a:prstGeom>
        </p:spPr>
        <p:txBody>
          <a:bodyPr wrap="square" lIns="0" tIns="0" rIns="0" bIns="0">
            <a:spAutoFit/>
          </a:bodyPr>
          <a:lstStyle>
            <a:defPPr>
              <a:defRPr kern="0"/>
            </a:defPPr>
            <a:lvl1pPr>
              <a:defRPr sz="600" b="1" i="0">
                <a:solidFill>
                  <a:schemeClr val="bg1"/>
                </a:solidFill>
                <a:latin typeface="Arial"/>
                <a:cs typeface="Arial"/>
              </a:defRPr>
            </a:lvl1pPr>
          </a:lstStyle>
          <a:p>
            <a:pPr marL="12700">
              <a:lnSpc>
                <a:spcPts val="685"/>
              </a:lnSpc>
            </a:pPr>
            <a:r>
              <a:rPr lang="en-US" spc="-10" smtClean="0"/>
              <a:t>September,</a:t>
            </a:r>
            <a:r>
              <a:rPr lang="en-US" spc="-20" smtClean="0"/>
              <a:t> 2024</a:t>
            </a:r>
            <a:endParaRPr lang="en-US" spc="-20" dirty="0"/>
          </a:p>
        </p:txBody>
      </p:sp>
      <p:sp>
        <p:nvSpPr>
          <p:cNvPr id="12" name="object 21"/>
          <p:cNvSpPr txBox="1">
            <a:spLocks/>
          </p:cNvSpPr>
          <p:nvPr userDrawn="1"/>
        </p:nvSpPr>
        <p:spPr>
          <a:xfrm>
            <a:off x="95250" y="3351995"/>
            <a:ext cx="1518634" cy="89768"/>
          </a:xfrm>
          <a:prstGeom prst="rect">
            <a:avLst/>
          </a:prstGeom>
        </p:spPr>
        <p:txBody>
          <a:bodyPr vert="horz" wrap="square" lIns="0" tIns="0" rIns="0" bIns="0" rtlCol="0">
            <a:spAutoFit/>
          </a:bodyPr>
          <a:lstStyle>
            <a:defPPr>
              <a:defRPr kern="0"/>
            </a:defPPr>
            <a:lvl1pPr>
              <a:defRPr sz="600" b="1" i="0">
                <a:solidFill>
                  <a:schemeClr val="bg1"/>
                </a:solidFill>
                <a:latin typeface="Arial"/>
                <a:cs typeface="Arial"/>
              </a:defRPr>
            </a:lvl1pPr>
          </a:lstStyle>
          <a:p>
            <a:pPr marL="12700">
              <a:lnSpc>
                <a:spcPts val="685"/>
              </a:lnSpc>
            </a:pPr>
            <a:r>
              <a:rPr lang="en-US" dirty="0" smtClean="0"/>
              <a:t>Dr. Muhammad </a:t>
            </a:r>
            <a:r>
              <a:rPr lang="en-US" dirty="0" err="1" smtClean="0"/>
              <a:t>Safyan</a:t>
            </a:r>
            <a:r>
              <a:rPr lang="en-US" dirty="0" smtClean="0"/>
              <a:t> (GCUL)</a:t>
            </a:r>
            <a:r>
              <a:rPr lang="en-US" spc="40" dirty="0" smtClean="0"/>
              <a:t> </a:t>
            </a:r>
            <a:r>
              <a:rPr lang="en-US" spc="-10" dirty="0" smtClean="0"/>
              <a:t>Pakistan)</a:t>
            </a:r>
            <a:endParaRPr lang="en-US" spc="-10" dirty="0"/>
          </a:p>
        </p:txBody>
      </p:sp>
      <p:sp>
        <p:nvSpPr>
          <p:cNvPr id="13" name="object 22"/>
          <p:cNvSpPr txBox="1"/>
          <p:nvPr userDrawn="1"/>
        </p:nvSpPr>
        <p:spPr>
          <a:xfrm>
            <a:off x="1924050" y="3354471"/>
            <a:ext cx="1101022" cy="89768"/>
          </a:xfrm>
          <a:prstGeom prst="rect">
            <a:avLst/>
          </a:prstGeom>
        </p:spPr>
        <p:txBody>
          <a:bodyPr vert="horz" wrap="square" lIns="0" tIns="0" rIns="0" bIns="0" rtlCol="0">
            <a:spAutoFit/>
          </a:bodyPr>
          <a:lstStyle/>
          <a:p>
            <a:pPr marL="12700">
              <a:lnSpc>
                <a:spcPts val="685"/>
              </a:lnSpc>
            </a:pPr>
            <a:r>
              <a:rPr lang="en-US" sz="600" b="1" dirty="0" smtClean="0">
                <a:solidFill>
                  <a:srgbClr val="FFFFFF"/>
                </a:solidFill>
                <a:latin typeface="Arial"/>
                <a:cs typeface="Arial"/>
              </a:rPr>
              <a:t>Object Oriented Programming</a:t>
            </a:r>
            <a:endParaRPr sz="600" dirty="0">
              <a:latin typeface="Arial"/>
              <a:cs typeface="Arial"/>
            </a:endParaRPr>
          </a:p>
        </p:txBody>
      </p:sp>
      <p:sp>
        <p:nvSpPr>
          <p:cNvPr id="14" name="object 24"/>
          <p:cNvSpPr txBox="1">
            <a:spLocks/>
          </p:cNvSpPr>
          <p:nvPr userDrawn="1"/>
        </p:nvSpPr>
        <p:spPr>
          <a:xfrm>
            <a:off x="4293240" y="3354471"/>
            <a:ext cx="287654" cy="104139"/>
          </a:xfrm>
          <a:prstGeom prst="rect">
            <a:avLst/>
          </a:prstGeom>
        </p:spPr>
        <p:txBody>
          <a:bodyPr vert="horz" wrap="square" lIns="0" tIns="0" rIns="0" bIns="0" rtlCol="0">
            <a:spAutoFit/>
          </a:bodyPr>
          <a:lstStyle>
            <a:defPPr>
              <a:defRPr kern="0"/>
            </a:defPPr>
            <a:lvl1pPr>
              <a:defRPr sz="600" b="1" i="0">
                <a:solidFill>
                  <a:schemeClr val="bg1"/>
                </a:solidFill>
                <a:latin typeface="Arial"/>
                <a:cs typeface="Arial"/>
              </a:defRPr>
            </a:lvl1pPr>
          </a:lstStyle>
          <a:p>
            <a:pPr marL="79375">
              <a:lnSpc>
                <a:spcPts val="685"/>
              </a:lnSpc>
            </a:pPr>
            <a:fld id="{81D60167-4931-47E6-BA6A-407CBD079E47}" type="slidenum">
              <a:rPr lang="en-US" spc="-20" smtClean="0"/>
              <a:pPr marL="79375">
                <a:lnSpc>
                  <a:spcPts val="685"/>
                </a:lnSpc>
              </a:pPr>
              <a:t>‹#›</a:t>
            </a:fld>
            <a:r>
              <a:rPr lang="en-US" spc="-55" dirty="0" smtClean="0"/>
              <a:t> </a:t>
            </a:r>
            <a:r>
              <a:rPr lang="en-US" spc="165" dirty="0" smtClean="0"/>
              <a:t>/</a:t>
            </a:r>
            <a:r>
              <a:rPr lang="en-US" spc="-55" dirty="0" smtClean="0"/>
              <a:t> </a:t>
            </a:r>
            <a:r>
              <a:rPr lang="en-US" spc="-25" dirty="0" smtClean="0"/>
              <a:t>26</a:t>
            </a:r>
            <a:endParaRPr lang="en-US"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1" i="0">
                <a:solidFill>
                  <a:schemeClr val="bg1"/>
                </a:solidFill>
                <a:latin typeface="Arial"/>
                <a:cs typeface="Arial"/>
              </a:defRPr>
            </a:lvl1pPr>
          </a:lstStyle>
          <a:p>
            <a:pPr marL="12700">
              <a:lnSpc>
                <a:spcPts val="685"/>
              </a:lnSpc>
            </a:pPr>
            <a:r>
              <a:rPr dirty="0"/>
              <a:t>A.</a:t>
            </a:r>
            <a:r>
              <a:rPr spc="35" dirty="0"/>
              <a:t> </a:t>
            </a:r>
            <a:r>
              <a:rPr spc="-10" dirty="0"/>
              <a:t>Shoukat</a:t>
            </a:r>
            <a:r>
              <a:rPr spc="240" dirty="0"/>
              <a:t> </a:t>
            </a:r>
            <a:r>
              <a:rPr dirty="0"/>
              <a:t>(GCUL,</a:t>
            </a:r>
            <a:r>
              <a:rPr spc="40" dirty="0"/>
              <a:t> </a:t>
            </a:r>
            <a:r>
              <a:rPr spc="-10" dirty="0"/>
              <a:t>Pakistan)</a:t>
            </a:r>
          </a:p>
        </p:txBody>
      </p:sp>
      <p:sp>
        <p:nvSpPr>
          <p:cNvPr id="3" name="Holder 3"/>
          <p:cNvSpPr>
            <a:spLocks noGrp="1"/>
          </p:cNvSpPr>
          <p:nvPr>
            <p:ph type="dt" sz="half" idx="6"/>
          </p:nvPr>
        </p:nvSpPr>
        <p:spPr/>
        <p:txBody>
          <a:bodyPr lIns="0" tIns="0" rIns="0" bIns="0"/>
          <a:lstStyle>
            <a:lvl1pPr>
              <a:defRPr sz="600" b="1" i="0">
                <a:solidFill>
                  <a:schemeClr val="bg1"/>
                </a:solidFill>
                <a:latin typeface="Arial"/>
                <a:cs typeface="Arial"/>
              </a:defRPr>
            </a:lvl1pPr>
          </a:lstStyle>
          <a:p>
            <a:pPr marL="12700">
              <a:lnSpc>
                <a:spcPts val="685"/>
              </a:lnSpc>
            </a:pPr>
            <a:r>
              <a:rPr spc="-10" dirty="0"/>
              <a:t>September,</a:t>
            </a:r>
            <a:r>
              <a:rPr spc="-20" dirty="0"/>
              <a:t> 2024</a:t>
            </a:r>
          </a:p>
        </p:txBody>
      </p:sp>
      <p:sp>
        <p:nvSpPr>
          <p:cNvPr id="4" name="Holder 4"/>
          <p:cNvSpPr>
            <a:spLocks noGrp="1"/>
          </p:cNvSpPr>
          <p:nvPr>
            <p:ph type="sldNum" sz="quarter" idx="7"/>
          </p:nvPr>
        </p:nvSpPr>
        <p:spPr/>
        <p:txBody>
          <a:bodyPr lIns="0" tIns="0" rIns="0" bIns="0"/>
          <a:lstStyle>
            <a:lvl1pPr>
              <a:defRPr sz="600" b="1" i="0">
                <a:solidFill>
                  <a:schemeClr val="bg1"/>
                </a:solidFill>
                <a:latin typeface="Arial"/>
                <a:cs typeface="Arial"/>
              </a:defRPr>
            </a:lvl1pPr>
          </a:lstStyle>
          <a:p>
            <a:pPr marL="79375">
              <a:lnSpc>
                <a:spcPts val="685"/>
              </a:lnSpc>
            </a:pPr>
            <a:fld id="{81D60167-4931-47E6-BA6A-407CBD079E47}" type="slidenum">
              <a:rPr spc="-20" dirty="0"/>
              <a:t>‹#›</a:t>
            </a:fld>
            <a:r>
              <a:rPr spc="-55" dirty="0"/>
              <a:t> </a:t>
            </a:r>
            <a:r>
              <a:rPr spc="165" dirty="0"/>
              <a:t>/</a:t>
            </a:r>
            <a:r>
              <a:rPr spc="-55" dirty="0"/>
              <a:t> </a:t>
            </a:r>
            <a:r>
              <a:rPr spc="-25" dirty="0"/>
              <a:t>26</a:t>
            </a:r>
          </a:p>
        </p:txBody>
      </p:sp>
      <p:pic>
        <p:nvPicPr>
          <p:cNvPr id="5" name="object 12"/>
          <p:cNvPicPr/>
          <p:nvPr userDrawn="1"/>
        </p:nvPicPr>
        <p:blipFill>
          <a:blip r:embed="rId2" cstate="print"/>
          <a:stretch>
            <a:fillRect/>
          </a:stretch>
        </p:blipFill>
        <p:spPr>
          <a:xfrm>
            <a:off x="0" y="0"/>
            <a:ext cx="572650" cy="572681"/>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marL="12700">
              <a:lnSpc>
                <a:spcPts val="685"/>
              </a:lnSpc>
            </a:pPr>
            <a:r>
              <a:rPr lang="en-US" smtClean="0"/>
              <a:t>A.</a:t>
            </a:r>
            <a:r>
              <a:rPr lang="en-US" spc="35" smtClean="0"/>
              <a:t> </a:t>
            </a:r>
            <a:r>
              <a:rPr lang="en-US" spc="-10" smtClean="0"/>
              <a:t>Shoukat</a:t>
            </a:r>
            <a:r>
              <a:rPr lang="en-US" spc="240" smtClean="0"/>
              <a:t> </a:t>
            </a:r>
            <a:r>
              <a:rPr lang="en-US" smtClean="0"/>
              <a:t>(GCUL,</a:t>
            </a:r>
            <a:r>
              <a:rPr lang="en-US" spc="40" smtClean="0"/>
              <a:t> </a:t>
            </a:r>
            <a:r>
              <a:rPr lang="en-US" spc="-10" smtClean="0"/>
              <a:t>Pakistan)</a:t>
            </a:r>
            <a:endParaRPr lang="en-US" spc="-10" dirty="0"/>
          </a:p>
        </p:txBody>
      </p:sp>
      <p:sp>
        <p:nvSpPr>
          <p:cNvPr id="4" name="Date Placeholder 3"/>
          <p:cNvSpPr>
            <a:spLocks noGrp="1"/>
          </p:cNvSpPr>
          <p:nvPr>
            <p:ph type="dt" sz="half" idx="11"/>
          </p:nvPr>
        </p:nvSpPr>
        <p:spPr/>
        <p:txBody>
          <a:bodyPr/>
          <a:lstStyle/>
          <a:p>
            <a:pPr marL="12700">
              <a:lnSpc>
                <a:spcPts val="685"/>
              </a:lnSpc>
            </a:pPr>
            <a:r>
              <a:rPr lang="en-US" spc="-10" smtClean="0"/>
              <a:t>September,</a:t>
            </a:r>
            <a:r>
              <a:rPr lang="en-US" spc="-20" smtClean="0"/>
              <a:t> 2024</a:t>
            </a:r>
            <a:endParaRPr lang="en-US" spc="-20" dirty="0"/>
          </a:p>
        </p:txBody>
      </p:sp>
      <p:sp>
        <p:nvSpPr>
          <p:cNvPr id="5" name="Slide Number Placeholder 4"/>
          <p:cNvSpPr>
            <a:spLocks noGrp="1"/>
          </p:cNvSpPr>
          <p:nvPr>
            <p:ph type="sldNum" sz="quarter" idx="12"/>
          </p:nvPr>
        </p:nvSpPr>
        <p:spPr/>
        <p:txBody>
          <a:bodyPr/>
          <a:lstStyle/>
          <a:p>
            <a:pPr marL="79375">
              <a:lnSpc>
                <a:spcPts val="685"/>
              </a:lnSpc>
            </a:pPr>
            <a:fld id="{81D60167-4931-47E6-BA6A-407CBD079E47}" type="slidenum">
              <a:rPr lang="en-US" spc="-20" smtClean="0"/>
              <a:t>‹#›</a:t>
            </a:fld>
            <a:r>
              <a:rPr lang="en-US" spc="-55" smtClean="0"/>
              <a:t> </a:t>
            </a:r>
            <a:r>
              <a:rPr lang="en-US" spc="165" smtClean="0"/>
              <a:t>/</a:t>
            </a:r>
            <a:r>
              <a:rPr lang="en-US" spc="-55" smtClean="0"/>
              <a:t> </a:t>
            </a:r>
            <a:r>
              <a:rPr lang="en-US" spc="-25" smtClean="0"/>
              <a:t>26</a:t>
            </a:r>
            <a:endParaRPr lang="en-US" spc="-25" dirty="0"/>
          </a:p>
        </p:txBody>
      </p:sp>
    </p:spTree>
    <p:extLst>
      <p:ext uri="{BB962C8B-B14F-4D97-AF65-F5344CB8AC3E}">
        <p14:creationId xmlns:p14="http://schemas.microsoft.com/office/powerpoint/2010/main" val="3340734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6263" y="566738"/>
            <a:ext cx="3457575" cy="1204912"/>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576263" y="1817688"/>
            <a:ext cx="3457575" cy="8350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74DB08-C094-4F33-A8AA-C4DBFCA36BD3}"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00DFB-9497-4DAA-A614-1EE0CD2B5697}" type="slidenum">
              <a:rPr lang="en-US" smtClean="0"/>
              <a:t>‹#›</a:t>
            </a:fld>
            <a:endParaRPr lang="en-US"/>
          </a:p>
        </p:txBody>
      </p:sp>
    </p:spTree>
    <p:extLst>
      <p:ext uri="{BB962C8B-B14F-4D97-AF65-F5344CB8AC3E}">
        <p14:creationId xmlns:p14="http://schemas.microsoft.com/office/powerpoint/2010/main" val="1519883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74DB08-C094-4F33-A8AA-C4DBFCA36BD3}"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00DFB-9497-4DAA-A614-1EE0CD2B5697}" type="slidenum">
              <a:rPr lang="en-US" smtClean="0"/>
              <a:t>‹#›</a:t>
            </a:fld>
            <a:endParaRPr lang="en-US"/>
          </a:p>
        </p:txBody>
      </p:sp>
    </p:spTree>
    <p:extLst>
      <p:ext uri="{BB962C8B-B14F-4D97-AF65-F5344CB8AC3E}">
        <p14:creationId xmlns:p14="http://schemas.microsoft.com/office/powerpoint/2010/main" val="297539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4325" y="862013"/>
            <a:ext cx="3976688" cy="1439862"/>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314325" y="2316163"/>
            <a:ext cx="3976688" cy="7572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74DB08-C094-4F33-A8AA-C4DBFCA36BD3}"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00DFB-9497-4DAA-A614-1EE0CD2B5697}" type="slidenum">
              <a:rPr lang="en-US" smtClean="0"/>
              <a:t>‹#›</a:t>
            </a:fld>
            <a:endParaRPr lang="en-US"/>
          </a:p>
        </p:txBody>
      </p:sp>
    </p:spTree>
    <p:extLst>
      <p:ext uri="{BB962C8B-B14F-4D97-AF65-F5344CB8AC3E}">
        <p14:creationId xmlns:p14="http://schemas.microsoft.com/office/powerpoint/2010/main" val="1275432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69366"/>
            <a:ext cx="569595" cy="2773680"/>
          </a:xfrm>
          <a:custGeom>
            <a:avLst/>
            <a:gdLst/>
            <a:ahLst/>
            <a:cxnLst/>
            <a:rect l="l" t="t" r="r" b="b"/>
            <a:pathLst>
              <a:path w="569595" h="2773679">
                <a:moveTo>
                  <a:pt x="569366" y="0"/>
                </a:moveTo>
                <a:lnTo>
                  <a:pt x="0" y="0"/>
                </a:lnTo>
                <a:lnTo>
                  <a:pt x="0" y="2773553"/>
                </a:lnTo>
                <a:lnTo>
                  <a:pt x="569366" y="2773553"/>
                </a:lnTo>
                <a:lnTo>
                  <a:pt x="569366" y="0"/>
                </a:lnTo>
                <a:close/>
              </a:path>
            </a:pathLst>
          </a:custGeom>
          <a:solidFill>
            <a:srgbClr val="810000"/>
          </a:solidFill>
        </p:spPr>
        <p:txBody>
          <a:bodyPr wrap="square" lIns="0" tIns="0" rIns="0" bIns="0" rtlCol="0"/>
          <a:lstStyle/>
          <a:p>
            <a:endParaRPr/>
          </a:p>
        </p:txBody>
      </p:sp>
      <p:sp>
        <p:nvSpPr>
          <p:cNvPr id="2" name="Holder 2"/>
          <p:cNvSpPr>
            <a:spLocks noGrp="1"/>
          </p:cNvSpPr>
          <p:nvPr>
            <p:ph type="title"/>
          </p:nvPr>
        </p:nvSpPr>
        <p:spPr>
          <a:xfrm>
            <a:off x="664667" y="144815"/>
            <a:ext cx="3580129" cy="244475"/>
          </a:xfrm>
          <a:prstGeom prst="rect">
            <a:avLst/>
          </a:prstGeom>
        </p:spPr>
        <p:txBody>
          <a:bodyPr wrap="square" lIns="0" tIns="0" rIns="0" bIns="0">
            <a:spAutoFit/>
          </a:bodyPr>
          <a:lstStyle>
            <a:lvl1pPr>
              <a:defRPr sz="1400" b="1" i="0">
                <a:solidFill>
                  <a:schemeClr val="bg1"/>
                </a:solidFill>
                <a:latin typeface="Arial"/>
                <a:cs typeface="Arial"/>
              </a:defRPr>
            </a:lvl1pPr>
          </a:lstStyle>
          <a:p>
            <a:endParaRPr/>
          </a:p>
        </p:txBody>
      </p:sp>
      <p:sp>
        <p:nvSpPr>
          <p:cNvPr id="3" name="Holder 3"/>
          <p:cNvSpPr>
            <a:spLocks noGrp="1"/>
          </p:cNvSpPr>
          <p:nvPr>
            <p:ph type="body" idx="1"/>
          </p:nvPr>
        </p:nvSpPr>
        <p:spPr>
          <a:xfrm>
            <a:off x="737871" y="716541"/>
            <a:ext cx="3703954" cy="1224280"/>
          </a:xfrm>
          <a:prstGeom prst="rect">
            <a:avLst/>
          </a:prstGeom>
        </p:spPr>
        <p:txBody>
          <a:bodyPr wrap="square" lIns="0" tIns="0" rIns="0" bIns="0">
            <a:spAutoFit/>
          </a:bodyPr>
          <a:lstStyle>
            <a:lvl1pPr>
              <a:defRPr sz="1100" b="0" i="0">
                <a:solidFill>
                  <a:schemeClr val="tx1"/>
                </a:solidFill>
                <a:latin typeface="Arial MT"/>
                <a:cs typeface="Arial MT"/>
              </a:defRPr>
            </a:lvl1pPr>
          </a:lstStyle>
          <a:p>
            <a:endParaRPr dirty="0"/>
          </a:p>
        </p:txBody>
      </p:sp>
      <p:sp>
        <p:nvSpPr>
          <p:cNvPr id="4" name="Holder 4"/>
          <p:cNvSpPr>
            <a:spLocks noGrp="1"/>
          </p:cNvSpPr>
          <p:nvPr>
            <p:ph type="ftr" sz="quarter" idx="5"/>
          </p:nvPr>
        </p:nvSpPr>
        <p:spPr>
          <a:xfrm>
            <a:off x="221792" y="3349288"/>
            <a:ext cx="1093470" cy="104139"/>
          </a:xfrm>
          <a:prstGeom prst="rect">
            <a:avLst/>
          </a:prstGeom>
        </p:spPr>
        <p:txBody>
          <a:bodyPr wrap="square" lIns="0" tIns="0" rIns="0" bIns="0">
            <a:spAutoFit/>
          </a:bodyPr>
          <a:lstStyle>
            <a:lvl1pPr>
              <a:defRPr sz="600" b="1" i="0">
                <a:solidFill>
                  <a:schemeClr val="bg1"/>
                </a:solidFill>
                <a:latin typeface="Arial"/>
                <a:cs typeface="Arial"/>
              </a:defRPr>
            </a:lvl1pPr>
          </a:lstStyle>
          <a:p>
            <a:pPr marL="12700">
              <a:lnSpc>
                <a:spcPts val="685"/>
              </a:lnSpc>
            </a:pPr>
            <a:r>
              <a:rPr dirty="0"/>
              <a:t>A.</a:t>
            </a:r>
            <a:r>
              <a:rPr spc="35" dirty="0"/>
              <a:t> </a:t>
            </a:r>
            <a:r>
              <a:rPr spc="-10" dirty="0"/>
              <a:t>Shoukat</a:t>
            </a:r>
            <a:r>
              <a:rPr spc="240" dirty="0"/>
              <a:t> </a:t>
            </a:r>
            <a:r>
              <a:rPr dirty="0"/>
              <a:t>(GCUL,</a:t>
            </a:r>
            <a:r>
              <a:rPr spc="40" dirty="0"/>
              <a:t> </a:t>
            </a:r>
            <a:r>
              <a:rPr spc="-10" dirty="0"/>
              <a:t>Pakistan)</a:t>
            </a:r>
          </a:p>
        </p:txBody>
      </p:sp>
      <p:sp>
        <p:nvSpPr>
          <p:cNvPr id="5" name="Holder 5"/>
          <p:cNvSpPr>
            <a:spLocks noGrp="1"/>
          </p:cNvSpPr>
          <p:nvPr>
            <p:ph type="dt" sz="half" idx="6"/>
          </p:nvPr>
        </p:nvSpPr>
        <p:spPr>
          <a:xfrm>
            <a:off x="3412388" y="3349288"/>
            <a:ext cx="618489" cy="104139"/>
          </a:xfrm>
          <a:prstGeom prst="rect">
            <a:avLst/>
          </a:prstGeom>
        </p:spPr>
        <p:txBody>
          <a:bodyPr wrap="square" lIns="0" tIns="0" rIns="0" bIns="0">
            <a:spAutoFit/>
          </a:bodyPr>
          <a:lstStyle>
            <a:lvl1pPr>
              <a:defRPr sz="600" b="1" i="0">
                <a:solidFill>
                  <a:schemeClr val="bg1"/>
                </a:solidFill>
                <a:latin typeface="Arial"/>
                <a:cs typeface="Arial"/>
              </a:defRPr>
            </a:lvl1pPr>
          </a:lstStyle>
          <a:p>
            <a:pPr marL="12700">
              <a:lnSpc>
                <a:spcPts val="685"/>
              </a:lnSpc>
            </a:pPr>
            <a:r>
              <a:rPr spc="-10" dirty="0"/>
              <a:t>September,</a:t>
            </a:r>
            <a:r>
              <a:rPr spc="-20" dirty="0"/>
              <a:t> 2024</a:t>
            </a:r>
          </a:p>
        </p:txBody>
      </p:sp>
      <p:sp>
        <p:nvSpPr>
          <p:cNvPr id="6" name="Holder 6"/>
          <p:cNvSpPr>
            <a:spLocks noGrp="1"/>
          </p:cNvSpPr>
          <p:nvPr>
            <p:ph type="sldNum" sz="quarter" idx="7"/>
          </p:nvPr>
        </p:nvSpPr>
        <p:spPr>
          <a:xfrm>
            <a:off x="4263622" y="3349288"/>
            <a:ext cx="287654" cy="104139"/>
          </a:xfrm>
          <a:prstGeom prst="rect">
            <a:avLst/>
          </a:prstGeom>
        </p:spPr>
        <p:txBody>
          <a:bodyPr wrap="square" lIns="0" tIns="0" rIns="0" bIns="0">
            <a:spAutoFit/>
          </a:bodyPr>
          <a:lstStyle>
            <a:lvl1pPr>
              <a:defRPr sz="600" b="1" i="0">
                <a:solidFill>
                  <a:schemeClr val="bg1"/>
                </a:solidFill>
                <a:latin typeface="Arial"/>
                <a:cs typeface="Arial"/>
              </a:defRPr>
            </a:lvl1pPr>
          </a:lstStyle>
          <a:p>
            <a:pPr marL="79375">
              <a:lnSpc>
                <a:spcPts val="685"/>
              </a:lnSpc>
            </a:pPr>
            <a:fld id="{81D60167-4931-47E6-BA6A-407CBD079E47}" type="slidenum">
              <a:rPr spc="-20" dirty="0"/>
              <a:t>‹#›</a:t>
            </a:fld>
            <a:r>
              <a:rPr spc="-55" dirty="0"/>
              <a:t> </a:t>
            </a:r>
            <a:r>
              <a:rPr spc="165" dirty="0"/>
              <a:t>/</a:t>
            </a:r>
            <a:r>
              <a:rPr spc="-55" dirty="0"/>
              <a:t> </a:t>
            </a:r>
            <a:r>
              <a:rPr spc="-25" dirty="0"/>
              <a:t>26</a:t>
            </a:r>
          </a:p>
        </p:txBody>
      </p:sp>
      <p:sp>
        <p:nvSpPr>
          <p:cNvPr id="8" name="bg object 16"/>
          <p:cNvSpPr/>
          <p:nvPr userDrawn="1"/>
        </p:nvSpPr>
        <p:spPr>
          <a:xfrm rot="16200000">
            <a:off x="2306998" y="-1733737"/>
            <a:ext cx="565700" cy="4040505"/>
          </a:xfrm>
          <a:custGeom>
            <a:avLst/>
            <a:gdLst/>
            <a:ahLst/>
            <a:cxnLst/>
            <a:rect l="l" t="t" r="r" b="b"/>
            <a:pathLst>
              <a:path w="569595" h="2773679">
                <a:moveTo>
                  <a:pt x="569366" y="0"/>
                </a:moveTo>
                <a:lnTo>
                  <a:pt x="0" y="0"/>
                </a:lnTo>
                <a:lnTo>
                  <a:pt x="0" y="2773553"/>
                </a:lnTo>
                <a:lnTo>
                  <a:pt x="569366" y="2773553"/>
                </a:lnTo>
                <a:lnTo>
                  <a:pt x="569366" y="0"/>
                </a:lnTo>
                <a:close/>
              </a:path>
            </a:pathLst>
          </a:custGeom>
          <a:solidFill>
            <a:srgbClr val="810000"/>
          </a:solidFill>
        </p:spPr>
        <p:txBody>
          <a:bodyPr wrap="square" lIns="0" tIns="0" rIns="0" bIns="0" rtlCol="0"/>
          <a:lstStyle/>
          <a:p>
            <a:endParaRPr>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8" r:id="rId6"/>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7500" y="184150"/>
            <a:ext cx="3975100" cy="668338"/>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17500" y="920750"/>
            <a:ext cx="3975100" cy="2197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17500" y="3208338"/>
            <a:ext cx="1036638" cy="184150"/>
          </a:xfrm>
          <a:prstGeom prst="rect">
            <a:avLst/>
          </a:prstGeom>
        </p:spPr>
        <p:txBody>
          <a:bodyPr vert="horz" lIns="91440" tIns="45720" rIns="91440" bIns="45720" rtlCol="0" anchor="ctr"/>
          <a:lstStyle>
            <a:lvl1pPr algn="l">
              <a:defRPr sz="1200">
                <a:solidFill>
                  <a:schemeClr val="tx1">
                    <a:tint val="75000"/>
                  </a:schemeClr>
                </a:solidFill>
              </a:defRPr>
            </a:lvl1pPr>
          </a:lstStyle>
          <a:p>
            <a:fld id="{6374DB08-C094-4F33-A8AA-C4DBFCA36BD3}" type="datetimeFigureOut">
              <a:rPr lang="en-US" smtClean="0"/>
              <a:t>9/23/2024</a:t>
            </a:fld>
            <a:endParaRPr lang="en-US"/>
          </a:p>
        </p:txBody>
      </p:sp>
      <p:sp>
        <p:nvSpPr>
          <p:cNvPr id="5" name="Footer Placeholder 4"/>
          <p:cNvSpPr>
            <a:spLocks noGrp="1"/>
          </p:cNvSpPr>
          <p:nvPr>
            <p:ph type="ftr" sz="quarter" idx="3"/>
          </p:nvPr>
        </p:nvSpPr>
        <p:spPr>
          <a:xfrm>
            <a:off x="1527175" y="3208338"/>
            <a:ext cx="1555750" cy="184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255963" y="3208338"/>
            <a:ext cx="1036637" cy="184150"/>
          </a:xfrm>
          <a:prstGeom prst="rect">
            <a:avLst/>
          </a:prstGeom>
        </p:spPr>
        <p:txBody>
          <a:bodyPr vert="horz" lIns="91440" tIns="45720" rIns="91440" bIns="45720" rtlCol="0" anchor="ctr"/>
          <a:lstStyle>
            <a:lvl1pPr algn="r">
              <a:defRPr sz="1200">
                <a:solidFill>
                  <a:schemeClr val="tx1">
                    <a:tint val="75000"/>
                  </a:schemeClr>
                </a:solidFill>
              </a:defRPr>
            </a:lvl1pPr>
          </a:lstStyle>
          <a:p>
            <a:fld id="{37A00DFB-9497-4DAA-A614-1EE0CD2B5697}" type="slidenum">
              <a:rPr lang="en-US" smtClean="0"/>
              <a:t>‹#›</a:t>
            </a:fld>
            <a:endParaRPr lang="en-US"/>
          </a:p>
        </p:txBody>
      </p:sp>
    </p:spTree>
    <p:extLst>
      <p:ext uri="{BB962C8B-B14F-4D97-AF65-F5344CB8AC3E}">
        <p14:creationId xmlns:p14="http://schemas.microsoft.com/office/powerpoint/2010/main" val="283715952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javatpoint.com/java-apple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oracle.com/java/technologies/javase-jdk11-download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jetbrains.com/idea/downloa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archsoa.techtarget.com/definition/objec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3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80086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 name="Picture 15"/>
          <p:cNvPicPr>
            <a:picLocks noChangeAspect="1"/>
          </p:cNvPicPr>
          <p:nvPr/>
        </p:nvPicPr>
        <p:blipFill>
          <a:blip r:embed="rId2"/>
          <a:stretch>
            <a:fillRect/>
          </a:stretch>
        </p:blipFill>
        <p:spPr>
          <a:xfrm>
            <a:off x="0" y="-1"/>
            <a:ext cx="4610100" cy="3460751"/>
          </a:xfrm>
          <a:prstGeom prst="rect">
            <a:avLst/>
          </a:prstGeom>
        </p:spPr>
      </p:pic>
    </p:spTree>
    <p:extLst>
      <p:ext uri="{BB962C8B-B14F-4D97-AF65-F5344CB8AC3E}">
        <p14:creationId xmlns:p14="http://schemas.microsoft.com/office/powerpoint/2010/main" val="26855167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0" y="48238"/>
            <a:ext cx="4610100" cy="3352245"/>
          </a:xfrm>
          <a:prstGeom prst="rect">
            <a:avLst/>
          </a:prstGeom>
        </p:spPr>
      </p:pic>
    </p:spTree>
    <p:extLst>
      <p:ext uri="{BB962C8B-B14F-4D97-AF65-F5344CB8AC3E}">
        <p14:creationId xmlns:p14="http://schemas.microsoft.com/office/powerpoint/2010/main" val="542248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0" y="-98425"/>
            <a:ext cx="4572000" cy="3441424"/>
          </a:xfrm>
          <a:prstGeom prst="rect">
            <a:avLst/>
          </a:prstGeom>
        </p:spPr>
      </p:pic>
    </p:spTree>
    <p:extLst>
      <p:ext uri="{BB962C8B-B14F-4D97-AF65-F5344CB8AC3E}">
        <p14:creationId xmlns:p14="http://schemas.microsoft.com/office/powerpoint/2010/main" val="8280764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725051" y="152399"/>
            <a:ext cx="4037450" cy="430887"/>
          </a:xfrm>
          <a:prstGeom prst="rect">
            <a:avLst/>
          </a:prstGeom>
        </p:spPr>
        <p:txBody>
          <a:bodyPr wrap="square" lIns="0" tIns="0" rIns="0" bIns="0">
            <a:spAutoFit/>
          </a:bodyPr>
          <a:lstStyle>
            <a:lvl1pPr algn="ctr">
              <a:defRPr sz="1400" b="1" i="0">
                <a:solidFill>
                  <a:schemeClr val="bg1"/>
                </a:solidFill>
                <a:latin typeface="Arial"/>
                <a:ea typeface="+mj-ea"/>
                <a:cs typeface="Arial"/>
              </a:defRPr>
            </a:lvl1pPr>
          </a:lstStyle>
          <a:p>
            <a:r>
              <a:rPr lang="en-US" smtClean="0"/>
              <a:t>JVM (Java Virtual Machine) Architecture</a:t>
            </a:r>
            <a:br>
              <a:rPr lang="en-US" smtClean="0"/>
            </a:br>
            <a:endParaRPr lang="en-US" dirty="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Text Placeholder 2"/>
          <p:cNvSpPr>
            <a:spLocks noGrp="1"/>
          </p:cNvSpPr>
          <p:nvPr>
            <p:ph type="body" idx="1"/>
          </p:nvPr>
        </p:nvSpPr>
        <p:spPr>
          <a:xfrm>
            <a:off x="739399" y="815975"/>
            <a:ext cx="3703954" cy="507831"/>
          </a:xfrm>
        </p:spPr>
        <p:txBody>
          <a:bodyPr/>
          <a:lstStyle/>
          <a:p>
            <a:r>
              <a:rPr lang="en-US" dirty="0">
                <a:latin typeface="+mn-lt"/>
              </a:rPr>
              <a:t>JVM is a virtual machine that enables the execution of Java </a:t>
            </a:r>
            <a:r>
              <a:rPr lang="en-US" dirty="0" err="1">
                <a:latin typeface="+mn-lt"/>
              </a:rPr>
              <a:t>bytecode</a:t>
            </a:r>
            <a:r>
              <a:rPr lang="en-US" dirty="0">
                <a:latin typeface="+mn-lt"/>
              </a:rPr>
              <a:t>. The JVM acts as an interpreter between the Java programming language and the underlying hardware.</a:t>
            </a:r>
          </a:p>
        </p:txBody>
      </p:sp>
      <p:pic>
        <p:nvPicPr>
          <p:cNvPr id="4098" name="Picture 2" descr="Understanding the JVM: Java Virtual Machine | by Samantha Rosado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650" y="1425575"/>
            <a:ext cx="2971800" cy="1629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218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725051" y="152400"/>
            <a:ext cx="3789799" cy="646331"/>
          </a:xfrm>
          <a:prstGeom prst="rect">
            <a:avLst/>
          </a:prstGeom>
        </p:spPr>
        <p:txBody>
          <a:bodyPr wrap="square" lIns="0" tIns="0" rIns="0" bIns="0">
            <a:spAutoFit/>
          </a:bodyPr>
          <a:lstStyle>
            <a:lvl1pPr algn="ctr">
              <a:defRPr sz="1400" b="1" i="0">
                <a:solidFill>
                  <a:schemeClr val="bg1"/>
                </a:solidFill>
                <a:latin typeface="Arial"/>
                <a:ea typeface="+mj-ea"/>
                <a:cs typeface="Arial"/>
              </a:defRPr>
            </a:lvl1pPr>
          </a:lstStyle>
          <a:p>
            <a:r>
              <a:rPr lang="en-US" dirty="0" smtClean="0"/>
              <a:t>JRE(JAVA RUNTIME ENVIRONMENT)</a:t>
            </a:r>
            <a:endParaRPr lang="en-US" dirty="0"/>
          </a:p>
          <a:p>
            <a:r>
              <a:rPr lang="en-US" dirty="0" smtClean="0"/>
              <a:t/>
            </a:r>
            <a:br>
              <a:rPr lang="en-US" dirty="0" smtClean="0"/>
            </a:br>
            <a:endParaRPr lang="en-US" dirty="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Text Placeholder 2"/>
          <p:cNvSpPr>
            <a:spLocks noGrp="1"/>
          </p:cNvSpPr>
          <p:nvPr>
            <p:ph type="body" idx="1"/>
          </p:nvPr>
        </p:nvSpPr>
        <p:spPr>
          <a:xfrm>
            <a:off x="798294" y="688960"/>
            <a:ext cx="3703954" cy="846386"/>
          </a:xfrm>
        </p:spPr>
        <p:txBody>
          <a:bodyPr/>
          <a:lstStyle/>
          <a:p>
            <a:r>
              <a:rPr lang="en-US" dirty="0" smtClean="0">
                <a:latin typeface="+mn-lt"/>
              </a:rPr>
              <a:t>The </a:t>
            </a:r>
            <a:r>
              <a:rPr lang="en-US" dirty="0">
                <a:latin typeface="+mn-lt"/>
              </a:rPr>
              <a:t>Java Runtime Environment is a set of software tools which are used for developing Java applications. It is used to provide the runtime environment. It is the implementation of JVM. It physically exists. It contains a set of libraries + other files that JVM uses at runtime.</a:t>
            </a:r>
          </a:p>
        </p:txBody>
      </p:sp>
      <p:pic>
        <p:nvPicPr>
          <p:cNvPr id="2" name="Picture 1"/>
          <p:cNvPicPr>
            <a:picLocks noChangeAspect="1"/>
          </p:cNvPicPr>
          <p:nvPr/>
        </p:nvPicPr>
        <p:blipFill>
          <a:blip r:embed="rId2"/>
          <a:stretch>
            <a:fillRect/>
          </a:stretch>
        </p:blipFill>
        <p:spPr>
          <a:xfrm>
            <a:off x="1085850" y="1577975"/>
            <a:ext cx="2895600" cy="1702744"/>
          </a:xfrm>
          <a:prstGeom prst="rect">
            <a:avLst/>
          </a:prstGeom>
        </p:spPr>
      </p:pic>
    </p:spTree>
    <p:extLst>
      <p:ext uri="{BB962C8B-B14F-4D97-AF65-F5344CB8AC3E}">
        <p14:creationId xmlns:p14="http://schemas.microsoft.com/office/powerpoint/2010/main" val="2660685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651" y="-1"/>
            <a:ext cx="4037450" cy="215444"/>
          </a:xfrm>
        </p:spPr>
        <p:txBody>
          <a:bodyPr/>
          <a:lstStyle/>
          <a:p>
            <a:r>
              <a:rPr lang="en-US" b="0" dirty="0"/>
              <a:t>Java Development Kit (JDK)</a:t>
            </a:r>
            <a:endParaRPr lang="en-US" dirty="0"/>
          </a:p>
        </p:txBody>
      </p:sp>
      <p:sp>
        <p:nvSpPr>
          <p:cNvPr id="3" name="Text Placeholder 2"/>
          <p:cNvSpPr>
            <a:spLocks noGrp="1"/>
          </p:cNvSpPr>
          <p:nvPr>
            <p:ph type="body" idx="1"/>
          </p:nvPr>
        </p:nvSpPr>
        <p:spPr>
          <a:xfrm>
            <a:off x="716226" y="645009"/>
            <a:ext cx="3703954" cy="1692771"/>
          </a:xfrm>
        </p:spPr>
        <p:txBody>
          <a:bodyPr/>
          <a:lstStyle/>
          <a:p>
            <a:r>
              <a:rPr lang="en-US" dirty="0">
                <a:latin typeface="+mn-lt"/>
              </a:rPr>
              <a:t>The Java Development Kit (JDK) is a software development environment which is used to develop Java applications and </a:t>
            </a:r>
            <a:r>
              <a:rPr lang="en-US" dirty="0">
                <a:latin typeface="+mn-lt"/>
                <a:hlinkClick r:id="rId2"/>
              </a:rPr>
              <a:t>applets</a:t>
            </a:r>
            <a:r>
              <a:rPr lang="en-US" dirty="0">
                <a:latin typeface="+mn-lt"/>
              </a:rPr>
              <a:t>. It physically exists. It contains JRE + development tools.</a:t>
            </a:r>
          </a:p>
          <a:p>
            <a:r>
              <a:rPr lang="en-US" dirty="0" smtClean="0">
                <a:latin typeface="+mn-lt"/>
              </a:rPr>
              <a:t>The </a:t>
            </a:r>
            <a:r>
              <a:rPr lang="en-US" dirty="0">
                <a:latin typeface="+mn-lt"/>
              </a:rPr>
              <a:t>JDK contains a private Java Virtual Machine (JVM) and a few other resources such as an interpreter/loader (java), a compiler (</a:t>
            </a:r>
            <a:r>
              <a:rPr lang="en-US" dirty="0" err="1">
                <a:latin typeface="+mn-lt"/>
              </a:rPr>
              <a:t>javac</a:t>
            </a:r>
            <a:r>
              <a:rPr lang="en-US" dirty="0">
                <a:latin typeface="+mn-lt"/>
              </a:rPr>
              <a:t>), an </a:t>
            </a:r>
            <a:r>
              <a:rPr lang="en-US" dirty="0" err="1">
                <a:latin typeface="+mn-lt"/>
              </a:rPr>
              <a:t>archiver</a:t>
            </a:r>
            <a:r>
              <a:rPr lang="en-US" dirty="0">
                <a:latin typeface="+mn-lt"/>
              </a:rPr>
              <a:t> (jar), a documentation generator (</a:t>
            </a:r>
            <a:r>
              <a:rPr lang="en-US" dirty="0" err="1">
                <a:latin typeface="+mn-lt"/>
              </a:rPr>
              <a:t>Javadoc</a:t>
            </a:r>
            <a:r>
              <a:rPr lang="en-US" dirty="0">
                <a:latin typeface="+mn-lt"/>
              </a:rPr>
              <a:t>), etc. to complete the development of a Java Application.</a:t>
            </a:r>
          </a:p>
          <a:p>
            <a:r>
              <a:rPr lang="en-US" dirty="0"/>
              <a:t/>
            </a:r>
            <a:br>
              <a:rPr lang="en-US" dirty="0"/>
            </a:br>
            <a:endParaRPr lang="en-US" dirty="0"/>
          </a:p>
        </p:txBody>
      </p:sp>
      <p:pic>
        <p:nvPicPr>
          <p:cNvPr id="4" name="Picture 3"/>
          <p:cNvPicPr>
            <a:picLocks noChangeAspect="1"/>
          </p:cNvPicPr>
          <p:nvPr/>
        </p:nvPicPr>
        <p:blipFill>
          <a:blip r:embed="rId3"/>
          <a:stretch>
            <a:fillRect/>
          </a:stretch>
        </p:blipFill>
        <p:spPr>
          <a:xfrm>
            <a:off x="939138" y="2035175"/>
            <a:ext cx="3258130" cy="1183501"/>
          </a:xfrm>
          <a:prstGeom prst="rect">
            <a:avLst/>
          </a:prstGeom>
        </p:spPr>
      </p:pic>
    </p:spTree>
    <p:extLst>
      <p:ext uri="{BB962C8B-B14F-4D97-AF65-F5344CB8AC3E}">
        <p14:creationId xmlns:p14="http://schemas.microsoft.com/office/powerpoint/2010/main" val="17114519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651" y="-1"/>
            <a:ext cx="4037450" cy="646331"/>
          </a:xfrm>
        </p:spPr>
        <p:txBody>
          <a:bodyPr/>
          <a:lstStyle/>
          <a:p>
            <a:r>
              <a:rPr lang="en-US" dirty="0"/>
              <a:t>Steps to Install JDK and </a:t>
            </a:r>
            <a:r>
              <a:rPr lang="en-US" dirty="0" err="1"/>
              <a:t>IntelliJ</a:t>
            </a:r>
            <a:r>
              <a:rPr lang="en-US" dirty="0"/>
              <a:t> IDEA to Run Java Code</a:t>
            </a:r>
            <a:br>
              <a:rPr lang="en-US" dirty="0"/>
            </a:br>
            <a:endParaRPr lang="en-US" dirty="0"/>
          </a:p>
        </p:txBody>
      </p:sp>
      <p:sp>
        <p:nvSpPr>
          <p:cNvPr id="6" name="Rectangle 3"/>
          <p:cNvSpPr>
            <a:spLocks noChangeArrowheads="1"/>
          </p:cNvSpPr>
          <p:nvPr/>
        </p:nvSpPr>
        <p:spPr bwMode="auto">
          <a:xfrm>
            <a:off x="857250" y="587375"/>
            <a:ext cx="3276600" cy="2723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mn-lt"/>
              </a:rPr>
              <a:t>1. Install JDK:</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900" b="1" i="0" u="none" strike="noStrike" cap="none" normalizeH="0" baseline="0" dirty="0" smtClean="0">
                <a:ln>
                  <a:noFill/>
                </a:ln>
                <a:solidFill>
                  <a:schemeClr val="tx1"/>
                </a:solidFill>
                <a:effectLst/>
                <a:latin typeface="+mn-lt"/>
              </a:rPr>
              <a:t>Download JDK:</a:t>
            </a:r>
            <a:endParaRPr kumimoji="0" lang="en-US" sz="900" b="0" i="0" u="none" strike="noStrike" cap="none" normalizeH="0" baseline="0" dirty="0" smtClean="0">
              <a:ln>
                <a:noFill/>
              </a:ln>
              <a:solidFill>
                <a:schemeClr val="tx1"/>
              </a:solidFill>
              <a:effectLst/>
              <a:latin typeface="+mn-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900" b="0" i="0" u="none" strike="noStrike" cap="none" normalizeH="0" baseline="0" dirty="0" smtClean="0">
                <a:ln>
                  <a:noFill/>
                </a:ln>
                <a:solidFill>
                  <a:schemeClr val="tx1"/>
                </a:solidFill>
                <a:effectLst/>
                <a:latin typeface="+mn-lt"/>
              </a:rPr>
              <a:t>Visit the official Oracle website: </a:t>
            </a:r>
            <a:r>
              <a:rPr kumimoji="0" lang="en-US" sz="900" b="0" i="0" u="none" strike="noStrike" cap="none" normalizeH="0" baseline="0" dirty="0" smtClean="0">
                <a:ln>
                  <a:noFill/>
                </a:ln>
                <a:solidFill>
                  <a:schemeClr val="tx1"/>
                </a:solidFill>
                <a:effectLst/>
                <a:latin typeface="+mn-lt"/>
                <a:hlinkClick r:id="rId3"/>
              </a:rPr>
              <a:t>Oracle JDK</a:t>
            </a:r>
            <a:r>
              <a:rPr kumimoji="0" lang="en-US" sz="900" b="0" i="0" u="none" strike="noStrike" cap="none" normalizeH="0" baseline="0" dirty="0" smtClean="0">
                <a:ln>
                  <a:noFill/>
                </a:ln>
                <a:solidFill>
                  <a:schemeClr val="tx1"/>
                </a:solidFill>
                <a:effectLst/>
                <a:latin typeface="+mn-l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900" b="0" i="0" u="none" strike="noStrike" cap="none" normalizeH="0" baseline="0" dirty="0" smtClean="0">
                <a:ln>
                  <a:noFill/>
                </a:ln>
                <a:solidFill>
                  <a:schemeClr val="tx1"/>
                </a:solidFill>
                <a:effectLst/>
                <a:latin typeface="+mn-lt"/>
              </a:rPr>
              <a:t>Choose the appropriate version and download it for your OS (Windows, </a:t>
            </a:r>
            <a:r>
              <a:rPr kumimoji="0" lang="en-US" sz="900" b="0" i="0" u="none" strike="noStrike" cap="none" normalizeH="0" baseline="0" dirty="0" err="1" smtClean="0">
                <a:ln>
                  <a:noFill/>
                </a:ln>
                <a:solidFill>
                  <a:schemeClr val="tx1"/>
                </a:solidFill>
                <a:effectLst/>
                <a:latin typeface="+mn-lt"/>
              </a:rPr>
              <a:t>macOS</a:t>
            </a:r>
            <a:r>
              <a:rPr kumimoji="0" lang="en-US" sz="900" b="0" i="0" u="none" strike="noStrike" cap="none" normalizeH="0" baseline="0" dirty="0" smtClean="0">
                <a:ln>
                  <a:noFill/>
                </a:ln>
                <a:solidFill>
                  <a:schemeClr val="tx1"/>
                </a:solidFill>
                <a:effectLst/>
                <a:latin typeface="+mn-lt"/>
              </a:rPr>
              <a:t>, or Linux).</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900" b="1" i="0" u="none" strike="noStrike" cap="none" normalizeH="0" baseline="0" dirty="0" smtClean="0">
                <a:ln>
                  <a:noFill/>
                </a:ln>
                <a:solidFill>
                  <a:schemeClr val="tx1"/>
                </a:solidFill>
                <a:effectLst/>
                <a:latin typeface="+mn-lt"/>
              </a:rPr>
              <a:t>Install JDK:</a:t>
            </a:r>
            <a:endParaRPr kumimoji="0" lang="en-US" sz="900" b="0" i="0" u="none" strike="noStrike" cap="none" normalizeH="0" baseline="0" dirty="0" smtClean="0">
              <a:ln>
                <a:noFill/>
              </a:ln>
              <a:solidFill>
                <a:schemeClr val="tx1"/>
              </a:solidFill>
              <a:effectLst/>
              <a:latin typeface="+mn-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900" b="0" i="0" u="none" strike="noStrike" cap="none" normalizeH="0" baseline="0" dirty="0" smtClean="0">
                <a:ln>
                  <a:noFill/>
                </a:ln>
                <a:solidFill>
                  <a:schemeClr val="tx1"/>
                </a:solidFill>
                <a:effectLst/>
                <a:latin typeface="+mn-lt"/>
              </a:rPr>
              <a:t>Run the downloaded installer.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900" b="0" i="0" u="none" strike="noStrike" cap="none" normalizeH="0" baseline="0" dirty="0" smtClean="0">
                <a:ln>
                  <a:noFill/>
                </a:ln>
                <a:solidFill>
                  <a:schemeClr val="tx1"/>
                </a:solidFill>
                <a:effectLst/>
                <a:latin typeface="+mn-lt"/>
              </a:rPr>
              <a:t>Follow the installation wizard steps to complete the installation.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900" b="1" i="0" u="none" strike="noStrike" cap="none" normalizeH="0" baseline="0" dirty="0" smtClean="0">
                <a:ln>
                  <a:noFill/>
                </a:ln>
                <a:solidFill>
                  <a:schemeClr val="tx1"/>
                </a:solidFill>
                <a:effectLst/>
                <a:latin typeface="+mn-lt"/>
              </a:rPr>
              <a:t>Set Environment Variables (Windows):</a:t>
            </a:r>
            <a:endParaRPr kumimoji="0" lang="en-US" sz="900" b="0" i="0" u="none" strike="noStrike" cap="none" normalizeH="0" baseline="0" dirty="0" smtClean="0">
              <a:ln>
                <a:noFill/>
              </a:ln>
              <a:solidFill>
                <a:schemeClr val="tx1"/>
              </a:solidFill>
              <a:effectLst/>
              <a:latin typeface="+mn-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900" b="0" i="0" u="none" strike="noStrike" cap="none" normalizeH="0" baseline="0" dirty="0" smtClean="0">
                <a:ln>
                  <a:noFill/>
                </a:ln>
                <a:solidFill>
                  <a:schemeClr val="tx1"/>
                </a:solidFill>
                <a:effectLst/>
                <a:latin typeface="+mn-lt"/>
              </a:rPr>
              <a:t>Right-click on </a:t>
            </a:r>
            <a:r>
              <a:rPr kumimoji="0" lang="en-US" sz="900" b="1" i="0" u="none" strike="noStrike" cap="none" normalizeH="0" baseline="0" dirty="0" smtClean="0">
                <a:ln>
                  <a:noFill/>
                </a:ln>
                <a:solidFill>
                  <a:schemeClr val="tx1"/>
                </a:solidFill>
                <a:effectLst/>
                <a:latin typeface="+mn-lt"/>
              </a:rPr>
              <a:t>This PC</a:t>
            </a:r>
            <a:r>
              <a:rPr kumimoji="0" lang="en-US" sz="900" b="0" i="0" u="none" strike="noStrike" cap="none" normalizeH="0" baseline="0" dirty="0" smtClean="0">
                <a:ln>
                  <a:noFill/>
                </a:ln>
                <a:solidFill>
                  <a:schemeClr val="tx1"/>
                </a:solidFill>
                <a:effectLst/>
                <a:latin typeface="+mn-lt"/>
              </a:rPr>
              <a:t> → </a:t>
            </a:r>
            <a:r>
              <a:rPr kumimoji="0" lang="en-US" sz="900" b="1" i="0" u="none" strike="noStrike" cap="none" normalizeH="0" baseline="0" dirty="0" smtClean="0">
                <a:ln>
                  <a:noFill/>
                </a:ln>
                <a:solidFill>
                  <a:schemeClr val="tx1"/>
                </a:solidFill>
                <a:effectLst/>
                <a:latin typeface="+mn-lt"/>
              </a:rPr>
              <a:t>Properties</a:t>
            </a:r>
            <a:r>
              <a:rPr kumimoji="0" lang="en-US" sz="900" b="0" i="0" u="none" strike="noStrike" cap="none" normalizeH="0" baseline="0" dirty="0" smtClean="0">
                <a:ln>
                  <a:noFill/>
                </a:ln>
                <a:solidFill>
                  <a:schemeClr val="tx1"/>
                </a:solidFill>
                <a:effectLst/>
                <a:latin typeface="+mn-lt"/>
              </a:rPr>
              <a:t> → </a:t>
            </a:r>
            <a:r>
              <a:rPr kumimoji="0" lang="en-US" sz="900" b="1" i="0" u="none" strike="noStrike" cap="none" normalizeH="0" baseline="0" dirty="0" smtClean="0">
                <a:ln>
                  <a:noFill/>
                </a:ln>
                <a:solidFill>
                  <a:schemeClr val="tx1"/>
                </a:solidFill>
                <a:effectLst/>
                <a:latin typeface="+mn-lt"/>
              </a:rPr>
              <a:t>Advanced System Settings</a:t>
            </a:r>
            <a:r>
              <a:rPr kumimoji="0" lang="en-US" sz="900" b="0" i="0" u="none" strike="noStrike" cap="none" normalizeH="0" baseline="0" dirty="0" smtClean="0">
                <a:ln>
                  <a:noFill/>
                </a:ln>
                <a:solidFill>
                  <a:schemeClr val="tx1"/>
                </a:solidFill>
                <a:effectLst/>
                <a:latin typeface="+mn-lt"/>
              </a:rPr>
              <a:t> → </a:t>
            </a:r>
            <a:r>
              <a:rPr kumimoji="0" lang="en-US" sz="900" b="1" i="0" u="none" strike="noStrike" cap="none" normalizeH="0" baseline="0" dirty="0" smtClean="0">
                <a:ln>
                  <a:noFill/>
                </a:ln>
                <a:solidFill>
                  <a:schemeClr val="tx1"/>
                </a:solidFill>
                <a:effectLst/>
                <a:latin typeface="+mn-lt"/>
              </a:rPr>
              <a:t>Environment Variables</a:t>
            </a:r>
            <a:r>
              <a:rPr kumimoji="0" lang="en-US" sz="900" b="0" i="0" u="none" strike="noStrike" cap="none" normalizeH="0" baseline="0" dirty="0" smtClean="0">
                <a:ln>
                  <a:noFill/>
                </a:ln>
                <a:solidFill>
                  <a:schemeClr val="tx1"/>
                </a:solidFill>
                <a:effectLst/>
                <a:latin typeface="+mn-l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900" b="0" i="0" u="none" strike="noStrike" cap="none" normalizeH="0" baseline="0" dirty="0" smtClean="0">
                <a:ln>
                  <a:noFill/>
                </a:ln>
                <a:solidFill>
                  <a:schemeClr val="tx1"/>
                </a:solidFill>
                <a:effectLst/>
                <a:latin typeface="+mn-lt"/>
              </a:rPr>
              <a:t>Under </a:t>
            </a:r>
            <a:r>
              <a:rPr kumimoji="0" lang="en-US" sz="900" b="1" i="0" u="none" strike="noStrike" cap="none" normalizeH="0" baseline="0" dirty="0" smtClean="0">
                <a:ln>
                  <a:noFill/>
                </a:ln>
                <a:solidFill>
                  <a:schemeClr val="tx1"/>
                </a:solidFill>
                <a:effectLst/>
                <a:latin typeface="+mn-lt"/>
              </a:rPr>
              <a:t>System Variables</a:t>
            </a:r>
            <a:r>
              <a:rPr kumimoji="0" lang="en-US" sz="900" b="0" i="0" u="none" strike="noStrike" cap="none" normalizeH="0" baseline="0" dirty="0" smtClean="0">
                <a:ln>
                  <a:noFill/>
                </a:ln>
                <a:solidFill>
                  <a:schemeClr val="tx1"/>
                </a:solidFill>
                <a:effectLst/>
                <a:latin typeface="+mn-lt"/>
              </a:rPr>
              <a:t>, find PATH, click </a:t>
            </a:r>
            <a:r>
              <a:rPr kumimoji="0" lang="en-US" sz="900" b="1" i="0" u="none" strike="noStrike" cap="none" normalizeH="0" baseline="0" dirty="0" smtClean="0">
                <a:ln>
                  <a:noFill/>
                </a:ln>
                <a:solidFill>
                  <a:schemeClr val="tx1"/>
                </a:solidFill>
                <a:effectLst/>
                <a:latin typeface="+mn-lt"/>
              </a:rPr>
              <a:t>Edit</a:t>
            </a:r>
            <a:r>
              <a:rPr kumimoji="0" lang="en-US" sz="900" b="0" i="0" u="none" strike="noStrike" cap="none" normalizeH="0" baseline="0" dirty="0" smtClean="0">
                <a:ln>
                  <a:noFill/>
                </a:ln>
                <a:solidFill>
                  <a:schemeClr val="tx1"/>
                </a:solidFill>
                <a:effectLst/>
                <a:latin typeface="+mn-lt"/>
              </a:rPr>
              <a:t>, and add the path to your JDK’s bin directory.</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900" b="1" i="0" u="none" strike="noStrike" cap="none" normalizeH="0" baseline="0" dirty="0" smtClean="0">
                <a:ln>
                  <a:noFill/>
                </a:ln>
                <a:solidFill>
                  <a:schemeClr val="tx1"/>
                </a:solidFill>
                <a:effectLst/>
                <a:latin typeface="+mn-lt"/>
              </a:rPr>
              <a:t>Verify JDK Installation:</a:t>
            </a:r>
            <a:endParaRPr kumimoji="0" lang="en-US" sz="900" b="0" i="0" u="none" strike="noStrike" cap="none" normalizeH="0" baseline="0" dirty="0" smtClean="0">
              <a:ln>
                <a:noFill/>
              </a:ln>
              <a:solidFill>
                <a:schemeClr val="tx1"/>
              </a:solidFill>
              <a:effectLst/>
              <a:latin typeface="+mn-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900" b="0" i="0" u="none" strike="noStrike" cap="none" normalizeH="0" baseline="0" dirty="0" smtClean="0">
                <a:ln>
                  <a:noFill/>
                </a:ln>
                <a:solidFill>
                  <a:schemeClr val="tx1"/>
                </a:solidFill>
                <a:effectLst/>
                <a:latin typeface="+mn-lt"/>
              </a:rPr>
              <a:t>Open a terminal or command prompt.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900" b="0" i="0" u="none" strike="noStrike" cap="none" normalizeH="0" baseline="0" dirty="0" smtClean="0">
                <a:ln>
                  <a:noFill/>
                </a:ln>
                <a:solidFill>
                  <a:schemeClr val="tx1"/>
                </a:solidFill>
                <a:effectLst/>
                <a:latin typeface="+mn-lt"/>
              </a:rPr>
              <a:t>Type java -version and </a:t>
            </a:r>
            <a:r>
              <a:rPr kumimoji="0" lang="en-US" sz="900" b="0" i="0" u="none" strike="noStrike" cap="none" normalizeH="0" baseline="0" dirty="0" err="1" smtClean="0">
                <a:ln>
                  <a:noFill/>
                </a:ln>
                <a:solidFill>
                  <a:schemeClr val="tx1"/>
                </a:solidFill>
                <a:effectLst/>
                <a:latin typeface="+mn-lt"/>
              </a:rPr>
              <a:t>javac</a:t>
            </a:r>
            <a:r>
              <a:rPr kumimoji="0" lang="en-US" sz="900" b="0" i="0" u="none" strike="noStrike" cap="none" normalizeH="0" baseline="0" dirty="0" smtClean="0">
                <a:ln>
                  <a:noFill/>
                </a:ln>
                <a:solidFill>
                  <a:schemeClr val="tx1"/>
                </a:solidFill>
                <a:effectLst/>
                <a:latin typeface="+mn-lt"/>
              </a:rPr>
              <a:t> -version to ensure the JDK is correctly installed.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15486776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651" y="-1"/>
            <a:ext cx="4037450" cy="430887"/>
          </a:xfrm>
        </p:spPr>
        <p:txBody>
          <a:bodyPr/>
          <a:lstStyle/>
          <a:p>
            <a:r>
              <a:rPr lang="en-US" dirty="0"/>
              <a:t>Steps to Install JDK and </a:t>
            </a:r>
            <a:r>
              <a:rPr lang="en-US" dirty="0" err="1"/>
              <a:t>IntelliJ</a:t>
            </a:r>
            <a:r>
              <a:rPr lang="en-US" dirty="0"/>
              <a:t> IDEA to Run Java Code</a:t>
            </a:r>
          </a:p>
        </p:txBody>
      </p:sp>
      <p:sp>
        <p:nvSpPr>
          <p:cNvPr id="4" name="Rectangle 1"/>
          <p:cNvSpPr>
            <a:spLocks noGrp="1" noChangeArrowheads="1"/>
          </p:cNvSpPr>
          <p:nvPr>
            <p:ph type="body" idx="1"/>
          </p:nvPr>
        </p:nvSpPr>
        <p:spPr bwMode="auto">
          <a:xfrm>
            <a:off x="739399" y="1120775"/>
            <a:ext cx="3703954" cy="1224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1" i="0" u="none" strike="noStrike" cap="none" normalizeH="0" baseline="0" dirty="0" smtClean="0">
                <a:ln>
                  <a:noFill/>
                </a:ln>
                <a:solidFill>
                  <a:schemeClr val="tx1"/>
                </a:solidFill>
                <a:effectLst/>
                <a:latin typeface="+mn-lt"/>
              </a:rPr>
              <a:t>Download </a:t>
            </a:r>
            <a:r>
              <a:rPr kumimoji="0" lang="en-US" sz="1000" b="1" i="0" u="none" strike="noStrike" cap="none" normalizeH="0" baseline="0" dirty="0" err="1" smtClean="0">
                <a:ln>
                  <a:noFill/>
                </a:ln>
                <a:solidFill>
                  <a:schemeClr val="tx1"/>
                </a:solidFill>
                <a:effectLst/>
                <a:latin typeface="+mn-lt"/>
              </a:rPr>
              <a:t>IntelliJ</a:t>
            </a:r>
            <a:r>
              <a:rPr kumimoji="0" lang="en-US" sz="1000" b="1" i="0" u="none" strike="noStrike" cap="none" normalizeH="0" baseline="0" dirty="0" smtClean="0">
                <a:ln>
                  <a:noFill/>
                </a:ln>
                <a:solidFill>
                  <a:schemeClr val="tx1"/>
                </a:solidFill>
                <a:effectLst/>
                <a:latin typeface="+mn-lt"/>
              </a:rPr>
              <a:t> IDEA:</a:t>
            </a:r>
            <a:endParaRPr kumimoji="0" lang="en-US" sz="1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mn-lt"/>
              </a:rPr>
              <a:t>Go to the official </a:t>
            </a:r>
            <a:r>
              <a:rPr kumimoji="0" lang="en-US" sz="1000" b="0" i="0" u="none" strike="noStrike" cap="none" normalizeH="0" baseline="0" dirty="0" err="1" smtClean="0">
                <a:ln>
                  <a:noFill/>
                </a:ln>
                <a:solidFill>
                  <a:schemeClr val="tx1"/>
                </a:solidFill>
                <a:effectLst/>
                <a:latin typeface="+mn-lt"/>
              </a:rPr>
              <a:t>JetBrains</a:t>
            </a:r>
            <a:r>
              <a:rPr kumimoji="0" lang="en-US" sz="1000" b="0" i="0" u="none" strike="noStrike" cap="none" normalizeH="0" baseline="0" dirty="0" smtClean="0">
                <a:ln>
                  <a:noFill/>
                </a:ln>
                <a:solidFill>
                  <a:schemeClr val="tx1"/>
                </a:solidFill>
                <a:effectLst/>
                <a:latin typeface="+mn-lt"/>
              </a:rPr>
              <a:t> website: </a:t>
            </a:r>
            <a:r>
              <a:rPr kumimoji="0" lang="en-US" sz="1000" b="0" i="0" u="none" strike="noStrike" cap="none" normalizeH="0" baseline="0" dirty="0" err="1" smtClean="0">
                <a:ln>
                  <a:noFill/>
                </a:ln>
                <a:solidFill>
                  <a:schemeClr val="tx1"/>
                </a:solidFill>
                <a:effectLst/>
                <a:latin typeface="+mn-lt"/>
                <a:hlinkClick r:id="rId2"/>
              </a:rPr>
              <a:t>IntelliJ</a:t>
            </a:r>
            <a:r>
              <a:rPr kumimoji="0" lang="en-US" sz="1000" b="0" i="0" u="none" strike="noStrike" cap="none" normalizeH="0" baseline="0" dirty="0" smtClean="0">
                <a:ln>
                  <a:noFill/>
                </a:ln>
                <a:solidFill>
                  <a:schemeClr val="tx1"/>
                </a:solidFill>
                <a:effectLst/>
                <a:latin typeface="+mn-lt"/>
                <a:hlinkClick r:id="rId2"/>
              </a:rPr>
              <a:t> IDEA</a:t>
            </a:r>
            <a:r>
              <a:rPr kumimoji="0" lang="en-US" sz="1000" b="0" i="0" u="none" strike="noStrike" cap="none" normalizeH="0" baseline="0" dirty="0" smtClean="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mn-lt"/>
              </a:rPr>
              <a:t>Download the </a:t>
            </a:r>
            <a:r>
              <a:rPr kumimoji="0" lang="en-US" sz="1000" b="1" i="0" u="none" strike="noStrike" cap="none" normalizeH="0" baseline="0" dirty="0" smtClean="0">
                <a:ln>
                  <a:noFill/>
                </a:ln>
                <a:solidFill>
                  <a:schemeClr val="tx1"/>
                </a:solidFill>
                <a:effectLst/>
                <a:latin typeface="+mn-lt"/>
              </a:rPr>
              <a:t>Community Edition</a:t>
            </a:r>
            <a:r>
              <a:rPr kumimoji="0" lang="en-US" sz="1000" b="0" i="0" u="none" strike="noStrike" cap="none" normalizeH="0" baseline="0" dirty="0" smtClean="0">
                <a:ln>
                  <a:noFill/>
                </a:ln>
                <a:solidFill>
                  <a:schemeClr val="tx1"/>
                </a:solidFill>
                <a:effectLst/>
                <a:latin typeface="+mn-lt"/>
              </a:rPr>
              <a:t> (free) for your operating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1" i="0" u="none" strike="noStrike" cap="none" normalizeH="0" baseline="0" dirty="0" smtClean="0">
                <a:ln>
                  <a:noFill/>
                </a:ln>
                <a:solidFill>
                  <a:schemeClr val="tx1"/>
                </a:solidFill>
                <a:effectLst/>
                <a:latin typeface="+mn-lt"/>
              </a:rPr>
              <a:t>Install </a:t>
            </a:r>
            <a:r>
              <a:rPr kumimoji="0" lang="en-US" sz="1000" b="1" i="0" u="none" strike="noStrike" cap="none" normalizeH="0" baseline="0" dirty="0" err="1" smtClean="0">
                <a:ln>
                  <a:noFill/>
                </a:ln>
                <a:solidFill>
                  <a:schemeClr val="tx1"/>
                </a:solidFill>
                <a:effectLst/>
                <a:latin typeface="+mn-lt"/>
              </a:rPr>
              <a:t>IntelliJ</a:t>
            </a:r>
            <a:r>
              <a:rPr kumimoji="0" lang="en-US" sz="1000" b="1" i="0" u="none" strike="noStrike" cap="none" normalizeH="0" baseline="0" dirty="0" smtClean="0">
                <a:ln>
                  <a:noFill/>
                </a:ln>
                <a:solidFill>
                  <a:schemeClr val="tx1"/>
                </a:solidFill>
                <a:effectLst/>
                <a:latin typeface="+mn-lt"/>
              </a:rPr>
              <a:t> IDEA:</a:t>
            </a:r>
            <a:endParaRPr kumimoji="0" lang="en-US" sz="1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mn-lt"/>
              </a:rPr>
              <a:t>Run the installer and follow the on-screen instructions to install </a:t>
            </a:r>
            <a:r>
              <a:rPr kumimoji="0" lang="en-US" sz="1000" b="0" i="0" u="none" strike="noStrike" cap="none" normalizeH="0" baseline="0" dirty="0" err="1" smtClean="0">
                <a:ln>
                  <a:noFill/>
                </a:ln>
                <a:solidFill>
                  <a:schemeClr val="tx1"/>
                </a:solidFill>
                <a:effectLst/>
                <a:latin typeface="+mn-lt"/>
              </a:rPr>
              <a:t>IntelliJ</a:t>
            </a:r>
            <a:r>
              <a:rPr kumimoji="0" lang="en-US" sz="1000" b="0" i="0" u="none" strike="noStrike" cap="none" normalizeH="0" baseline="0" dirty="0" smtClean="0">
                <a:ln>
                  <a:noFill/>
                </a:ln>
                <a:solidFill>
                  <a:schemeClr val="tx1"/>
                </a:solidFill>
                <a:effectLst/>
                <a:latin typeface="+mn-lt"/>
              </a:rPr>
              <a:t> IDEA.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1" i="0" u="none" strike="noStrike" cap="none" normalizeH="0" baseline="0" dirty="0" smtClean="0">
                <a:ln>
                  <a:noFill/>
                </a:ln>
                <a:solidFill>
                  <a:schemeClr val="tx1"/>
                </a:solidFill>
                <a:effectLst/>
                <a:latin typeface="+mn-lt"/>
              </a:rPr>
              <a:t>Launch </a:t>
            </a:r>
            <a:r>
              <a:rPr kumimoji="0" lang="en-US" sz="1000" b="1" i="0" u="none" strike="noStrike" cap="none" normalizeH="0" baseline="0" dirty="0" err="1" smtClean="0">
                <a:ln>
                  <a:noFill/>
                </a:ln>
                <a:solidFill>
                  <a:schemeClr val="tx1"/>
                </a:solidFill>
                <a:effectLst/>
                <a:latin typeface="+mn-lt"/>
              </a:rPr>
              <a:t>IntelliJ</a:t>
            </a:r>
            <a:r>
              <a:rPr kumimoji="0" lang="en-US" sz="1000" b="1" i="0" u="none" strike="noStrike" cap="none" normalizeH="0" baseline="0" dirty="0" smtClean="0">
                <a:ln>
                  <a:noFill/>
                </a:ln>
                <a:solidFill>
                  <a:schemeClr val="tx1"/>
                </a:solidFill>
                <a:effectLst/>
                <a:latin typeface="+mn-lt"/>
              </a:rPr>
              <a:t> IDEA:</a:t>
            </a:r>
            <a:endParaRPr kumimoji="0" lang="en-US" sz="1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mn-lt"/>
              </a:rPr>
              <a:t>Open </a:t>
            </a:r>
            <a:r>
              <a:rPr kumimoji="0" lang="en-US" sz="1000" b="0" i="0" u="none" strike="noStrike" cap="none" normalizeH="0" baseline="0" dirty="0" err="1" smtClean="0">
                <a:ln>
                  <a:noFill/>
                </a:ln>
                <a:solidFill>
                  <a:schemeClr val="tx1"/>
                </a:solidFill>
                <a:effectLst/>
                <a:latin typeface="+mn-lt"/>
              </a:rPr>
              <a:t>IntelliJ</a:t>
            </a:r>
            <a:r>
              <a:rPr kumimoji="0" lang="en-US" sz="1000" b="0" i="0" u="none" strike="noStrike" cap="none" normalizeH="0" baseline="0" dirty="0" smtClean="0">
                <a:ln>
                  <a:noFill/>
                </a:ln>
                <a:solidFill>
                  <a:schemeClr val="tx1"/>
                </a:solidFill>
                <a:effectLst/>
                <a:latin typeface="+mn-lt"/>
              </a:rPr>
              <a:t> IDEA after installation.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31584082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651" y="-1"/>
            <a:ext cx="4037450" cy="430887"/>
          </a:xfrm>
        </p:spPr>
        <p:txBody>
          <a:bodyPr/>
          <a:lstStyle/>
          <a:p>
            <a:r>
              <a:rPr lang="en-US" dirty="0"/>
              <a:t>What is an Object?</a:t>
            </a:r>
            <a:br>
              <a:rPr lang="en-US" dirty="0"/>
            </a:br>
            <a:endParaRPr lang="en-US" dirty="0"/>
          </a:p>
        </p:txBody>
      </p:sp>
      <p:sp>
        <p:nvSpPr>
          <p:cNvPr id="3" name="Text Placeholder 2"/>
          <p:cNvSpPr>
            <a:spLocks noGrp="1"/>
          </p:cNvSpPr>
          <p:nvPr>
            <p:ph type="body" idx="1"/>
          </p:nvPr>
        </p:nvSpPr>
        <p:spPr>
          <a:xfrm>
            <a:off x="716226" y="645009"/>
            <a:ext cx="3703954" cy="846386"/>
          </a:xfrm>
        </p:spPr>
        <p:txBody>
          <a:bodyPr/>
          <a:lstStyle/>
          <a:p>
            <a:r>
              <a:rPr lang="en-US" dirty="0">
                <a:latin typeface="+mn-lt"/>
              </a:rPr>
              <a:t>An </a:t>
            </a:r>
            <a:r>
              <a:rPr lang="en-US" b="1" dirty="0">
                <a:latin typeface="+mn-lt"/>
              </a:rPr>
              <a:t>object</a:t>
            </a:r>
            <a:r>
              <a:rPr lang="en-US" dirty="0">
                <a:latin typeface="+mn-lt"/>
              </a:rPr>
              <a:t> is an instance of a class. It represents a real-world entity with </a:t>
            </a:r>
            <a:r>
              <a:rPr lang="en-US" b="1" dirty="0">
                <a:latin typeface="+mn-lt"/>
              </a:rPr>
              <a:t>attributes</a:t>
            </a:r>
            <a:r>
              <a:rPr lang="en-US" dirty="0">
                <a:latin typeface="+mn-lt"/>
              </a:rPr>
              <a:t> (properties or data) and </a:t>
            </a:r>
            <a:r>
              <a:rPr lang="en-US" b="1" dirty="0">
                <a:latin typeface="+mn-lt"/>
              </a:rPr>
              <a:t>methods</a:t>
            </a:r>
            <a:r>
              <a:rPr lang="en-US" dirty="0">
                <a:latin typeface="+mn-lt"/>
              </a:rPr>
              <a:t> (behaviors or functions). For example, a </a:t>
            </a:r>
            <a:r>
              <a:rPr lang="en-US" b="1" dirty="0">
                <a:latin typeface="+mn-lt"/>
              </a:rPr>
              <a:t>car</a:t>
            </a:r>
            <a:r>
              <a:rPr lang="en-US" dirty="0">
                <a:latin typeface="+mn-lt"/>
              </a:rPr>
              <a:t> object can have attributes like color, brand, and speed, and methods like start, stop, and accelerate.</a:t>
            </a:r>
          </a:p>
        </p:txBody>
      </p:sp>
      <p:pic>
        <p:nvPicPr>
          <p:cNvPr id="4" name="Picture 3"/>
          <p:cNvPicPr>
            <a:picLocks noChangeAspect="1"/>
          </p:cNvPicPr>
          <p:nvPr/>
        </p:nvPicPr>
        <p:blipFill>
          <a:blip r:embed="rId2"/>
          <a:stretch>
            <a:fillRect/>
          </a:stretch>
        </p:blipFill>
        <p:spPr>
          <a:xfrm>
            <a:off x="857250" y="1491395"/>
            <a:ext cx="1375060" cy="1500373"/>
          </a:xfrm>
          <a:prstGeom prst="rect">
            <a:avLst/>
          </a:prstGeom>
        </p:spPr>
      </p:pic>
      <p:sp>
        <p:nvSpPr>
          <p:cNvPr id="8" name="Rectangle 3"/>
          <p:cNvSpPr>
            <a:spLocks noChangeArrowheads="1"/>
          </p:cNvSpPr>
          <p:nvPr/>
        </p:nvSpPr>
        <p:spPr bwMode="auto">
          <a:xfrm>
            <a:off x="95250" y="-855364"/>
            <a:ext cx="461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rPr>
              <a:t>An object has three characteristics:</a:t>
            </a:r>
            <a:endParaRPr kumimoji="0" lang="en-US" sz="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2267918" y="1614436"/>
            <a:ext cx="2164131" cy="15388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000" b="1" i="0" u="none" strike="noStrike" cap="none" normalizeH="0" baseline="0" dirty="0" smtClean="0">
                <a:ln>
                  <a:noFill/>
                </a:ln>
                <a:solidFill>
                  <a:srgbClr val="000000"/>
                </a:solidFill>
                <a:effectLst/>
                <a:latin typeface="+mn-lt"/>
              </a:rPr>
              <a:t>State:</a:t>
            </a:r>
            <a:r>
              <a:rPr kumimoji="0" lang="en-US" sz="1000" b="0" i="0" u="none" strike="noStrike" cap="none" normalizeH="0" baseline="0" dirty="0" smtClean="0">
                <a:ln>
                  <a:noFill/>
                </a:ln>
                <a:solidFill>
                  <a:srgbClr val="000000"/>
                </a:solidFill>
                <a:effectLst/>
                <a:latin typeface="+mn-lt"/>
              </a:rPr>
              <a:t> represents the data (value) of an object.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1" i="0" u="none" strike="noStrike" cap="none" normalizeH="0" baseline="0" dirty="0" smtClean="0">
                <a:ln>
                  <a:noFill/>
                </a:ln>
                <a:solidFill>
                  <a:srgbClr val="000000"/>
                </a:solidFill>
                <a:effectLst/>
                <a:latin typeface="+mn-lt"/>
              </a:rPr>
              <a:t>Behavior:</a:t>
            </a:r>
            <a:r>
              <a:rPr kumimoji="0" lang="en-US" sz="1000" b="0" i="0" u="none" strike="noStrike" cap="none" normalizeH="0" baseline="0" dirty="0" smtClean="0">
                <a:ln>
                  <a:noFill/>
                </a:ln>
                <a:solidFill>
                  <a:srgbClr val="000000"/>
                </a:solidFill>
                <a:effectLst/>
                <a:latin typeface="+mn-lt"/>
              </a:rPr>
              <a:t> represents the behavior (functionality) of an object such as deposit, withdraw,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1" i="0" u="none" strike="noStrike" cap="none" normalizeH="0" baseline="0" dirty="0" smtClean="0">
                <a:ln>
                  <a:noFill/>
                </a:ln>
                <a:solidFill>
                  <a:srgbClr val="000000"/>
                </a:solidFill>
                <a:effectLst/>
                <a:latin typeface="+mn-lt"/>
              </a:rPr>
              <a:t>Identity:</a:t>
            </a:r>
            <a:r>
              <a:rPr kumimoji="0" lang="en-US" sz="1000" b="0" i="0" u="none" strike="noStrike" cap="none" normalizeH="0" baseline="0" dirty="0" smtClean="0">
                <a:ln>
                  <a:noFill/>
                </a:ln>
                <a:solidFill>
                  <a:srgbClr val="000000"/>
                </a:solidFill>
                <a:effectLst/>
                <a:latin typeface="+mn-lt"/>
              </a:rPr>
              <a:t> An object identity is typically implemented via a unique ID. The value of the ID is not visible to the external user. However, it is used internally by the JVM to identify each object uniquely.</a:t>
            </a:r>
            <a:endParaRPr kumimoji="0" lang="en-US" sz="1000" b="0" i="0" u="none" strike="noStrike" cap="none" normalizeH="0" baseline="0" dirty="0" smtClean="0">
              <a:ln>
                <a:noFill/>
              </a:ln>
              <a:solidFill>
                <a:srgbClr val="333333"/>
              </a:solidFill>
              <a:effectLst/>
              <a:latin typeface="+mn-lt"/>
            </a:endParaRPr>
          </a:p>
        </p:txBody>
      </p:sp>
    </p:spTree>
    <p:extLst>
      <p:ext uri="{BB962C8B-B14F-4D97-AF65-F5344CB8AC3E}">
        <p14:creationId xmlns:p14="http://schemas.microsoft.com/office/powerpoint/2010/main" val="42000626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a:latin typeface="Book Antiqua" pitchFamily="18" charset="0"/>
                <a:cs typeface="Arial" pitchFamily="34" charset="0"/>
              </a:rPr>
              <a:t>Object Orientation</a:t>
            </a:r>
          </a:p>
        </p:txBody>
      </p:sp>
      <p:sp>
        <p:nvSpPr>
          <p:cNvPr id="3" name="Content Placeholder 2"/>
          <p:cNvSpPr>
            <a:spLocks noGrp="1"/>
          </p:cNvSpPr>
          <p:nvPr>
            <p:ph idx="1"/>
          </p:nvPr>
        </p:nvSpPr>
        <p:spPr>
          <a:xfrm>
            <a:off x="704850" y="649875"/>
            <a:ext cx="4571683" cy="354419"/>
          </a:xfrm>
        </p:spPr>
        <p:txBody>
          <a:bodyPr>
            <a:noAutofit/>
          </a:bodyPr>
          <a:lstStyle/>
          <a:p>
            <a:r>
              <a:rPr lang="en-US" b="1" dirty="0" smtClean="0">
                <a:solidFill>
                  <a:schemeClr val="accent2">
                    <a:lumMod val="75000"/>
                  </a:schemeClr>
                </a:solidFill>
                <a:latin typeface="Book Antiqua" pitchFamily="18" charset="0"/>
                <a:cs typeface="Arial" pitchFamily="34" charset="0"/>
              </a:rPr>
              <a:t>Types of Objects</a:t>
            </a:r>
          </a:p>
          <a:p>
            <a:r>
              <a:rPr lang="en-US" sz="908" b="1" dirty="0">
                <a:latin typeface="Book Antiqua" pitchFamily="18" charset="0"/>
                <a:cs typeface="Arial" pitchFamily="34" charset="0"/>
              </a:rPr>
              <a:t>An object may be tangible or Intangible</a:t>
            </a:r>
          </a:p>
          <a:p>
            <a:pPr marL="492257" lvl="1">
              <a:lnSpc>
                <a:spcPct val="170000"/>
              </a:lnSpc>
              <a:buFont typeface="Wingdings" pitchFamily="2" charset="2"/>
              <a:buChar char="ü"/>
            </a:pPr>
            <a:endParaRPr lang="en-GB" sz="908" b="1" dirty="0">
              <a:latin typeface="Book Antiqua" pitchFamily="18" charset="0"/>
            </a:endParaRP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19</a:t>
            </a:fld>
            <a:endParaRPr lang="en-US" sz="706" dirty="0">
              <a:solidFill>
                <a:srgbClr val="FFFFFF"/>
              </a:solidFill>
              <a:latin typeface="+mj-lt"/>
              <a:ea typeface="+mj-ea"/>
              <a:cs typeface="+mj-cs"/>
            </a:endParaRPr>
          </a:p>
        </p:txBody>
      </p:sp>
      <p:pic>
        <p:nvPicPr>
          <p:cNvPr id="39938" name="Picture 2" descr="http://usercontent1.hubimg.com/7672574_f520.jpg"/>
          <p:cNvPicPr>
            <a:picLocks noChangeAspect="1" noChangeArrowheads="1"/>
          </p:cNvPicPr>
          <p:nvPr/>
        </p:nvPicPr>
        <p:blipFill>
          <a:blip r:embed="rId2" cstate="print"/>
          <a:srcRect/>
          <a:stretch>
            <a:fillRect/>
          </a:stretch>
        </p:blipFill>
        <p:spPr bwMode="auto">
          <a:xfrm>
            <a:off x="1070713" y="2601672"/>
            <a:ext cx="2497138" cy="758746"/>
          </a:xfrm>
          <a:prstGeom prst="rect">
            <a:avLst/>
          </a:prstGeom>
          <a:noFill/>
        </p:spPr>
      </p:pic>
      <p:pic>
        <p:nvPicPr>
          <p:cNvPr id="39941" name="Picture 5"/>
          <p:cNvPicPr>
            <a:picLocks noChangeAspect="1" noChangeArrowheads="1"/>
          </p:cNvPicPr>
          <p:nvPr/>
        </p:nvPicPr>
        <p:blipFill>
          <a:blip r:embed="rId3" cstate="print"/>
          <a:srcRect/>
          <a:stretch>
            <a:fillRect/>
          </a:stretch>
        </p:blipFill>
        <p:spPr bwMode="auto">
          <a:xfrm>
            <a:off x="857250" y="1040599"/>
            <a:ext cx="3444522" cy="1561073"/>
          </a:xfrm>
          <a:prstGeom prst="rect">
            <a:avLst/>
          </a:prstGeom>
          <a:noFill/>
          <a:ln w="9525">
            <a:noFill/>
            <a:miter lim="800000"/>
            <a:headEnd/>
            <a:tailEnd/>
          </a:ln>
        </p:spPr>
      </p:pic>
    </p:spTree>
    <p:extLst>
      <p:ext uri="{BB962C8B-B14F-4D97-AF65-F5344CB8AC3E}">
        <p14:creationId xmlns:p14="http://schemas.microsoft.com/office/powerpoint/2010/main" val="1659189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651" y="-1"/>
            <a:ext cx="4037450" cy="215444"/>
          </a:xfrm>
        </p:spPr>
        <p:txBody>
          <a:bodyPr/>
          <a:lstStyle/>
          <a:p>
            <a:r>
              <a:rPr lang="en-US" dirty="0" smtClean="0"/>
              <a:t>Lecture 1</a:t>
            </a:r>
            <a:endParaRPr lang="en-US" dirty="0"/>
          </a:p>
        </p:txBody>
      </p:sp>
      <p:sp>
        <p:nvSpPr>
          <p:cNvPr id="3" name="Text Placeholder 2"/>
          <p:cNvSpPr>
            <a:spLocks noGrp="1"/>
          </p:cNvSpPr>
          <p:nvPr>
            <p:ph type="body" idx="1"/>
          </p:nvPr>
        </p:nvSpPr>
        <p:spPr>
          <a:xfrm>
            <a:off x="739399" y="663575"/>
            <a:ext cx="3703954" cy="2369880"/>
          </a:xfrm>
        </p:spPr>
        <p:txBody>
          <a:bodyPr/>
          <a:lstStyle/>
          <a:p>
            <a:pPr marL="171450" indent="-171450" rtl="0" fontAlgn="base">
              <a:buFont typeface="Arial" panose="020B0604020202020204" pitchFamily="34" charset="0"/>
              <a:buChar char="•"/>
            </a:pPr>
            <a:r>
              <a:rPr lang="en-US" b="1" dirty="0"/>
              <a:t>Introduction (Course Objective</a:t>
            </a:r>
            <a:r>
              <a:rPr lang="en-US" b="1" dirty="0" smtClean="0"/>
              <a:t>)</a:t>
            </a:r>
          </a:p>
          <a:p>
            <a:pPr marL="171450" indent="-171450" rtl="0" fontAlgn="base">
              <a:buFont typeface="Arial" panose="020B0604020202020204" pitchFamily="34" charset="0"/>
              <a:buChar char="•"/>
            </a:pPr>
            <a:r>
              <a:rPr lang="en-US" b="1" dirty="0" smtClean="0"/>
              <a:t>Marks Distribution</a:t>
            </a:r>
            <a:endParaRPr lang="en-US" b="1" dirty="0"/>
          </a:p>
          <a:p>
            <a:pPr marL="171450" indent="-171450" rtl="0" fontAlgn="base">
              <a:lnSpc>
                <a:spcPct val="150000"/>
              </a:lnSpc>
              <a:buFont typeface="Arial" panose="020B0604020202020204" pitchFamily="34" charset="0"/>
              <a:buChar char="•"/>
            </a:pPr>
            <a:r>
              <a:rPr lang="en-US" b="1" dirty="0" smtClean="0"/>
              <a:t>Structure Programming </a:t>
            </a:r>
            <a:r>
              <a:rPr lang="en-US" b="1" dirty="0" err="1" smtClean="0"/>
              <a:t>vs</a:t>
            </a:r>
            <a:r>
              <a:rPr lang="en-US" b="1" dirty="0" smtClean="0"/>
              <a:t> Object oriented programming </a:t>
            </a:r>
          </a:p>
          <a:p>
            <a:pPr marL="171450" indent="-171450" rtl="0" fontAlgn="base">
              <a:lnSpc>
                <a:spcPct val="150000"/>
              </a:lnSpc>
              <a:buFont typeface="Arial" panose="020B0604020202020204" pitchFamily="34" charset="0"/>
              <a:buChar char="•"/>
            </a:pPr>
            <a:r>
              <a:rPr lang="en-US" b="1" dirty="0" smtClean="0"/>
              <a:t>JVM </a:t>
            </a:r>
            <a:r>
              <a:rPr lang="en-US" b="1" dirty="0"/>
              <a:t>(Java Virtual Machine) </a:t>
            </a:r>
            <a:r>
              <a:rPr lang="en-US" b="1" dirty="0" smtClean="0"/>
              <a:t>Architecture</a:t>
            </a:r>
            <a:endParaRPr lang="en-US" b="1" dirty="0"/>
          </a:p>
          <a:p>
            <a:pPr marL="171450" indent="-171450" rtl="0" fontAlgn="base">
              <a:lnSpc>
                <a:spcPct val="150000"/>
              </a:lnSpc>
              <a:buFont typeface="Arial" panose="020B0604020202020204" pitchFamily="34" charset="0"/>
              <a:buChar char="•"/>
            </a:pPr>
            <a:r>
              <a:rPr lang="en-US" b="1" dirty="0" smtClean="0"/>
              <a:t>Installation </a:t>
            </a:r>
            <a:r>
              <a:rPr lang="en-US" b="1" dirty="0"/>
              <a:t>of </a:t>
            </a:r>
            <a:r>
              <a:rPr lang="en-US" b="1" dirty="0" smtClean="0"/>
              <a:t>JDK &amp; </a:t>
            </a:r>
            <a:r>
              <a:rPr lang="en-US" b="1" dirty="0" err="1" smtClean="0"/>
              <a:t>IntelliJ</a:t>
            </a:r>
            <a:r>
              <a:rPr lang="en-US" b="1" dirty="0" smtClean="0"/>
              <a:t> Community Edition</a:t>
            </a:r>
          </a:p>
          <a:p>
            <a:pPr marL="171450" indent="-171450" rtl="0" fontAlgn="base">
              <a:lnSpc>
                <a:spcPct val="150000"/>
              </a:lnSpc>
              <a:buFont typeface="Arial" panose="020B0604020202020204" pitchFamily="34" charset="0"/>
              <a:buChar char="•"/>
            </a:pPr>
            <a:r>
              <a:rPr lang="en-US" b="1" dirty="0"/>
              <a:t>What is Object Orientation?</a:t>
            </a:r>
          </a:p>
          <a:p>
            <a:pPr marL="171450" indent="-171450" rtl="0" fontAlgn="base">
              <a:lnSpc>
                <a:spcPct val="150000"/>
              </a:lnSpc>
              <a:buFont typeface="Arial" panose="020B0604020202020204" pitchFamily="34" charset="0"/>
              <a:buChar char="•"/>
            </a:pPr>
            <a:r>
              <a:rPr lang="en-US" b="1" dirty="0"/>
              <a:t>What is an Object?</a:t>
            </a:r>
          </a:p>
          <a:p>
            <a:pPr marL="171450" indent="-171450" rtl="0" fontAlgn="base">
              <a:lnSpc>
                <a:spcPct val="150000"/>
              </a:lnSpc>
              <a:buFont typeface="Arial" panose="020B0604020202020204" pitchFamily="34" charset="0"/>
              <a:buChar char="•"/>
            </a:pPr>
            <a:r>
              <a:rPr lang="en-US" b="1" dirty="0"/>
              <a:t>What is Object Oriented Programming?</a:t>
            </a:r>
          </a:p>
          <a:p>
            <a:pPr marL="171450" indent="-171450" rtl="0" fontAlgn="base">
              <a:lnSpc>
                <a:spcPct val="150000"/>
              </a:lnSpc>
              <a:buFont typeface="Arial" panose="020B0604020202020204" pitchFamily="34" charset="0"/>
              <a:buChar char="•"/>
            </a:pPr>
            <a:r>
              <a:rPr lang="en-US" b="1" dirty="0"/>
              <a:t>What is Object Oriented Program</a:t>
            </a:r>
            <a:r>
              <a:rPr lang="en-US" b="1" dirty="0" smtClean="0"/>
              <a:t>?</a:t>
            </a:r>
            <a:endParaRPr lang="en-US" dirty="0"/>
          </a:p>
        </p:txBody>
      </p:sp>
    </p:spTree>
    <p:extLst>
      <p:ext uri="{BB962C8B-B14F-4D97-AF65-F5344CB8AC3E}">
        <p14:creationId xmlns:p14="http://schemas.microsoft.com/office/powerpoint/2010/main" val="3174672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651" y="-1"/>
            <a:ext cx="4037450" cy="430887"/>
          </a:xfrm>
        </p:spPr>
        <p:txBody>
          <a:bodyPr/>
          <a:lstStyle/>
          <a:p>
            <a:r>
              <a:rPr lang="en-US" dirty="0"/>
              <a:t>What is Object Orientation?</a:t>
            </a:r>
            <a:br>
              <a:rPr lang="en-US" dirty="0"/>
            </a:br>
            <a:endParaRPr lang="en-US" dirty="0"/>
          </a:p>
        </p:txBody>
      </p:sp>
      <p:sp>
        <p:nvSpPr>
          <p:cNvPr id="3" name="Text Placeholder 2"/>
          <p:cNvSpPr>
            <a:spLocks noGrp="1"/>
          </p:cNvSpPr>
          <p:nvPr>
            <p:ph type="body" idx="1"/>
          </p:nvPr>
        </p:nvSpPr>
        <p:spPr>
          <a:xfrm>
            <a:off x="572651" y="645009"/>
            <a:ext cx="3942200" cy="1862048"/>
          </a:xfrm>
        </p:spPr>
        <p:txBody>
          <a:bodyPr/>
          <a:lstStyle/>
          <a:p>
            <a:r>
              <a:rPr lang="en-US" b="1" dirty="0">
                <a:latin typeface="+mn-lt"/>
              </a:rPr>
              <a:t>Object Orientation</a:t>
            </a:r>
            <a:r>
              <a:rPr lang="en-US" dirty="0">
                <a:latin typeface="+mn-lt"/>
              </a:rPr>
              <a:t> is a programming paradigm where everything is modeled as </a:t>
            </a:r>
            <a:r>
              <a:rPr lang="en-US" b="1" dirty="0">
                <a:latin typeface="+mn-lt"/>
              </a:rPr>
              <a:t>objects</a:t>
            </a:r>
            <a:r>
              <a:rPr lang="en-US" dirty="0">
                <a:latin typeface="+mn-lt"/>
              </a:rPr>
              <a:t>. It is based on the concept of </a:t>
            </a:r>
            <a:r>
              <a:rPr lang="en-US" b="1" dirty="0">
                <a:latin typeface="+mn-lt"/>
              </a:rPr>
              <a:t>real-world entities</a:t>
            </a:r>
            <a:r>
              <a:rPr lang="en-US" dirty="0">
                <a:latin typeface="+mn-lt"/>
              </a:rPr>
              <a:t>, with each entity represented as an object that contains both data and behavior (methods). The main goal is to make software development more intuitive, reusable, and modular</a:t>
            </a:r>
            <a:r>
              <a:rPr lang="en-US" dirty="0" smtClean="0">
                <a:latin typeface="+mn-lt"/>
              </a:rPr>
              <a:t>.</a:t>
            </a:r>
          </a:p>
          <a:p>
            <a:pPr marL="171450" indent="-171450">
              <a:buFont typeface="Arial" panose="020B0604020202020204" pitchFamily="34" charset="0"/>
              <a:buChar char="•"/>
            </a:pPr>
            <a:endParaRPr lang="en-US" b="1" dirty="0" smtClean="0">
              <a:latin typeface="Book Antiqua" pitchFamily="18" charset="0"/>
            </a:endParaRPr>
          </a:p>
          <a:p>
            <a:pPr marL="171450" indent="-171450">
              <a:buFont typeface="Arial" panose="020B0604020202020204" pitchFamily="34" charset="0"/>
              <a:buChar char="•"/>
            </a:pPr>
            <a:r>
              <a:rPr lang="en-US" b="1" dirty="0" smtClean="0">
                <a:latin typeface="Book Antiqua" pitchFamily="18" charset="0"/>
              </a:rPr>
              <a:t>“</a:t>
            </a:r>
            <a:r>
              <a:rPr lang="en-US" b="1" dirty="0">
                <a:latin typeface="Book Antiqua" pitchFamily="18" charset="0"/>
              </a:rPr>
              <a:t>Object" refers to a particular </a:t>
            </a:r>
            <a:r>
              <a:rPr lang="en-US" b="1" dirty="0">
                <a:solidFill>
                  <a:srgbClr val="FF0000"/>
                </a:solidFill>
                <a:latin typeface="Book Antiqua" pitchFamily="18" charset="0"/>
              </a:rPr>
              <a:t>instance of a class.</a:t>
            </a:r>
          </a:p>
          <a:p>
            <a:pPr marL="1376363" lvl="2">
              <a:buFont typeface="Wingdings" pitchFamily="2" charset="2"/>
              <a:buChar char="Ø"/>
            </a:pPr>
            <a:r>
              <a:rPr lang="en-US" sz="1100" b="1" dirty="0">
                <a:latin typeface="Book Antiqua" pitchFamily="18" charset="0"/>
              </a:rPr>
              <a:t>whereas the object can be a combination of variables, functions, and data structures</a:t>
            </a:r>
            <a:r>
              <a:rPr lang="en-US" sz="1100" dirty="0"/>
              <a:t>.</a:t>
            </a:r>
            <a:endParaRPr lang="en-US" sz="1100" b="1" dirty="0">
              <a:latin typeface="Book Antiqua" pitchFamily="18" charset="0"/>
            </a:endParaRPr>
          </a:p>
          <a:p>
            <a:endParaRPr lang="en-US" dirty="0">
              <a:latin typeface="+mn-lt"/>
            </a:endParaRPr>
          </a:p>
        </p:txBody>
      </p:sp>
    </p:spTree>
    <p:extLst>
      <p:ext uri="{BB962C8B-B14F-4D97-AF65-F5344CB8AC3E}">
        <p14:creationId xmlns:p14="http://schemas.microsoft.com/office/powerpoint/2010/main" val="38376228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651" y="-1"/>
            <a:ext cx="4037450" cy="430887"/>
          </a:xfrm>
        </p:spPr>
        <p:txBody>
          <a:bodyPr/>
          <a:lstStyle/>
          <a:p>
            <a:r>
              <a:rPr lang="en-US" dirty="0"/>
              <a:t>What is Object Orientation?</a:t>
            </a:r>
            <a:br>
              <a:rPr lang="en-US" dirty="0"/>
            </a:br>
            <a:endParaRPr lang="en-US" dirty="0"/>
          </a:p>
        </p:txBody>
      </p:sp>
      <p:sp>
        <p:nvSpPr>
          <p:cNvPr id="3" name="Text Placeholder 2"/>
          <p:cNvSpPr>
            <a:spLocks noGrp="1"/>
          </p:cNvSpPr>
          <p:nvPr>
            <p:ph type="body" idx="1"/>
          </p:nvPr>
        </p:nvSpPr>
        <p:spPr>
          <a:xfrm>
            <a:off x="572651" y="645009"/>
            <a:ext cx="3942200" cy="2031325"/>
          </a:xfrm>
        </p:spPr>
        <p:txBody>
          <a:bodyPr/>
          <a:lstStyle/>
          <a:p>
            <a:pPr marL="576263" indent="-285750">
              <a:buFont typeface="Wingdings" pitchFamily="2" charset="2"/>
              <a:buChar char="Ø"/>
            </a:pPr>
            <a:r>
              <a:rPr lang="en-US" b="1" dirty="0" smtClean="0">
                <a:latin typeface="Book Antiqua" pitchFamily="18" charset="0"/>
              </a:rPr>
              <a:t>Object-oriented </a:t>
            </a:r>
            <a:r>
              <a:rPr lang="en-US" b="1" dirty="0">
                <a:latin typeface="Book Antiqua" pitchFamily="18" charset="0"/>
              </a:rPr>
              <a:t>programming (OOP) is a programming language model organized around </a:t>
            </a:r>
            <a:r>
              <a:rPr lang="en-US" b="1" dirty="0">
                <a:latin typeface="Book Antiqua" pitchFamily="18" charset="0"/>
                <a:hlinkClick r:id="rId2"/>
              </a:rPr>
              <a:t>objects</a:t>
            </a:r>
            <a:r>
              <a:rPr lang="en-US" b="1" dirty="0">
                <a:latin typeface="Book Antiqua" pitchFamily="18" charset="0"/>
              </a:rPr>
              <a:t> rather than </a:t>
            </a:r>
            <a:r>
              <a:rPr lang="en-US" b="1" dirty="0">
                <a:solidFill>
                  <a:srgbClr val="FF0000"/>
                </a:solidFill>
                <a:latin typeface="Book Antiqua" pitchFamily="18" charset="0"/>
              </a:rPr>
              <a:t>"actions</a:t>
            </a:r>
            <a:r>
              <a:rPr lang="en-US" b="1" dirty="0">
                <a:latin typeface="Book Antiqua" pitchFamily="18" charset="0"/>
              </a:rPr>
              <a:t>" and </a:t>
            </a:r>
            <a:r>
              <a:rPr lang="en-US" b="1" u="sng" dirty="0">
                <a:solidFill>
                  <a:schemeClr val="tx2"/>
                </a:solidFill>
                <a:latin typeface="Book Antiqua" pitchFamily="18" charset="0"/>
              </a:rPr>
              <a:t>data </a:t>
            </a:r>
            <a:r>
              <a:rPr lang="en-US" b="1" dirty="0">
                <a:latin typeface="Book Antiqua" pitchFamily="18" charset="0"/>
              </a:rPr>
              <a:t>rather than “</a:t>
            </a:r>
            <a:r>
              <a:rPr lang="en-US" b="1" dirty="0">
                <a:solidFill>
                  <a:srgbClr val="FF0000"/>
                </a:solidFill>
                <a:latin typeface="Book Antiqua" pitchFamily="18" charset="0"/>
              </a:rPr>
              <a:t>logic”</a:t>
            </a:r>
            <a:r>
              <a:rPr lang="en-US" b="1" dirty="0">
                <a:latin typeface="Book Antiqua" pitchFamily="18" charset="0"/>
              </a:rPr>
              <a:t>.</a:t>
            </a:r>
            <a:endParaRPr lang="en-GB" b="1" dirty="0">
              <a:latin typeface="Book Antiqua" pitchFamily="18" charset="0"/>
            </a:endParaRPr>
          </a:p>
          <a:p>
            <a:pPr marL="976313" lvl="1">
              <a:buFont typeface="Wingdings" pitchFamily="2" charset="2"/>
              <a:buChar char="Ø"/>
            </a:pPr>
            <a:r>
              <a:rPr lang="en-GB" sz="1100" b="1" dirty="0">
                <a:solidFill>
                  <a:srgbClr val="7030A0"/>
                </a:solidFill>
                <a:latin typeface="Book Antiqua" pitchFamily="18" charset="0"/>
              </a:rPr>
              <a:t>Object-oriented</a:t>
            </a:r>
            <a:r>
              <a:rPr lang="en-GB" sz="1100" b="1" dirty="0">
                <a:latin typeface="Book Antiqua" pitchFamily="18" charset="0"/>
              </a:rPr>
              <a:t> or </a:t>
            </a:r>
            <a:r>
              <a:rPr lang="en-GB" sz="1100" b="1" dirty="0">
                <a:solidFill>
                  <a:srgbClr val="7030A0"/>
                </a:solidFill>
                <a:latin typeface="Book Antiqua" pitchFamily="18" charset="0"/>
              </a:rPr>
              <a:t>object-orientation</a:t>
            </a:r>
            <a:r>
              <a:rPr lang="en-GB" sz="1100" b="1" dirty="0">
                <a:latin typeface="Book Antiqua" pitchFamily="18" charset="0"/>
              </a:rPr>
              <a:t> is a software engineering concept, in which concepts are represented as "</a:t>
            </a:r>
            <a:r>
              <a:rPr lang="en-GB" sz="1100" b="1" dirty="0">
                <a:solidFill>
                  <a:srgbClr val="00B050"/>
                </a:solidFill>
                <a:latin typeface="Book Antiqua" pitchFamily="18" charset="0"/>
              </a:rPr>
              <a:t>objects</a:t>
            </a:r>
            <a:r>
              <a:rPr lang="en-GB" sz="1100" b="1" dirty="0">
                <a:latin typeface="Book Antiqua" pitchFamily="18" charset="0"/>
              </a:rPr>
              <a:t>“</a:t>
            </a:r>
          </a:p>
          <a:p>
            <a:pPr marL="976313" lvl="1">
              <a:buFont typeface="Wingdings" pitchFamily="2" charset="2"/>
              <a:buChar char="Ø"/>
            </a:pPr>
            <a:r>
              <a:rPr lang="en-GB" sz="1100" b="1" dirty="0">
                <a:latin typeface="Book Antiqua" pitchFamily="18" charset="0"/>
              </a:rPr>
              <a:t>It is a technique in which we </a:t>
            </a:r>
            <a:r>
              <a:rPr lang="en-GB" sz="1100" b="1" dirty="0">
                <a:solidFill>
                  <a:srgbClr val="002060"/>
                </a:solidFill>
                <a:latin typeface="Book Antiqua" pitchFamily="18" charset="0"/>
              </a:rPr>
              <a:t>visualize</a:t>
            </a:r>
            <a:r>
              <a:rPr lang="en-GB" sz="1100" b="1" dirty="0">
                <a:latin typeface="Book Antiqua" pitchFamily="18" charset="0"/>
              </a:rPr>
              <a:t> our </a:t>
            </a:r>
            <a:r>
              <a:rPr lang="en-GB" sz="1100" b="1" dirty="0">
                <a:solidFill>
                  <a:srgbClr val="C00000"/>
                </a:solidFill>
                <a:latin typeface="Book Antiqua" pitchFamily="18" charset="0"/>
              </a:rPr>
              <a:t>programming problems</a:t>
            </a:r>
            <a:r>
              <a:rPr lang="en-GB" sz="1100" b="1" dirty="0">
                <a:latin typeface="Book Antiqua" pitchFamily="18" charset="0"/>
              </a:rPr>
              <a:t> in the form of </a:t>
            </a:r>
            <a:r>
              <a:rPr lang="en-GB" sz="1100" b="1" dirty="0">
                <a:solidFill>
                  <a:srgbClr val="00B050"/>
                </a:solidFill>
                <a:latin typeface="Book Antiqua" pitchFamily="18" charset="0"/>
              </a:rPr>
              <a:t>objects</a:t>
            </a:r>
            <a:r>
              <a:rPr lang="en-GB" sz="1100" b="1" dirty="0">
                <a:latin typeface="Book Antiqua" pitchFamily="18" charset="0"/>
              </a:rPr>
              <a:t> and their </a:t>
            </a:r>
            <a:r>
              <a:rPr lang="en-GB" sz="1100" b="1" dirty="0">
                <a:solidFill>
                  <a:srgbClr val="00B050"/>
                </a:solidFill>
                <a:latin typeface="Book Antiqua" pitchFamily="18" charset="0"/>
              </a:rPr>
              <a:t>interactions </a:t>
            </a:r>
            <a:r>
              <a:rPr lang="en-GB" sz="1100" b="1" dirty="0">
                <a:latin typeface="Book Antiqua" pitchFamily="18" charset="0"/>
              </a:rPr>
              <a:t>as happened in real life</a:t>
            </a:r>
          </a:p>
          <a:p>
            <a:pPr marL="576263" indent="-285750">
              <a:buFont typeface="Wingdings" pitchFamily="2" charset="2"/>
              <a:buChar char="Ø"/>
            </a:pPr>
            <a:r>
              <a:rPr lang="en-GB" b="1" dirty="0">
                <a:solidFill>
                  <a:srgbClr val="C00000"/>
                </a:solidFill>
                <a:latin typeface="Book Antiqua" pitchFamily="18" charset="0"/>
              </a:rPr>
              <a:t>OO Model</a:t>
            </a:r>
            <a:r>
              <a:rPr lang="en-GB" b="1" dirty="0">
                <a:latin typeface="Book Antiqua" pitchFamily="18" charset="0"/>
              </a:rPr>
              <a:t> consists of several </a:t>
            </a:r>
            <a:r>
              <a:rPr lang="en-GB" b="1" dirty="0">
                <a:solidFill>
                  <a:srgbClr val="00B050"/>
                </a:solidFill>
                <a:latin typeface="Book Antiqua" pitchFamily="18" charset="0"/>
              </a:rPr>
              <a:t>interacting objects</a:t>
            </a:r>
            <a:r>
              <a:rPr lang="en-GB" b="1" dirty="0">
                <a:latin typeface="Book Antiqua" pitchFamily="18" charset="0"/>
              </a:rPr>
              <a:t>.</a:t>
            </a:r>
          </a:p>
          <a:p>
            <a:endParaRPr lang="en-US" dirty="0">
              <a:latin typeface="+mn-lt"/>
            </a:endParaRPr>
          </a:p>
        </p:txBody>
      </p:sp>
    </p:spTree>
    <p:extLst>
      <p:ext uri="{BB962C8B-B14F-4D97-AF65-F5344CB8AC3E}">
        <p14:creationId xmlns:p14="http://schemas.microsoft.com/office/powerpoint/2010/main" val="38273776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0" name="Picture 69"/>
          <p:cNvPicPr>
            <a:picLocks noChangeAspect="1"/>
          </p:cNvPicPr>
          <p:nvPr/>
        </p:nvPicPr>
        <p:blipFill>
          <a:blip r:embed="rId2"/>
          <a:stretch>
            <a:fillRect/>
          </a:stretch>
        </p:blipFill>
        <p:spPr>
          <a:xfrm>
            <a:off x="704850" y="665559"/>
            <a:ext cx="3409950" cy="1984152"/>
          </a:xfrm>
          <a:prstGeom prst="rect">
            <a:avLst/>
          </a:prstGeom>
        </p:spPr>
      </p:pic>
    </p:spTree>
    <p:extLst>
      <p:ext uri="{BB962C8B-B14F-4D97-AF65-F5344CB8AC3E}">
        <p14:creationId xmlns:p14="http://schemas.microsoft.com/office/powerpoint/2010/main" val="32190775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572651" y="612511"/>
            <a:ext cx="3219451" cy="2513556"/>
          </a:xfrm>
          <a:prstGeom prst="rect">
            <a:avLst/>
          </a:prstGeom>
        </p:spPr>
      </p:pic>
    </p:spTree>
    <p:extLst>
      <p:ext uri="{BB962C8B-B14F-4D97-AF65-F5344CB8AC3E}">
        <p14:creationId xmlns:p14="http://schemas.microsoft.com/office/powerpoint/2010/main" val="3039787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a:latin typeface="Book Antiqua" pitchFamily="18" charset="0"/>
                <a:cs typeface="Arial" pitchFamily="34" charset="0"/>
              </a:rPr>
              <a:t>Object Oriented Model</a:t>
            </a:r>
          </a:p>
        </p:txBody>
      </p:sp>
      <p:sp>
        <p:nvSpPr>
          <p:cNvPr id="3" name="Content Placeholder 2"/>
          <p:cNvSpPr>
            <a:spLocks noGrp="1"/>
          </p:cNvSpPr>
          <p:nvPr>
            <p:ph idx="1"/>
          </p:nvPr>
        </p:nvSpPr>
        <p:spPr>
          <a:xfrm>
            <a:off x="552768" y="649875"/>
            <a:ext cx="4018916" cy="2605269"/>
          </a:xfrm>
        </p:spPr>
        <p:txBody>
          <a:bodyPr>
            <a:noAutofit/>
          </a:bodyPr>
          <a:lstStyle/>
          <a:p>
            <a:r>
              <a:rPr lang="en-US" b="1" dirty="0" smtClean="0">
                <a:solidFill>
                  <a:schemeClr val="accent2">
                    <a:lumMod val="75000"/>
                  </a:schemeClr>
                </a:solidFill>
                <a:latin typeface="Book Antiqua" pitchFamily="18" charset="0"/>
                <a:cs typeface="Arial" pitchFamily="34" charset="0"/>
              </a:rPr>
              <a:t>What is a Model?</a:t>
            </a:r>
          </a:p>
          <a:p>
            <a:pPr marL="290552" indent="-144075">
              <a:lnSpc>
                <a:spcPct val="170000"/>
              </a:lnSpc>
              <a:buFont typeface="Wingdings" pitchFamily="2" charset="2"/>
              <a:buChar char="Ø"/>
            </a:pPr>
            <a:r>
              <a:rPr lang="en-GB" sz="908" b="1" dirty="0">
                <a:latin typeface="Book Antiqua" pitchFamily="18" charset="0"/>
              </a:rPr>
              <a:t>A model is abstraction of something.</a:t>
            </a:r>
          </a:p>
          <a:p>
            <a:pPr marL="290552" indent="-144075">
              <a:lnSpc>
                <a:spcPct val="170000"/>
              </a:lnSpc>
              <a:buFont typeface="Wingdings" pitchFamily="2" charset="2"/>
              <a:buChar char="Ø"/>
            </a:pPr>
            <a:r>
              <a:rPr lang="en-GB" sz="908" b="1" dirty="0">
                <a:latin typeface="Book Antiqua" pitchFamily="18" charset="0"/>
              </a:rPr>
              <a:t>Purpose is to understand the product before using it.</a:t>
            </a:r>
          </a:p>
          <a:p>
            <a:pPr marL="290552" indent="-144075">
              <a:lnSpc>
                <a:spcPct val="170000"/>
              </a:lnSpc>
              <a:buFont typeface="Wingdings" pitchFamily="2" charset="2"/>
              <a:buChar char="Ø"/>
            </a:pPr>
            <a:r>
              <a:rPr lang="en-GB" sz="908" b="1" dirty="0">
                <a:latin typeface="Book Antiqua" pitchFamily="18" charset="0"/>
              </a:rPr>
              <a:t>Example are Highway Map , Architectural Design and Mechanical models.</a:t>
            </a:r>
          </a:p>
          <a:p>
            <a:pPr indent="-144075">
              <a:lnSpc>
                <a:spcPct val="170000"/>
              </a:lnSpc>
            </a:pPr>
            <a:r>
              <a:rPr lang="en-GB" b="1" dirty="0" smtClean="0">
                <a:solidFill>
                  <a:schemeClr val="accent2">
                    <a:lumMod val="75000"/>
                  </a:schemeClr>
                </a:solidFill>
                <a:latin typeface="Book Antiqua" pitchFamily="18" charset="0"/>
              </a:rPr>
              <a:t>What is OO Model in Programming?</a:t>
            </a:r>
          </a:p>
          <a:p>
            <a:pPr marL="290552" indent="-144075">
              <a:lnSpc>
                <a:spcPct val="170000"/>
              </a:lnSpc>
              <a:buFont typeface="Wingdings" pitchFamily="2" charset="2"/>
              <a:buChar char="Ø"/>
            </a:pPr>
            <a:r>
              <a:rPr lang="en-GB" sz="908" b="1" dirty="0">
                <a:latin typeface="Book Antiqua" pitchFamily="18" charset="0"/>
              </a:rPr>
              <a:t>In the context of programming, Models are used to understand problem before start developing it.</a:t>
            </a:r>
          </a:p>
          <a:p>
            <a:pPr marL="290552" indent="-144075">
              <a:lnSpc>
                <a:spcPct val="170000"/>
              </a:lnSpc>
              <a:buFont typeface="Wingdings" pitchFamily="2" charset="2"/>
              <a:buChar char="Ø"/>
            </a:pPr>
            <a:r>
              <a:rPr lang="en-GB" sz="908" b="1" dirty="0">
                <a:latin typeface="Book Antiqua" pitchFamily="18" charset="0"/>
              </a:rPr>
              <a:t>Object Oriented Models can be developed by showing interaction among objects to understand a system implementation.</a:t>
            </a:r>
          </a:p>
          <a:p>
            <a:pPr marL="290552" indent="-144075">
              <a:lnSpc>
                <a:spcPct val="170000"/>
              </a:lnSpc>
              <a:buFont typeface="Wingdings" pitchFamily="2" charset="2"/>
              <a:buChar char="Ø"/>
            </a:pPr>
            <a:endParaRPr lang="en-US" sz="908" b="1" dirty="0">
              <a:latin typeface="Book Antiqua" pitchFamily="18" charset="0"/>
            </a:endParaRP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24</a:t>
            </a:fld>
            <a:endParaRPr lang="en-US" sz="706" dirty="0">
              <a:solidFill>
                <a:srgbClr val="FFFFFF"/>
              </a:solidFill>
              <a:latin typeface="+mj-lt"/>
              <a:ea typeface="+mj-ea"/>
              <a:cs typeface="+mj-cs"/>
            </a:endParaRPr>
          </a:p>
        </p:txBody>
      </p:sp>
    </p:spTree>
    <p:extLst>
      <p:ext uri="{BB962C8B-B14F-4D97-AF65-F5344CB8AC3E}">
        <p14:creationId xmlns:p14="http://schemas.microsoft.com/office/powerpoint/2010/main" val="22970153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a:latin typeface="Book Antiqua" pitchFamily="18" charset="0"/>
                <a:cs typeface="Arial" pitchFamily="34" charset="0"/>
              </a:rPr>
              <a:t>Object Oriented Model</a:t>
            </a: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25</a:t>
            </a:fld>
            <a:endParaRPr lang="en-US" sz="706" dirty="0">
              <a:solidFill>
                <a:srgbClr val="FFFFFF"/>
              </a:solidFill>
              <a:latin typeface="+mj-lt"/>
              <a:ea typeface="+mj-ea"/>
              <a:cs typeface="+mj-cs"/>
            </a:endParaRPr>
          </a:p>
        </p:txBody>
      </p:sp>
      <p:pic>
        <p:nvPicPr>
          <p:cNvPr id="32770" name="Picture 2"/>
          <p:cNvPicPr>
            <a:picLocks noChangeAspect="1" noChangeArrowheads="1"/>
          </p:cNvPicPr>
          <p:nvPr/>
        </p:nvPicPr>
        <p:blipFill>
          <a:blip r:embed="rId2" cstate="print"/>
          <a:srcRect/>
          <a:stretch>
            <a:fillRect/>
          </a:stretch>
        </p:blipFill>
        <p:spPr bwMode="auto">
          <a:xfrm>
            <a:off x="628650" y="1156013"/>
            <a:ext cx="3738940" cy="2026523"/>
          </a:xfrm>
          <a:prstGeom prst="rect">
            <a:avLst/>
          </a:prstGeom>
          <a:noFill/>
          <a:ln w="9525">
            <a:noFill/>
            <a:miter lim="800000"/>
            <a:headEnd/>
            <a:tailEnd/>
          </a:ln>
        </p:spPr>
      </p:pic>
      <p:sp>
        <p:nvSpPr>
          <p:cNvPr id="7" name="Content Placeholder 2"/>
          <p:cNvSpPr>
            <a:spLocks noGrp="1"/>
          </p:cNvSpPr>
          <p:nvPr>
            <p:ph idx="1"/>
          </p:nvPr>
        </p:nvSpPr>
        <p:spPr>
          <a:xfrm>
            <a:off x="0" y="649875"/>
            <a:ext cx="4571683" cy="2605269"/>
          </a:xfrm>
        </p:spPr>
        <p:txBody>
          <a:bodyPr>
            <a:noAutofit/>
          </a:bodyPr>
          <a:lstStyle/>
          <a:p>
            <a:r>
              <a:rPr lang="en-US" b="1" dirty="0" smtClean="0">
                <a:solidFill>
                  <a:schemeClr val="accent2">
                    <a:lumMod val="75000"/>
                  </a:schemeClr>
                </a:solidFill>
                <a:latin typeface="Book Antiqua" pitchFamily="18" charset="0"/>
                <a:cs typeface="Arial" pitchFamily="34" charset="0"/>
              </a:rPr>
              <a:t>                 Object Oriented Model Example 1</a:t>
            </a:r>
          </a:p>
        </p:txBody>
      </p:sp>
    </p:spTree>
    <p:extLst>
      <p:ext uri="{BB962C8B-B14F-4D97-AF65-F5344CB8AC3E}">
        <p14:creationId xmlns:p14="http://schemas.microsoft.com/office/powerpoint/2010/main" val="42680392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a:latin typeface="Book Antiqua" pitchFamily="18" charset="0"/>
                <a:cs typeface="Arial" pitchFamily="34" charset="0"/>
              </a:rPr>
              <a:t>Object Oriented Model</a:t>
            </a: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26</a:t>
            </a:fld>
            <a:endParaRPr lang="en-US" sz="706" dirty="0">
              <a:solidFill>
                <a:srgbClr val="FFFFFF"/>
              </a:solidFill>
              <a:latin typeface="+mj-lt"/>
              <a:ea typeface="+mj-ea"/>
              <a:cs typeface="+mj-cs"/>
            </a:endParaRPr>
          </a:p>
        </p:txBody>
      </p:sp>
      <p:sp>
        <p:nvSpPr>
          <p:cNvPr id="7" name="Content Placeholder 2"/>
          <p:cNvSpPr>
            <a:spLocks noGrp="1"/>
          </p:cNvSpPr>
          <p:nvPr>
            <p:ph idx="1"/>
          </p:nvPr>
        </p:nvSpPr>
        <p:spPr>
          <a:xfrm>
            <a:off x="0" y="649875"/>
            <a:ext cx="4571683" cy="2605269"/>
          </a:xfrm>
        </p:spPr>
        <p:txBody>
          <a:bodyPr>
            <a:noAutofit/>
          </a:bodyPr>
          <a:lstStyle/>
          <a:p>
            <a:r>
              <a:rPr lang="en-US" b="1" dirty="0" smtClean="0">
                <a:solidFill>
                  <a:schemeClr val="accent2">
                    <a:lumMod val="75000"/>
                  </a:schemeClr>
                </a:solidFill>
                <a:latin typeface="Book Antiqua" pitchFamily="18" charset="0"/>
                <a:cs typeface="Arial" pitchFamily="34" charset="0"/>
              </a:rPr>
              <a:t>                  Object Oriented Model Example 2</a:t>
            </a:r>
          </a:p>
        </p:txBody>
      </p:sp>
      <p:pic>
        <p:nvPicPr>
          <p:cNvPr id="33796" name="Picture 4"/>
          <p:cNvPicPr>
            <a:picLocks noChangeAspect="1" noChangeArrowheads="1"/>
          </p:cNvPicPr>
          <p:nvPr/>
        </p:nvPicPr>
        <p:blipFill>
          <a:blip r:embed="rId2" cstate="print"/>
          <a:srcRect/>
          <a:stretch>
            <a:fillRect/>
          </a:stretch>
        </p:blipFill>
        <p:spPr bwMode="auto">
          <a:xfrm>
            <a:off x="628650" y="1040598"/>
            <a:ext cx="3808413" cy="2214546"/>
          </a:xfrm>
          <a:prstGeom prst="rect">
            <a:avLst/>
          </a:prstGeom>
          <a:noFill/>
          <a:ln w="9525">
            <a:noFill/>
            <a:miter lim="800000"/>
            <a:headEnd/>
            <a:tailEnd/>
          </a:ln>
        </p:spPr>
      </p:pic>
    </p:spTree>
    <p:extLst>
      <p:ext uri="{BB962C8B-B14F-4D97-AF65-F5344CB8AC3E}">
        <p14:creationId xmlns:p14="http://schemas.microsoft.com/office/powerpoint/2010/main" val="326383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anim calcmode="lin" valueType="num">
                                      <p:cBhvr>
                                        <p:cTn id="7" dur="2000" fill="hold"/>
                                        <p:tgtEl>
                                          <p:spTgt spid="33796"/>
                                        </p:tgtEl>
                                        <p:attrNameLst>
                                          <p:attrName>ppt_w</p:attrName>
                                        </p:attrNameLst>
                                      </p:cBhvr>
                                      <p:tavLst>
                                        <p:tav tm="0">
                                          <p:val>
                                            <p:strVal val="#ppt_w*0.70"/>
                                          </p:val>
                                        </p:tav>
                                        <p:tav tm="100000">
                                          <p:val>
                                            <p:strVal val="#ppt_w"/>
                                          </p:val>
                                        </p:tav>
                                      </p:tavLst>
                                    </p:anim>
                                    <p:anim calcmode="lin" valueType="num">
                                      <p:cBhvr>
                                        <p:cTn id="8" dur="2000" fill="hold"/>
                                        <p:tgtEl>
                                          <p:spTgt spid="33796"/>
                                        </p:tgtEl>
                                        <p:attrNameLst>
                                          <p:attrName>ppt_h</p:attrName>
                                        </p:attrNameLst>
                                      </p:cBhvr>
                                      <p:tavLst>
                                        <p:tav tm="0">
                                          <p:val>
                                            <p:strVal val="#ppt_h"/>
                                          </p:val>
                                        </p:tav>
                                        <p:tav tm="100000">
                                          <p:val>
                                            <p:strVal val="#ppt_h"/>
                                          </p:val>
                                        </p:tav>
                                      </p:tavLst>
                                    </p:anim>
                                    <p:animEffect transition="in" filter="fade">
                                      <p:cBhvr>
                                        <p:cTn id="9" dur="20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651" y="-1"/>
            <a:ext cx="4037450" cy="276999"/>
          </a:xfrm>
        </p:spPr>
        <p:txBody>
          <a:bodyPr/>
          <a:lstStyle/>
          <a:p>
            <a:r>
              <a:rPr lang="en-US" sz="1800" dirty="0"/>
              <a:t>Object-Oriented </a:t>
            </a:r>
            <a:r>
              <a:rPr lang="en-US" sz="1800" dirty="0" smtClean="0"/>
              <a:t>Program</a:t>
            </a:r>
            <a:endParaRPr lang="en-US" dirty="0"/>
          </a:p>
        </p:txBody>
      </p:sp>
      <p:sp>
        <p:nvSpPr>
          <p:cNvPr id="3" name="Text Placeholder 2"/>
          <p:cNvSpPr>
            <a:spLocks noGrp="1"/>
          </p:cNvSpPr>
          <p:nvPr>
            <p:ph type="body" idx="1"/>
          </p:nvPr>
        </p:nvSpPr>
        <p:spPr>
          <a:xfrm>
            <a:off x="716226" y="645009"/>
            <a:ext cx="1588824" cy="1692771"/>
          </a:xfrm>
        </p:spPr>
        <p:txBody>
          <a:bodyPr/>
          <a:lstStyle/>
          <a:p>
            <a:r>
              <a:rPr lang="en-US" dirty="0">
                <a:latin typeface="+mn-lt"/>
              </a:rPr>
              <a:t>An </a:t>
            </a:r>
            <a:r>
              <a:rPr lang="en-US" b="1" dirty="0">
                <a:latin typeface="+mn-lt"/>
              </a:rPr>
              <a:t>object-oriented program</a:t>
            </a:r>
            <a:r>
              <a:rPr lang="en-US" dirty="0">
                <a:latin typeface="+mn-lt"/>
              </a:rPr>
              <a:t> is a software application that is structured around the concept of objects. These objects interact with one another to perform tasks, each having specific roles and behaviors as defined by their respective classes.</a:t>
            </a:r>
          </a:p>
        </p:txBody>
      </p:sp>
      <p:pic>
        <p:nvPicPr>
          <p:cNvPr id="4" name="Picture 3"/>
          <p:cNvPicPr>
            <a:picLocks noChangeAspect="1"/>
          </p:cNvPicPr>
          <p:nvPr/>
        </p:nvPicPr>
        <p:blipFill rotWithShape="1">
          <a:blip r:embed="rId2"/>
          <a:srcRect b="6897"/>
          <a:stretch/>
        </p:blipFill>
        <p:spPr>
          <a:xfrm>
            <a:off x="2381250" y="739775"/>
            <a:ext cx="2171144" cy="2057400"/>
          </a:xfrm>
          <a:prstGeom prst="rect">
            <a:avLst/>
          </a:prstGeom>
        </p:spPr>
      </p:pic>
    </p:spTree>
    <p:extLst>
      <p:ext uri="{BB962C8B-B14F-4D97-AF65-F5344CB8AC3E}">
        <p14:creationId xmlns:p14="http://schemas.microsoft.com/office/powerpoint/2010/main" val="370197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651" y="-1"/>
            <a:ext cx="4037450" cy="430887"/>
          </a:xfrm>
        </p:spPr>
        <p:txBody>
          <a:bodyPr/>
          <a:lstStyle/>
          <a:p>
            <a:r>
              <a:rPr lang="en-US" dirty="0" smtClean="0"/>
              <a:t>OOP Characteristics </a:t>
            </a:r>
            <a:r>
              <a:rPr lang="en-US" dirty="0"/>
              <a:t/>
            </a:r>
            <a:br>
              <a:rPr lang="en-US" dirty="0"/>
            </a:br>
            <a:endParaRPr lang="en-US" dirty="0"/>
          </a:p>
        </p:txBody>
      </p:sp>
      <p:sp>
        <p:nvSpPr>
          <p:cNvPr id="3" name="Text Placeholder 2"/>
          <p:cNvSpPr>
            <a:spLocks noGrp="1"/>
          </p:cNvSpPr>
          <p:nvPr>
            <p:ph type="body" idx="1"/>
          </p:nvPr>
        </p:nvSpPr>
        <p:spPr>
          <a:xfrm>
            <a:off x="716226" y="645009"/>
            <a:ext cx="3703954" cy="2200602"/>
          </a:xfrm>
        </p:spPr>
        <p:txBody>
          <a:bodyPr/>
          <a:lstStyle/>
          <a:p>
            <a:r>
              <a:rPr lang="en-US" b="1" dirty="0">
                <a:latin typeface="+mn-lt"/>
              </a:rPr>
              <a:t>Object-Oriented Programming (OOP)</a:t>
            </a:r>
            <a:r>
              <a:rPr lang="en-US" dirty="0">
                <a:latin typeface="+mn-lt"/>
              </a:rPr>
              <a:t> is a programming style where programs are designed using objects and their interactions. It emphasizes the four core principles</a:t>
            </a:r>
            <a:r>
              <a:rPr lang="en-US" dirty="0" smtClean="0">
                <a:latin typeface="+mn-lt"/>
              </a:rPr>
              <a:t>:</a:t>
            </a:r>
          </a:p>
          <a:p>
            <a:r>
              <a:rPr lang="en-US" b="1" dirty="0" smtClean="0">
                <a:latin typeface="+mn-lt"/>
              </a:rPr>
              <a:t>Information hiding/ Encapsulation</a:t>
            </a:r>
            <a:r>
              <a:rPr lang="en-US" dirty="0" smtClean="0">
                <a:latin typeface="+mn-lt"/>
              </a:rPr>
              <a:t>: </a:t>
            </a:r>
            <a:r>
              <a:rPr lang="en-US" dirty="0">
                <a:latin typeface="+mn-lt"/>
              </a:rPr>
              <a:t>Bundling data and methods into objects and restricting access to certain details</a:t>
            </a:r>
            <a:r>
              <a:rPr lang="en-US" dirty="0" smtClean="0">
                <a:latin typeface="+mn-lt"/>
              </a:rPr>
              <a:t>.</a:t>
            </a:r>
          </a:p>
          <a:p>
            <a:r>
              <a:rPr lang="en-US" dirty="0" smtClean="0">
                <a:latin typeface="+mn-lt"/>
              </a:rPr>
              <a:t>Advantage : information hiding</a:t>
            </a:r>
            <a:endParaRPr lang="en-US" dirty="0">
              <a:latin typeface="+mn-lt"/>
            </a:endParaRPr>
          </a:p>
          <a:p>
            <a:r>
              <a:rPr lang="en-US" b="1" dirty="0">
                <a:latin typeface="+mn-lt"/>
              </a:rPr>
              <a:t>Abstraction</a:t>
            </a:r>
            <a:r>
              <a:rPr lang="en-US" dirty="0">
                <a:latin typeface="+mn-lt"/>
              </a:rPr>
              <a:t>: Hiding complex details and exposing only necessary parts.</a:t>
            </a:r>
          </a:p>
          <a:p>
            <a:r>
              <a:rPr lang="en-US" b="1" dirty="0">
                <a:latin typeface="+mn-lt"/>
              </a:rPr>
              <a:t>Inheritance</a:t>
            </a:r>
            <a:r>
              <a:rPr lang="en-US" dirty="0">
                <a:latin typeface="+mn-lt"/>
              </a:rPr>
              <a:t>: Creating new classes from existing ones to promote code reuse.</a:t>
            </a:r>
          </a:p>
          <a:p>
            <a:r>
              <a:rPr lang="en-US" b="1" dirty="0">
                <a:latin typeface="+mn-lt"/>
              </a:rPr>
              <a:t>Polymorphism</a:t>
            </a:r>
            <a:r>
              <a:rPr lang="en-US" dirty="0">
                <a:latin typeface="+mn-lt"/>
              </a:rPr>
              <a:t>: Allowing objects to take on multiple forms, enabling flexibility in behavior.</a:t>
            </a:r>
          </a:p>
          <a:p>
            <a:endParaRPr lang="en-US" dirty="0"/>
          </a:p>
        </p:txBody>
      </p:sp>
    </p:spTree>
    <p:extLst>
      <p:ext uri="{BB962C8B-B14F-4D97-AF65-F5344CB8AC3E}">
        <p14:creationId xmlns:p14="http://schemas.microsoft.com/office/powerpoint/2010/main" val="27143997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smtClean="0">
                <a:latin typeface="Book Antiqua" pitchFamily="18" charset="0"/>
                <a:cs typeface="Arial" pitchFamily="34" charset="0"/>
              </a:rPr>
              <a:t>Information hiding</a:t>
            </a:r>
            <a:endParaRPr lang="en-US" sz="1613" dirty="0">
              <a:latin typeface="Book Antiqua" pitchFamily="18" charset="0"/>
              <a:cs typeface="Arial" pitchFamily="34" charset="0"/>
            </a:endParaRPr>
          </a:p>
        </p:txBody>
      </p:sp>
      <p:sp>
        <p:nvSpPr>
          <p:cNvPr id="3" name="Content Placeholder 2"/>
          <p:cNvSpPr>
            <a:spLocks noGrp="1"/>
          </p:cNvSpPr>
          <p:nvPr>
            <p:ph idx="1"/>
          </p:nvPr>
        </p:nvSpPr>
        <p:spPr>
          <a:xfrm>
            <a:off x="628650" y="649875"/>
            <a:ext cx="3943033" cy="2420303"/>
          </a:xfrm>
        </p:spPr>
        <p:txBody>
          <a:bodyPr>
            <a:noAutofit/>
          </a:bodyPr>
          <a:lstStyle/>
          <a:p>
            <a:r>
              <a:rPr lang="en-US" b="1" dirty="0" smtClean="0">
                <a:solidFill>
                  <a:schemeClr val="accent2">
                    <a:lumMod val="75000"/>
                  </a:schemeClr>
                </a:solidFill>
                <a:latin typeface="Book Antiqua" pitchFamily="18" charset="0"/>
                <a:cs typeface="Arial" pitchFamily="34" charset="0"/>
              </a:rPr>
              <a:t>Introduction</a:t>
            </a:r>
          </a:p>
          <a:p>
            <a:pPr marL="290552" indent="-144075">
              <a:lnSpc>
                <a:spcPct val="170000"/>
              </a:lnSpc>
              <a:buFont typeface="Wingdings" pitchFamily="2" charset="2"/>
              <a:buChar char="Ø"/>
            </a:pPr>
            <a:r>
              <a:rPr lang="en-US" sz="908" b="1" dirty="0" smtClean="0">
                <a:latin typeface="Book Antiqua" pitchFamily="18" charset="0"/>
                <a:cs typeface="Arial" pitchFamily="34" charset="0"/>
              </a:rPr>
              <a:t>private </a:t>
            </a:r>
            <a:r>
              <a:rPr lang="en-US" sz="908" b="1" dirty="0">
                <a:latin typeface="Book Antiqua" pitchFamily="18" charset="0"/>
                <a:cs typeface="Arial" pitchFamily="34" charset="0"/>
              </a:rPr>
              <a:t>information should only be accessible to the owner.</a:t>
            </a:r>
          </a:p>
          <a:p>
            <a:pPr marL="290552" indent="-144075">
              <a:lnSpc>
                <a:spcPct val="170000"/>
              </a:lnSpc>
              <a:buFont typeface="Wingdings" pitchFamily="2" charset="2"/>
              <a:buChar char="Ø"/>
            </a:pPr>
            <a:r>
              <a:rPr lang="en-US" sz="908" b="1" dirty="0" smtClean="0">
                <a:latin typeface="Book Antiqua" pitchFamily="18" charset="0"/>
                <a:cs typeface="Arial" pitchFamily="34" charset="0"/>
              </a:rPr>
              <a:t>“</a:t>
            </a:r>
            <a:r>
              <a:rPr lang="en-US" sz="908" b="1" dirty="0">
                <a:solidFill>
                  <a:srgbClr val="7030A0"/>
                </a:solidFill>
                <a:latin typeface="Book Antiqua" pitchFamily="18" charset="0"/>
                <a:cs typeface="Arial" pitchFamily="34" charset="0"/>
              </a:rPr>
              <a:t>Showing only those details to the outside world which are necessary for the outside world and hiding all other details  from the outside world</a:t>
            </a:r>
            <a:r>
              <a:rPr lang="en-US" sz="908" b="1" dirty="0">
                <a:latin typeface="Book Antiqua" pitchFamily="18" charset="0"/>
                <a:cs typeface="Arial" pitchFamily="34" charset="0"/>
              </a:rPr>
              <a:t>.”</a:t>
            </a:r>
          </a:p>
          <a:p>
            <a:pPr marL="290552" indent="-144075">
              <a:lnSpc>
                <a:spcPct val="170000"/>
              </a:lnSpc>
              <a:buFont typeface="Wingdings" pitchFamily="2" charset="2"/>
              <a:buChar char="Ø"/>
            </a:pPr>
            <a:r>
              <a:rPr lang="en-US" sz="908" b="1" dirty="0">
                <a:latin typeface="Book Antiqua" pitchFamily="18" charset="0"/>
                <a:cs typeface="Arial" pitchFamily="34" charset="0"/>
              </a:rPr>
              <a:t>Information is </a:t>
            </a:r>
            <a:r>
              <a:rPr lang="en-US" sz="908" b="1" dirty="0">
                <a:solidFill>
                  <a:srgbClr val="00B050"/>
                </a:solidFill>
                <a:latin typeface="Book Antiqua" pitchFamily="18" charset="0"/>
                <a:cs typeface="Arial" pitchFamily="34" charset="0"/>
              </a:rPr>
              <a:t>stored within the Object</a:t>
            </a:r>
          </a:p>
          <a:p>
            <a:pPr marL="290552" indent="-144075">
              <a:lnSpc>
                <a:spcPct val="170000"/>
              </a:lnSpc>
              <a:buFont typeface="Wingdings" pitchFamily="2" charset="2"/>
              <a:buChar char="Ø"/>
            </a:pPr>
            <a:r>
              <a:rPr lang="en-US" sz="908" b="1" dirty="0">
                <a:latin typeface="Book Antiqua" pitchFamily="18" charset="0"/>
                <a:cs typeface="Arial" pitchFamily="34" charset="0"/>
              </a:rPr>
              <a:t>Information within the object is </a:t>
            </a:r>
            <a:r>
              <a:rPr lang="en-US" sz="908" b="1" dirty="0">
                <a:solidFill>
                  <a:srgbClr val="00B050"/>
                </a:solidFill>
                <a:latin typeface="Book Antiqua" pitchFamily="18" charset="0"/>
                <a:cs typeface="Arial" pitchFamily="34" charset="0"/>
              </a:rPr>
              <a:t>not accessible to outside world</a:t>
            </a:r>
          </a:p>
          <a:p>
            <a:pPr marL="290552" indent="-144075">
              <a:lnSpc>
                <a:spcPct val="170000"/>
              </a:lnSpc>
              <a:buFont typeface="Wingdings" pitchFamily="2" charset="2"/>
              <a:buChar char="Ø"/>
            </a:pPr>
            <a:r>
              <a:rPr lang="en-US" sz="908" b="1" dirty="0">
                <a:latin typeface="Book Antiqua" pitchFamily="18" charset="0"/>
                <a:cs typeface="Arial" pitchFamily="34" charset="0"/>
              </a:rPr>
              <a:t>Information can only be </a:t>
            </a:r>
            <a:r>
              <a:rPr lang="en-US" sz="908" b="1" dirty="0">
                <a:solidFill>
                  <a:srgbClr val="00B050"/>
                </a:solidFill>
                <a:latin typeface="Book Antiqua" pitchFamily="18" charset="0"/>
                <a:cs typeface="Arial" pitchFamily="34" charset="0"/>
              </a:rPr>
              <a:t>manipulated by the object</a:t>
            </a:r>
            <a:r>
              <a:rPr lang="en-US" sz="908" b="1" dirty="0">
                <a:latin typeface="Book Antiqua" pitchFamily="18" charset="0"/>
                <a:cs typeface="Arial" pitchFamily="34" charset="0"/>
              </a:rPr>
              <a:t> </a:t>
            </a: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29</a:t>
            </a:fld>
            <a:endParaRPr lang="en-US" sz="706" dirty="0">
              <a:solidFill>
                <a:srgbClr val="FFFFFF"/>
              </a:solidFill>
              <a:latin typeface="+mj-lt"/>
              <a:ea typeface="+mj-ea"/>
              <a:cs typeface="+mj-cs"/>
            </a:endParaRPr>
          </a:p>
        </p:txBody>
      </p:sp>
    </p:spTree>
    <p:extLst>
      <p:ext uri="{BB962C8B-B14F-4D97-AF65-F5344CB8AC3E}">
        <p14:creationId xmlns:p14="http://schemas.microsoft.com/office/powerpoint/2010/main" val="2022230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651" y="-1"/>
            <a:ext cx="4037450" cy="215444"/>
          </a:xfrm>
        </p:spPr>
        <p:txBody>
          <a:bodyPr/>
          <a:lstStyle/>
          <a:p>
            <a:r>
              <a:rPr lang="en-US" dirty="0"/>
              <a:t>Introduction (Course Objective)</a:t>
            </a:r>
          </a:p>
        </p:txBody>
      </p:sp>
      <p:sp>
        <p:nvSpPr>
          <p:cNvPr id="3" name="Text Placeholder 2"/>
          <p:cNvSpPr>
            <a:spLocks noGrp="1"/>
          </p:cNvSpPr>
          <p:nvPr>
            <p:ph type="body" idx="1"/>
          </p:nvPr>
        </p:nvSpPr>
        <p:spPr>
          <a:xfrm>
            <a:off x="716226" y="645009"/>
            <a:ext cx="3703954" cy="2369880"/>
          </a:xfrm>
        </p:spPr>
        <p:txBody>
          <a:bodyPr/>
          <a:lstStyle/>
          <a:p>
            <a:pPr marL="171450" indent="-171450" algn="just">
              <a:buFont typeface="Arial" panose="020B0604020202020204" pitchFamily="34" charset="0"/>
              <a:buChar char="•"/>
            </a:pPr>
            <a:r>
              <a:rPr lang="en-US" dirty="0">
                <a:latin typeface="+mn-lt"/>
              </a:rPr>
              <a:t>The objective of this course is to introduce you to the fundamentals of </a:t>
            </a:r>
            <a:r>
              <a:rPr lang="en-US" b="1" dirty="0">
                <a:latin typeface="+mn-lt"/>
              </a:rPr>
              <a:t>Java programming</a:t>
            </a:r>
            <a:r>
              <a:rPr lang="en-US" dirty="0">
                <a:latin typeface="+mn-lt"/>
              </a:rPr>
              <a:t>, including its syntax, features, and the key concepts of </a:t>
            </a:r>
            <a:r>
              <a:rPr lang="en-US" b="1" dirty="0">
                <a:latin typeface="+mn-lt"/>
              </a:rPr>
              <a:t>Object-Oriented Programming (OOP)</a:t>
            </a:r>
            <a:r>
              <a:rPr lang="en-US" dirty="0">
                <a:latin typeface="+mn-lt"/>
              </a:rPr>
              <a:t>. By the end, you'll be able to develop basic Java applications</a:t>
            </a:r>
            <a:r>
              <a:rPr lang="en-US" dirty="0" smtClean="0">
                <a:latin typeface="+mn-lt"/>
              </a:rPr>
              <a:t>.</a:t>
            </a:r>
          </a:p>
          <a:p>
            <a:pPr marL="171450" indent="-171450" algn="just">
              <a:buFont typeface="Arial" panose="020B0604020202020204" pitchFamily="34" charset="0"/>
              <a:buChar char="•"/>
            </a:pPr>
            <a:endParaRPr lang="en-US" dirty="0">
              <a:latin typeface="+mn-lt"/>
            </a:endParaRPr>
          </a:p>
          <a:p>
            <a:pPr marL="171450" indent="-171450" algn="just">
              <a:buFont typeface="Arial" panose="020B0604020202020204" pitchFamily="34" charset="0"/>
              <a:buChar char="•"/>
            </a:pPr>
            <a:r>
              <a:rPr lang="en-US" dirty="0">
                <a:latin typeface="+mn-lt"/>
              </a:rPr>
              <a:t>Software developers are realizing that adopting an object-oriented design and implementation approach significantly enhances productivity compared to earlier popular techniques like </a:t>
            </a:r>
            <a:r>
              <a:rPr lang="en-US" b="1" dirty="0">
                <a:latin typeface="+mn-lt"/>
              </a:rPr>
              <a:t>structured programming</a:t>
            </a:r>
            <a:r>
              <a:rPr lang="en-US" dirty="0">
                <a:latin typeface="+mn-lt"/>
              </a:rPr>
              <a:t>. </a:t>
            </a:r>
            <a:endParaRPr lang="en-US" dirty="0" smtClean="0">
              <a:latin typeface="+mn-lt"/>
            </a:endParaRPr>
          </a:p>
          <a:p>
            <a:pPr marL="171450" indent="-171450" algn="just">
              <a:buFont typeface="Arial" panose="020B0604020202020204" pitchFamily="34" charset="0"/>
              <a:buChar char="•"/>
            </a:pPr>
            <a:r>
              <a:rPr lang="en-US" dirty="0" smtClean="0">
                <a:latin typeface="+mn-lt"/>
              </a:rPr>
              <a:t>This </a:t>
            </a:r>
            <a:r>
              <a:rPr lang="en-US" dirty="0">
                <a:latin typeface="+mn-lt"/>
              </a:rPr>
              <a:t>shift allows for better code organization, flexibility, and reusability, leading to more efficient and manageable software development processes.</a:t>
            </a:r>
          </a:p>
          <a:p>
            <a:endParaRPr lang="en-US" dirty="0"/>
          </a:p>
        </p:txBody>
      </p:sp>
    </p:spTree>
    <p:extLst>
      <p:ext uri="{BB962C8B-B14F-4D97-AF65-F5344CB8AC3E}">
        <p14:creationId xmlns:p14="http://schemas.microsoft.com/office/powerpoint/2010/main" val="34063447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smtClean="0">
                <a:latin typeface="Book Antiqua" pitchFamily="18" charset="0"/>
                <a:cs typeface="Arial" pitchFamily="34" charset="0"/>
              </a:rPr>
              <a:t>Information hiding</a:t>
            </a:r>
            <a:endParaRPr lang="en-US" sz="1613" dirty="0">
              <a:latin typeface="Book Antiqua" pitchFamily="18" charset="0"/>
              <a:cs typeface="Arial" pitchFamily="34" charset="0"/>
            </a:endParaRPr>
          </a:p>
        </p:txBody>
      </p:sp>
      <p:sp>
        <p:nvSpPr>
          <p:cNvPr id="3" name="Content Placeholder 2"/>
          <p:cNvSpPr>
            <a:spLocks noGrp="1"/>
          </p:cNvSpPr>
          <p:nvPr>
            <p:ph idx="1"/>
          </p:nvPr>
        </p:nvSpPr>
        <p:spPr>
          <a:xfrm>
            <a:off x="704850" y="649875"/>
            <a:ext cx="3866833" cy="2420303"/>
          </a:xfrm>
        </p:spPr>
        <p:txBody>
          <a:bodyPr>
            <a:noAutofit/>
          </a:bodyPr>
          <a:lstStyle/>
          <a:p>
            <a:r>
              <a:rPr lang="en-US" b="1" dirty="0" smtClean="0">
                <a:solidFill>
                  <a:schemeClr val="accent2">
                    <a:lumMod val="75000"/>
                  </a:schemeClr>
                </a:solidFill>
                <a:latin typeface="Book Antiqua" pitchFamily="18" charset="0"/>
                <a:cs typeface="Arial" pitchFamily="34" charset="0"/>
              </a:rPr>
              <a:t>Information Hiding – Real Life Examples</a:t>
            </a:r>
          </a:p>
          <a:p>
            <a:pPr marL="145210" indent="-145210" algn="just">
              <a:lnSpc>
                <a:spcPct val="150000"/>
              </a:lnSpc>
              <a:spcBef>
                <a:spcPts val="605"/>
              </a:spcBef>
              <a:spcAft>
                <a:spcPts val="303"/>
              </a:spcAft>
              <a:buFont typeface="Wingdings" pitchFamily="2" charset="2"/>
              <a:buChar char="Ø"/>
            </a:pPr>
            <a:r>
              <a:rPr lang="en-US" sz="908" b="1" dirty="0">
                <a:latin typeface="Book Antiqua" pitchFamily="18" charset="0"/>
              </a:rPr>
              <a:t>A Person’s (Say Ali) name other information is stored in this brain and we can not access it directly</a:t>
            </a:r>
            <a:endParaRPr lang="en-US" sz="908" b="1" dirty="0">
              <a:solidFill>
                <a:srgbClr val="C00000"/>
              </a:solidFill>
              <a:latin typeface="Book Antiqua" pitchFamily="18" charset="0"/>
            </a:endParaRPr>
          </a:p>
          <a:p>
            <a:pPr marL="145210" indent="-145210" algn="just">
              <a:lnSpc>
                <a:spcPct val="150000"/>
              </a:lnSpc>
              <a:spcBef>
                <a:spcPts val="605"/>
              </a:spcBef>
              <a:spcAft>
                <a:spcPts val="303"/>
              </a:spcAft>
              <a:buFont typeface="Wingdings" pitchFamily="2" charset="2"/>
              <a:buChar char="Ø"/>
            </a:pPr>
            <a:r>
              <a:rPr lang="en-US" sz="908" b="1" dirty="0">
                <a:latin typeface="Book Antiqua" pitchFamily="18" charset="0"/>
              </a:rPr>
              <a:t>An Email server has millions of email address but it shares only our account information with us</a:t>
            </a:r>
            <a:endParaRPr lang="en-US" sz="908" b="1" dirty="0">
              <a:solidFill>
                <a:srgbClr val="C00000"/>
              </a:solidFill>
              <a:latin typeface="Book Antiqua" pitchFamily="18" charset="0"/>
            </a:endParaRPr>
          </a:p>
          <a:p>
            <a:pPr marL="145210" indent="-145210" algn="just">
              <a:lnSpc>
                <a:spcPct val="150000"/>
              </a:lnSpc>
              <a:spcBef>
                <a:spcPts val="605"/>
              </a:spcBef>
              <a:spcAft>
                <a:spcPts val="303"/>
              </a:spcAft>
              <a:buFont typeface="Wingdings" pitchFamily="2" charset="2"/>
              <a:buChar char="Ø"/>
            </a:pPr>
            <a:r>
              <a:rPr lang="en-US" sz="908" b="1" dirty="0">
                <a:latin typeface="Book Antiqua" pitchFamily="18" charset="0"/>
              </a:rPr>
              <a:t>A phone SIM card may store several phone numbers but we can not read numbers directly rather a phone set (a person’s own) will read this information for us</a:t>
            </a:r>
            <a:endParaRPr lang="en-US" sz="908" b="1" dirty="0">
              <a:solidFill>
                <a:srgbClr val="C00000"/>
              </a:solidFill>
              <a:latin typeface="Book Antiqua" pitchFamily="18" charset="0"/>
            </a:endParaRP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30</a:t>
            </a:fld>
            <a:endParaRPr lang="en-US" sz="706" dirty="0">
              <a:solidFill>
                <a:srgbClr val="FFFFFF"/>
              </a:solidFill>
              <a:latin typeface="+mj-lt"/>
              <a:ea typeface="+mj-ea"/>
              <a:cs typeface="+mj-cs"/>
            </a:endParaRPr>
          </a:p>
        </p:txBody>
      </p:sp>
    </p:spTree>
    <p:extLst>
      <p:ext uri="{BB962C8B-B14F-4D97-AF65-F5344CB8AC3E}">
        <p14:creationId xmlns:p14="http://schemas.microsoft.com/office/powerpoint/2010/main" val="12565852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smtClean="0">
                <a:latin typeface="Book Antiqua" pitchFamily="18" charset="0"/>
                <a:cs typeface="Arial" pitchFamily="34" charset="0"/>
              </a:rPr>
              <a:t>Encapsulation/information hiding</a:t>
            </a:r>
            <a:endParaRPr lang="en-US" sz="1613" dirty="0">
              <a:latin typeface="Book Antiqua" pitchFamily="18" charset="0"/>
              <a:cs typeface="Arial" pitchFamily="34" charset="0"/>
            </a:endParaRPr>
          </a:p>
        </p:txBody>
      </p:sp>
      <p:sp>
        <p:nvSpPr>
          <p:cNvPr id="3" name="Content Placeholder 2"/>
          <p:cNvSpPr>
            <a:spLocks noGrp="1"/>
          </p:cNvSpPr>
          <p:nvPr>
            <p:ph idx="1"/>
          </p:nvPr>
        </p:nvSpPr>
        <p:spPr>
          <a:xfrm>
            <a:off x="552450" y="649875"/>
            <a:ext cx="4019233" cy="2420303"/>
          </a:xfrm>
        </p:spPr>
        <p:txBody>
          <a:bodyPr>
            <a:noAutofit/>
          </a:bodyPr>
          <a:lstStyle/>
          <a:p>
            <a:r>
              <a:rPr lang="en-US" b="1" dirty="0" smtClean="0">
                <a:solidFill>
                  <a:schemeClr val="accent2">
                    <a:lumMod val="75000"/>
                  </a:schemeClr>
                </a:solidFill>
                <a:latin typeface="Book Antiqua" pitchFamily="18" charset="0"/>
                <a:cs typeface="Arial" pitchFamily="34" charset="0"/>
              </a:rPr>
              <a:t>Information Hiding in OOP’s Perspective</a:t>
            </a:r>
          </a:p>
          <a:p>
            <a:pPr marL="145210" indent="-145210" algn="just">
              <a:lnSpc>
                <a:spcPct val="150000"/>
              </a:lnSpc>
              <a:spcBef>
                <a:spcPts val="605"/>
              </a:spcBef>
              <a:spcAft>
                <a:spcPts val="303"/>
              </a:spcAft>
              <a:buFont typeface="Wingdings" pitchFamily="2" charset="2"/>
              <a:buChar char="Ø"/>
            </a:pPr>
            <a:r>
              <a:rPr lang="en-US" sz="908" b="1" dirty="0">
                <a:latin typeface="Book Antiqua" pitchFamily="18" charset="0"/>
              </a:rPr>
              <a:t>In OOP an Object have state and behaviors that is hidden from outside world. So in OOP perspective information hiding is</a:t>
            </a:r>
          </a:p>
          <a:p>
            <a:pPr marL="145210" indent="-145210" algn="ctr">
              <a:lnSpc>
                <a:spcPct val="150000"/>
              </a:lnSpc>
              <a:spcBef>
                <a:spcPts val="605"/>
              </a:spcBef>
              <a:spcAft>
                <a:spcPts val="303"/>
              </a:spcAft>
            </a:pPr>
            <a:r>
              <a:rPr lang="en-US" sz="908" b="1" dirty="0">
                <a:solidFill>
                  <a:srgbClr val="C00000"/>
                </a:solidFill>
                <a:latin typeface="Book Antiqua" pitchFamily="18" charset="0"/>
              </a:rPr>
              <a:t>“Hiding object detail (state &amp; behavior) from the users”</a:t>
            </a:r>
          </a:p>
          <a:p>
            <a:pPr marL="145210" indent="-145210" algn="just">
              <a:lnSpc>
                <a:spcPct val="150000"/>
              </a:lnSpc>
              <a:spcBef>
                <a:spcPts val="605"/>
              </a:spcBef>
              <a:spcAft>
                <a:spcPts val="303"/>
              </a:spcAft>
              <a:buFont typeface="Wingdings" pitchFamily="2" charset="2"/>
              <a:buChar char="Ø"/>
            </a:pPr>
            <a:r>
              <a:rPr lang="en-US" sz="908" b="1" dirty="0">
                <a:latin typeface="Book Antiqua" pitchFamily="18" charset="0"/>
              </a:rPr>
              <a:t>Term “user” defined here means an “Object” of another class that is calling functions of this class using or it may be another program in which we are using this class.</a:t>
            </a:r>
          </a:p>
          <a:p>
            <a:pPr marL="145210" indent="-145210" algn="just">
              <a:lnSpc>
                <a:spcPct val="150000"/>
              </a:lnSpc>
              <a:spcBef>
                <a:spcPts val="605"/>
              </a:spcBef>
              <a:spcAft>
                <a:spcPts val="303"/>
              </a:spcAft>
              <a:buFont typeface="Wingdings" pitchFamily="2" charset="2"/>
              <a:buChar char="Ø"/>
            </a:pPr>
            <a:endParaRPr lang="en-US" sz="908" b="1" dirty="0">
              <a:solidFill>
                <a:srgbClr val="C00000"/>
              </a:solidFill>
              <a:latin typeface="Book Antiqua" pitchFamily="18" charset="0"/>
            </a:endParaRP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31</a:t>
            </a:fld>
            <a:endParaRPr lang="en-US" sz="706" dirty="0">
              <a:solidFill>
                <a:srgbClr val="FFFFFF"/>
              </a:solidFill>
              <a:latin typeface="+mj-lt"/>
              <a:ea typeface="+mj-ea"/>
              <a:cs typeface="+mj-cs"/>
            </a:endParaRPr>
          </a:p>
        </p:txBody>
      </p:sp>
    </p:spTree>
    <p:extLst>
      <p:ext uri="{BB962C8B-B14F-4D97-AF65-F5344CB8AC3E}">
        <p14:creationId xmlns:p14="http://schemas.microsoft.com/office/powerpoint/2010/main" val="35416721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smtClean="0">
                <a:latin typeface="Book Antiqua" pitchFamily="18" charset="0"/>
                <a:cs typeface="Arial" pitchFamily="34" charset="0"/>
              </a:rPr>
              <a:t>Information hiding Advantage</a:t>
            </a:r>
            <a:endParaRPr lang="en-US" sz="1613" dirty="0">
              <a:latin typeface="Book Antiqua" pitchFamily="18" charset="0"/>
              <a:cs typeface="Arial" pitchFamily="34" charset="0"/>
            </a:endParaRPr>
          </a:p>
        </p:txBody>
      </p:sp>
      <p:sp>
        <p:nvSpPr>
          <p:cNvPr id="3" name="Content Placeholder 2"/>
          <p:cNvSpPr>
            <a:spLocks noGrp="1"/>
          </p:cNvSpPr>
          <p:nvPr>
            <p:ph idx="1"/>
          </p:nvPr>
        </p:nvSpPr>
        <p:spPr>
          <a:xfrm>
            <a:off x="628650" y="649875"/>
            <a:ext cx="3943033" cy="2420303"/>
          </a:xfrm>
        </p:spPr>
        <p:txBody>
          <a:bodyPr>
            <a:noAutofit/>
          </a:bodyPr>
          <a:lstStyle/>
          <a:p>
            <a:r>
              <a:rPr lang="en-US" b="1" dirty="0" smtClean="0">
                <a:solidFill>
                  <a:schemeClr val="accent2">
                    <a:lumMod val="75000"/>
                  </a:schemeClr>
                </a:solidFill>
                <a:latin typeface="Book Antiqua" pitchFamily="18" charset="0"/>
                <a:cs typeface="Arial" pitchFamily="34" charset="0"/>
              </a:rPr>
              <a:t>Advantages of Information Hiding</a:t>
            </a:r>
          </a:p>
          <a:p>
            <a:pPr marL="145210" indent="-145210" algn="just">
              <a:lnSpc>
                <a:spcPct val="150000"/>
              </a:lnSpc>
              <a:spcBef>
                <a:spcPts val="605"/>
              </a:spcBef>
              <a:spcAft>
                <a:spcPts val="303"/>
              </a:spcAft>
              <a:buFont typeface="Wingdings" pitchFamily="2" charset="2"/>
              <a:buChar char="Ø"/>
            </a:pPr>
            <a:r>
              <a:rPr lang="en-US" sz="908" b="1" dirty="0">
                <a:solidFill>
                  <a:srgbClr val="00B050"/>
                </a:solidFill>
                <a:latin typeface="Book Antiqua" pitchFamily="18" charset="0"/>
              </a:rPr>
              <a:t>Simplifies Object Oriented Model</a:t>
            </a:r>
          </a:p>
          <a:p>
            <a:pPr marL="145210" indent="-145210" algn="just">
              <a:lnSpc>
                <a:spcPct val="150000"/>
              </a:lnSpc>
              <a:spcBef>
                <a:spcPts val="605"/>
              </a:spcBef>
              <a:spcAft>
                <a:spcPts val="303"/>
              </a:spcAft>
            </a:pPr>
            <a:r>
              <a:rPr lang="en-US" sz="908" b="1" dirty="0">
                <a:latin typeface="Book Antiqua" pitchFamily="18" charset="0"/>
              </a:rPr>
              <a:t>	In OOP Model we only have object and their interaction</a:t>
            </a:r>
          </a:p>
          <a:p>
            <a:pPr marL="145210" indent="-145210" algn="just">
              <a:lnSpc>
                <a:spcPct val="150000"/>
              </a:lnSpc>
              <a:spcBef>
                <a:spcPts val="605"/>
              </a:spcBef>
              <a:spcAft>
                <a:spcPts val="303"/>
              </a:spcAft>
              <a:buFont typeface="Wingdings" pitchFamily="2" charset="2"/>
              <a:buChar char="Ø"/>
            </a:pPr>
            <a:r>
              <a:rPr lang="en-US" sz="908" b="1" dirty="0">
                <a:solidFill>
                  <a:srgbClr val="00B050"/>
                </a:solidFill>
                <a:latin typeface="Book Antiqua" pitchFamily="18" charset="0"/>
              </a:rPr>
              <a:t>Barrier against change propagation</a:t>
            </a:r>
          </a:p>
          <a:p>
            <a:pPr marL="145210" indent="-145210" algn="just">
              <a:lnSpc>
                <a:spcPct val="150000"/>
              </a:lnSpc>
              <a:spcBef>
                <a:spcPts val="605"/>
              </a:spcBef>
              <a:spcAft>
                <a:spcPts val="303"/>
              </a:spcAft>
            </a:pPr>
            <a:r>
              <a:rPr lang="en-US" sz="908" b="1" dirty="0">
                <a:latin typeface="Book Antiqua" pitchFamily="18" charset="0"/>
              </a:rPr>
              <a:t>	Any change in the functionality doesn’t effect the OOP model</a:t>
            </a: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32</a:t>
            </a:fld>
            <a:endParaRPr lang="en-US" sz="706" dirty="0">
              <a:solidFill>
                <a:srgbClr val="FFFFFF"/>
              </a:solidFill>
              <a:latin typeface="+mj-lt"/>
              <a:ea typeface="+mj-ea"/>
              <a:cs typeface="+mj-cs"/>
            </a:endParaRPr>
          </a:p>
        </p:txBody>
      </p:sp>
    </p:spTree>
    <p:extLst>
      <p:ext uri="{BB962C8B-B14F-4D97-AF65-F5344CB8AC3E}">
        <p14:creationId xmlns:p14="http://schemas.microsoft.com/office/powerpoint/2010/main" val="7194590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a:latin typeface="Book Antiqua" pitchFamily="18" charset="0"/>
                <a:cs typeface="Arial" pitchFamily="34" charset="0"/>
              </a:rPr>
              <a:t>Information Hiding</a:t>
            </a:r>
          </a:p>
        </p:txBody>
      </p:sp>
      <p:sp>
        <p:nvSpPr>
          <p:cNvPr id="3" name="Content Placeholder 2"/>
          <p:cNvSpPr>
            <a:spLocks noGrp="1"/>
          </p:cNvSpPr>
          <p:nvPr>
            <p:ph idx="1"/>
          </p:nvPr>
        </p:nvSpPr>
        <p:spPr>
          <a:xfrm>
            <a:off x="552450" y="649875"/>
            <a:ext cx="4019233" cy="2420303"/>
          </a:xfrm>
        </p:spPr>
        <p:txBody>
          <a:bodyPr>
            <a:noAutofit/>
          </a:bodyPr>
          <a:lstStyle/>
          <a:p>
            <a:r>
              <a:rPr lang="en-US" b="1" dirty="0" smtClean="0">
                <a:solidFill>
                  <a:schemeClr val="accent2">
                    <a:lumMod val="75000"/>
                  </a:schemeClr>
                </a:solidFill>
                <a:latin typeface="Book Antiqua" pitchFamily="18" charset="0"/>
                <a:cs typeface="Arial" pitchFamily="34" charset="0"/>
              </a:rPr>
              <a:t>Achieving Information Hiding</a:t>
            </a:r>
          </a:p>
          <a:p>
            <a:pPr marL="145210" indent="-145210" algn="just">
              <a:lnSpc>
                <a:spcPct val="150000"/>
              </a:lnSpc>
              <a:spcBef>
                <a:spcPts val="605"/>
              </a:spcBef>
              <a:spcAft>
                <a:spcPts val="303"/>
              </a:spcAft>
              <a:buFont typeface="Wingdings" pitchFamily="2" charset="2"/>
              <a:buChar char="Ø"/>
            </a:pPr>
            <a:r>
              <a:rPr lang="en-US" sz="1008" b="1" dirty="0">
                <a:latin typeface="Book Antiqua" pitchFamily="18" charset="0"/>
              </a:rPr>
              <a:t>Information hiding can be achieved using</a:t>
            </a:r>
          </a:p>
          <a:p>
            <a:pPr lvl="1" algn="just">
              <a:lnSpc>
                <a:spcPct val="150000"/>
              </a:lnSpc>
              <a:spcBef>
                <a:spcPts val="605"/>
              </a:spcBef>
              <a:spcAft>
                <a:spcPts val="303"/>
              </a:spcAft>
              <a:buFont typeface="+mj-lt"/>
              <a:buAutoNum type="arabicPeriod"/>
            </a:pPr>
            <a:r>
              <a:rPr lang="en-US" sz="1210" b="1" dirty="0">
                <a:latin typeface="Book Antiqua" pitchFamily="18" charset="0"/>
              </a:rPr>
              <a:t>Encapsulation</a:t>
            </a:r>
          </a:p>
          <a:p>
            <a:pPr lvl="1" algn="just">
              <a:lnSpc>
                <a:spcPct val="150000"/>
              </a:lnSpc>
              <a:spcBef>
                <a:spcPts val="605"/>
              </a:spcBef>
              <a:spcAft>
                <a:spcPts val="303"/>
              </a:spcAft>
              <a:buFont typeface="+mj-lt"/>
              <a:buAutoNum type="arabicPeriod"/>
            </a:pPr>
            <a:r>
              <a:rPr lang="en-US" sz="1210" b="1" dirty="0">
                <a:latin typeface="Book Antiqua" pitchFamily="18" charset="0"/>
              </a:rPr>
              <a:t>Abstraction </a:t>
            </a: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33</a:t>
            </a:fld>
            <a:endParaRPr lang="en-US" sz="706" dirty="0">
              <a:solidFill>
                <a:srgbClr val="FFFFFF"/>
              </a:solidFill>
              <a:latin typeface="+mj-lt"/>
              <a:ea typeface="+mj-ea"/>
              <a:cs typeface="+mj-cs"/>
            </a:endParaRPr>
          </a:p>
        </p:txBody>
      </p:sp>
    </p:spTree>
    <p:extLst>
      <p:ext uri="{BB962C8B-B14F-4D97-AF65-F5344CB8AC3E}">
        <p14:creationId xmlns:p14="http://schemas.microsoft.com/office/powerpoint/2010/main" val="35151091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a:latin typeface="Book Antiqua" pitchFamily="18" charset="0"/>
                <a:cs typeface="Arial" pitchFamily="34" charset="0"/>
              </a:rPr>
              <a:t>Encapsulation</a:t>
            </a:r>
          </a:p>
        </p:txBody>
      </p:sp>
      <p:sp>
        <p:nvSpPr>
          <p:cNvPr id="3" name="Content Placeholder 2"/>
          <p:cNvSpPr>
            <a:spLocks noGrp="1"/>
          </p:cNvSpPr>
          <p:nvPr>
            <p:ph idx="1"/>
          </p:nvPr>
        </p:nvSpPr>
        <p:spPr>
          <a:xfrm>
            <a:off x="0" y="649875"/>
            <a:ext cx="4571683" cy="2420303"/>
          </a:xfrm>
        </p:spPr>
        <p:txBody>
          <a:bodyPr>
            <a:noAutofit/>
          </a:bodyPr>
          <a:lstStyle/>
          <a:p>
            <a:r>
              <a:rPr lang="en-US" b="1" dirty="0" smtClean="0">
                <a:solidFill>
                  <a:schemeClr val="accent2">
                    <a:lumMod val="75000"/>
                  </a:schemeClr>
                </a:solidFill>
                <a:latin typeface="Book Antiqua" pitchFamily="18" charset="0"/>
                <a:cs typeface="Arial" pitchFamily="34" charset="0"/>
              </a:rPr>
              <a:t>Introduction</a:t>
            </a:r>
          </a:p>
          <a:p>
            <a:pPr marL="145210" indent="-145210" algn="just">
              <a:lnSpc>
                <a:spcPct val="150000"/>
              </a:lnSpc>
              <a:spcBef>
                <a:spcPts val="605"/>
              </a:spcBef>
              <a:spcAft>
                <a:spcPts val="303"/>
              </a:spcAft>
              <a:buFont typeface="Wingdings" pitchFamily="2" charset="2"/>
              <a:buChar char="Ø"/>
            </a:pPr>
            <a:endParaRPr lang="en-US" sz="908" b="1" dirty="0">
              <a:latin typeface="Book Antiqua" pitchFamily="18" charset="0"/>
            </a:endParaRP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34</a:t>
            </a:fld>
            <a:endParaRPr lang="en-US" sz="706" dirty="0">
              <a:solidFill>
                <a:srgbClr val="FFFFFF"/>
              </a:solidFill>
              <a:latin typeface="+mj-lt"/>
              <a:ea typeface="+mj-ea"/>
              <a:cs typeface="+mj-cs"/>
            </a:endParaRPr>
          </a:p>
        </p:txBody>
      </p:sp>
      <p:pic>
        <p:nvPicPr>
          <p:cNvPr id="2050" name="Picture 2" descr="http://1.bp.blogspot.com/-7BuE3ulx7es/VRL3XaXggCI/AAAAAAAAAG4/hv6tNV_W6Sg/s1600/Encapsulation-and-Abstraction-example-tutorial-download.png"/>
          <p:cNvPicPr>
            <a:picLocks noChangeAspect="1" noChangeArrowheads="1"/>
          </p:cNvPicPr>
          <p:nvPr/>
        </p:nvPicPr>
        <p:blipFill>
          <a:blip r:embed="rId3" cstate="print"/>
          <a:srcRect/>
          <a:stretch>
            <a:fillRect/>
          </a:stretch>
        </p:blipFill>
        <p:spPr bwMode="auto">
          <a:xfrm>
            <a:off x="892619" y="1149510"/>
            <a:ext cx="2803677" cy="1815202"/>
          </a:xfrm>
          <a:prstGeom prst="rect">
            <a:avLst/>
          </a:prstGeom>
          <a:noFill/>
        </p:spPr>
      </p:pic>
    </p:spTree>
    <p:extLst>
      <p:ext uri="{BB962C8B-B14F-4D97-AF65-F5344CB8AC3E}">
        <p14:creationId xmlns:p14="http://schemas.microsoft.com/office/powerpoint/2010/main" val="36737351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a:latin typeface="Book Antiqua" pitchFamily="18" charset="0"/>
                <a:cs typeface="Arial" pitchFamily="34" charset="0"/>
              </a:rPr>
              <a:t>Encapsulation</a:t>
            </a:r>
          </a:p>
        </p:txBody>
      </p:sp>
      <p:sp>
        <p:nvSpPr>
          <p:cNvPr id="3" name="Content Placeholder 2"/>
          <p:cNvSpPr>
            <a:spLocks noGrp="1"/>
          </p:cNvSpPr>
          <p:nvPr>
            <p:ph idx="1"/>
          </p:nvPr>
        </p:nvSpPr>
        <p:spPr>
          <a:xfrm>
            <a:off x="552450" y="649875"/>
            <a:ext cx="3967146" cy="2420303"/>
          </a:xfrm>
        </p:spPr>
        <p:txBody>
          <a:bodyPr>
            <a:noAutofit/>
          </a:bodyPr>
          <a:lstStyle/>
          <a:p>
            <a:r>
              <a:rPr lang="en-US" b="1" dirty="0" smtClean="0">
                <a:solidFill>
                  <a:schemeClr val="accent2">
                    <a:lumMod val="75000"/>
                  </a:schemeClr>
                </a:solidFill>
                <a:latin typeface="Book Antiqua" pitchFamily="18" charset="0"/>
                <a:cs typeface="Arial" pitchFamily="34" charset="0"/>
              </a:rPr>
              <a:t>What is Encapsulation?</a:t>
            </a:r>
          </a:p>
          <a:p>
            <a:pPr marL="145210" indent="-145210" algn="just">
              <a:lnSpc>
                <a:spcPct val="150000"/>
              </a:lnSpc>
              <a:spcBef>
                <a:spcPts val="605"/>
              </a:spcBef>
              <a:spcAft>
                <a:spcPts val="303"/>
              </a:spcAft>
              <a:buFont typeface="Wingdings" pitchFamily="2" charset="2"/>
              <a:buChar char="Ø"/>
            </a:pPr>
            <a:r>
              <a:rPr lang="en-GB" sz="908" b="1" dirty="0">
                <a:solidFill>
                  <a:srgbClr val="7030A0"/>
                </a:solidFill>
                <a:latin typeface="Book Antiqua" pitchFamily="18" charset="0"/>
              </a:rPr>
              <a:t>Encapsulation</a:t>
            </a:r>
            <a:r>
              <a:rPr lang="en-GB" sz="908" b="1" dirty="0">
                <a:latin typeface="Book Antiqua" pitchFamily="18" charset="0"/>
              </a:rPr>
              <a:t> means “</a:t>
            </a:r>
            <a:r>
              <a:rPr lang="en-GB" sz="908" b="1" dirty="0">
                <a:solidFill>
                  <a:srgbClr val="00B050"/>
                </a:solidFill>
                <a:latin typeface="Book Antiqua" pitchFamily="18" charset="0"/>
              </a:rPr>
              <a:t>All the characteristics of an object are hidden in the object itself</a:t>
            </a:r>
            <a:r>
              <a:rPr lang="en-GB" sz="908" b="1" dirty="0">
                <a:latin typeface="Book Antiqua" pitchFamily="18" charset="0"/>
              </a:rPr>
              <a:t>”.</a:t>
            </a:r>
          </a:p>
          <a:p>
            <a:pPr marL="145210" indent="-145210" algn="just">
              <a:lnSpc>
                <a:spcPct val="150000"/>
              </a:lnSpc>
              <a:spcBef>
                <a:spcPts val="605"/>
              </a:spcBef>
              <a:spcAft>
                <a:spcPts val="303"/>
              </a:spcAft>
              <a:buFont typeface="Wingdings" pitchFamily="2" charset="2"/>
              <a:buChar char="Ø"/>
            </a:pPr>
            <a:r>
              <a:rPr lang="en-GB" sz="908" b="1" dirty="0">
                <a:latin typeface="Book Antiqua" pitchFamily="18" charset="0"/>
              </a:rPr>
              <a:t>The wrapping up of data and function into a single unit is known as encapsulation.</a:t>
            </a:r>
          </a:p>
          <a:p>
            <a:pPr marL="145210" indent="-145210" algn="just">
              <a:lnSpc>
                <a:spcPct val="150000"/>
              </a:lnSpc>
              <a:spcBef>
                <a:spcPts val="605"/>
              </a:spcBef>
              <a:spcAft>
                <a:spcPts val="303"/>
              </a:spcAft>
              <a:buFont typeface="Wingdings" pitchFamily="2" charset="2"/>
              <a:buChar char="Ø"/>
            </a:pPr>
            <a:r>
              <a:rPr lang="en-GB" sz="908" b="1" dirty="0">
                <a:latin typeface="Book Antiqua" pitchFamily="18" charset="0"/>
              </a:rPr>
              <a:t>Encapsulation hides the implementation details</a:t>
            </a:r>
          </a:p>
          <a:p>
            <a:pPr marL="145210" indent="-145210" algn="just">
              <a:lnSpc>
                <a:spcPct val="150000"/>
              </a:lnSpc>
              <a:spcBef>
                <a:spcPts val="605"/>
              </a:spcBef>
              <a:spcAft>
                <a:spcPts val="303"/>
              </a:spcAft>
              <a:buFont typeface="Wingdings" pitchFamily="2" charset="2"/>
              <a:buChar char="Ø"/>
            </a:pPr>
            <a:r>
              <a:rPr lang="en-GB" sz="908" b="1" dirty="0">
                <a:solidFill>
                  <a:srgbClr val="7030A0"/>
                </a:solidFill>
                <a:latin typeface="Book Antiqua" pitchFamily="18" charset="0"/>
              </a:rPr>
              <a:t>Encapsulation</a:t>
            </a:r>
            <a:r>
              <a:rPr lang="en-GB" sz="908" b="1" dirty="0">
                <a:latin typeface="Book Antiqua" pitchFamily="18" charset="0"/>
              </a:rPr>
              <a:t> and </a:t>
            </a:r>
            <a:r>
              <a:rPr lang="en-GB" sz="908" b="1" dirty="0">
                <a:solidFill>
                  <a:srgbClr val="7030A0"/>
                </a:solidFill>
                <a:latin typeface="Book Antiqua" pitchFamily="18" charset="0"/>
              </a:rPr>
              <a:t>information hiding</a:t>
            </a:r>
            <a:r>
              <a:rPr lang="en-GB" sz="908" b="1" dirty="0">
                <a:latin typeface="Book Antiqua" pitchFamily="18" charset="0"/>
              </a:rPr>
              <a:t> are the same concepts so they may be used as synonyms.</a:t>
            </a:r>
            <a:endParaRPr lang="en-US" sz="908" b="1" dirty="0">
              <a:latin typeface="Book Antiqua" pitchFamily="18" charset="0"/>
            </a:endParaRP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35</a:t>
            </a:fld>
            <a:endParaRPr lang="en-US" sz="706" dirty="0">
              <a:solidFill>
                <a:srgbClr val="FFFFFF"/>
              </a:solidFill>
              <a:latin typeface="+mj-lt"/>
              <a:ea typeface="+mj-ea"/>
              <a:cs typeface="+mj-cs"/>
            </a:endParaRPr>
          </a:p>
        </p:txBody>
      </p:sp>
    </p:spTree>
    <p:extLst>
      <p:ext uri="{BB962C8B-B14F-4D97-AF65-F5344CB8AC3E}">
        <p14:creationId xmlns:p14="http://schemas.microsoft.com/office/powerpoint/2010/main" val="7943253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a:latin typeface="Book Antiqua" pitchFamily="18" charset="0"/>
                <a:cs typeface="Arial" pitchFamily="34" charset="0"/>
              </a:rPr>
              <a:t>Encapsulation</a:t>
            </a:r>
          </a:p>
        </p:txBody>
      </p:sp>
      <p:sp>
        <p:nvSpPr>
          <p:cNvPr id="3" name="Content Placeholder 2"/>
          <p:cNvSpPr>
            <a:spLocks noGrp="1"/>
          </p:cNvSpPr>
          <p:nvPr>
            <p:ph idx="1"/>
          </p:nvPr>
        </p:nvSpPr>
        <p:spPr>
          <a:xfrm>
            <a:off x="628650" y="649875"/>
            <a:ext cx="3890946" cy="2420303"/>
          </a:xfrm>
        </p:spPr>
        <p:txBody>
          <a:bodyPr>
            <a:noAutofit/>
          </a:bodyPr>
          <a:lstStyle/>
          <a:p>
            <a:r>
              <a:rPr lang="en-US" b="1" dirty="0" smtClean="0">
                <a:solidFill>
                  <a:schemeClr val="accent2">
                    <a:lumMod val="75000"/>
                  </a:schemeClr>
                </a:solidFill>
                <a:latin typeface="Book Antiqua" pitchFamily="18" charset="0"/>
                <a:cs typeface="Arial" pitchFamily="34" charset="0"/>
              </a:rPr>
              <a:t>Encapsulation  and Object</a:t>
            </a:r>
          </a:p>
          <a:p>
            <a:pPr marL="145210" indent="-145210" algn="just">
              <a:lnSpc>
                <a:spcPct val="150000"/>
              </a:lnSpc>
              <a:spcBef>
                <a:spcPts val="605"/>
              </a:spcBef>
              <a:spcAft>
                <a:spcPts val="303"/>
              </a:spcAft>
              <a:buFont typeface="Wingdings" pitchFamily="2" charset="2"/>
              <a:buChar char="Ø"/>
            </a:pPr>
            <a:r>
              <a:rPr lang="en-GB" sz="908" b="1" dirty="0">
                <a:solidFill>
                  <a:srgbClr val="7030A0"/>
                </a:solidFill>
                <a:latin typeface="Book Antiqua" pitchFamily="18" charset="0"/>
              </a:rPr>
              <a:t>Data </a:t>
            </a:r>
            <a:r>
              <a:rPr lang="en-GB" sz="908" b="1" dirty="0">
                <a:latin typeface="Book Antiqua" pitchFamily="18" charset="0"/>
              </a:rPr>
              <a:t>and</a:t>
            </a:r>
            <a:r>
              <a:rPr lang="en-GB" sz="908" b="1" dirty="0">
                <a:solidFill>
                  <a:srgbClr val="7030A0"/>
                </a:solidFill>
                <a:latin typeface="Book Antiqua" pitchFamily="18" charset="0"/>
              </a:rPr>
              <a:t> Behaviour </a:t>
            </a:r>
            <a:r>
              <a:rPr lang="en-GB" sz="908" b="1" dirty="0">
                <a:latin typeface="Book Antiqua" pitchFamily="18" charset="0"/>
              </a:rPr>
              <a:t>are </a:t>
            </a:r>
            <a:r>
              <a:rPr lang="en-GB" sz="908" b="1" dirty="0">
                <a:solidFill>
                  <a:srgbClr val="C00000"/>
                </a:solidFill>
                <a:latin typeface="Book Antiqua" pitchFamily="18" charset="0"/>
              </a:rPr>
              <a:t>tightly coupled</a:t>
            </a:r>
            <a:r>
              <a:rPr lang="en-GB" sz="908" b="1" dirty="0">
                <a:latin typeface="Book Antiqua" pitchFamily="18" charset="0"/>
              </a:rPr>
              <a:t> inside an object</a:t>
            </a:r>
          </a:p>
          <a:p>
            <a:pPr marL="145210" indent="-145210" algn="just">
              <a:lnSpc>
                <a:spcPct val="150000"/>
              </a:lnSpc>
              <a:spcBef>
                <a:spcPts val="605"/>
              </a:spcBef>
              <a:spcAft>
                <a:spcPts val="303"/>
              </a:spcAft>
              <a:buFont typeface="Wingdings" pitchFamily="2" charset="2"/>
              <a:buChar char="Ø"/>
            </a:pPr>
            <a:r>
              <a:rPr lang="en-GB" sz="908" b="1" dirty="0">
                <a:solidFill>
                  <a:srgbClr val="00B050"/>
                </a:solidFill>
                <a:latin typeface="Book Antiqua" pitchFamily="18" charset="0"/>
              </a:rPr>
              <a:t>Information structure</a:t>
            </a:r>
            <a:r>
              <a:rPr lang="en-GB" sz="908" b="1" dirty="0">
                <a:latin typeface="Book Antiqua" pitchFamily="18" charset="0"/>
              </a:rPr>
              <a:t> and </a:t>
            </a:r>
            <a:r>
              <a:rPr lang="en-GB" sz="908" b="1" dirty="0">
                <a:solidFill>
                  <a:srgbClr val="00B050"/>
                </a:solidFill>
                <a:latin typeface="Book Antiqua" pitchFamily="18" charset="0"/>
              </a:rPr>
              <a:t>implementation details</a:t>
            </a:r>
            <a:r>
              <a:rPr lang="en-GB" sz="908" b="1" dirty="0">
                <a:latin typeface="Book Antiqua" pitchFamily="18" charset="0"/>
              </a:rPr>
              <a:t> of its operations are hidden from outside world. </a:t>
            </a:r>
          </a:p>
          <a:p>
            <a:pPr marL="145210" indent="-145210" algn="just">
              <a:lnSpc>
                <a:spcPct val="150000"/>
              </a:lnSpc>
              <a:spcBef>
                <a:spcPts val="605"/>
              </a:spcBef>
              <a:spcAft>
                <a:spcPts val="303"/>
              </a:spcAft>
              <a:buFont typeface="Wingdings" pitchFamily="2" charset="2"/>
              <a:buChar char="Ø"/>
            </a:pPr>
            <a:endParaRPr lang="en-US" sz="908" b="1" dirty="0">
              <a:latin typeface="Book Antiqua" pitchFamily="18" charset="0"/>
            </a:endParaRP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36</a:t>
            </a:fld>
            <a:endParaRPr lang="en-US" sz="706" dirty="0">
              <a:solidFill>
                <a:srgbClr val="FFFFFF"/>
              </a:solidFill>
              <a:latin typeface="+mj-lt"/>
              <a:ea typeface="+mj-ea"/>
              <a:cs typeface="+mj-cs"/>
            </a:endParaRPr>
          </a:p>
        </p:txBody>
      </p:sp>
      <p:pic>
        <p:nvPicPr>
          <p:cNvPr id="34818" name="Picture 2" descr="Image result for object in oop"/>
          <p:cNvPicPr>
            <a:picLocks noChangeAspect="1" noChangeArrowheads="1"/>
          </p:cNvPicPr>
          <p:nvPr/>
        </p:nvPicPr>
        <p:blipFill>
          <a:blip r:embed="rId3" cstate="print"/>
          <a:srcRect/>
          <a:stretch>
            <a:fillRect/>
          </a:stretch>
        </p:blipFill>
        <p:spPr bwMode="auto">
          <a:xfrm>
            <a:off x="651688" y="1860026"/>
            <a:ext cx="1821479" cy="1473108"/>
          </a:xfrm>
          <a:prstGeom prst="rect">
            <a:avLst/>
          </a:prstGeom>
          <a:noFill/>
        </p:spPr>
      </p:pic>
      <p:pic>
        <p:nvPicPr>
          <p:cNvPr id="38914" name="Picture 2" descr="Image result for encapsulation examples in java"/>
          <p:cNvPicPr>
            <a:picLocks noChangeAspect="1" noChangeArrowheads="1"/>
          </p:cNvPicPr>
          <p:nvPr/>
        </p:nvPicPr>
        <p:blipFill>
          <a:blip r:embed="rId4" cstate="print"/>
          <a:srcRect/>
          <a:stretch>
            <a:fillRect/>
          </a:stretch>
        </p:blipFill>
        <p:spPr bwMode="auto">
          <a:xfrm>
            <a:off x="2413962" y="1730375"/>
            <a:ext cx="1597377" cy="1361244"/>
          </a:xfrm>
          <a:prstGeom prst="rect">
            <a:avLst/>
          </a:prstGeom>
          <a:noFill/>
        </p:spPr>
      </p:pic>
    </p:spTree>
    <p:extLst>
      <p:ext uri="{BB962C8B-B14F-4D97-AF65-F5344CB8AC3E}">
        <p14:creationId xmlns:p14="http://schemas.microsoft.com/office/powerpoint/2010/main" val="33924116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a:latin typeface="Book Antiqua" pitchFamily="18" charset="0"/>
                <a:cs typeface="Arial" pitchFamily="34" charset="0"/>
              </a:rPr>
              <a:t>Encapsulation</a:t>
            </a:r>
          </a:p>
        </p:txBody>
      </p:sp>
      <p:sp>
        <p:nvSpPr>
          <p:cNvPr id="3" name="Content Placeholder 2"/>
          <p:cNvSpPr>
            <a:spLocks noGrp="1"/>
          </p:cNvSpPr>
          <p:nvPr>
            <p:ph idx="1"/>
          </p:nvPr>
        </p:nvSpPr>
        <p:spPr>
          <a:xfrm>
            <a:off x="628650" y="649875"/>
            <a:ext cx="3890946" cy="2677877"/>
          </a:xfrm>
        </p:spPr>
        <p:txBody>
          <a:bodyPr>
            <a:noAutofit/>
          </a:bodyPr>
          <a:lstStyle/>
          <a:p>
            <a:r>
              <a:rPr lang="en-US" b="1" dirty="0" smtClean="0">
                <a:solidFill>
                  <a:schemeClr val="accent2">
                    <a:lumMod val="75000"/>
                  </a:schemeClr>
                </a:solidFill>
                <a:latin typeface="Book Antiqua" pitchFamily="18" charset="0"/>
                <a:cs typeface="Arial" pitchFamily="34" charset="0"/>
              </a:rPr>
              <a:t>Encapsulation Example</a:t>
            </a:r>
          </a:p>
          <a:p>
            <a:pPr>
              <a:lnSpc>
                <a:spcPct val="150000"/>
              </a:lnSpc>
              <a:buFont typeface="Wingdings" pitchFamily="2" charset="2"/>
              <a:buChar char="Ø"/>
            </a:pPr>
            <a:r>
              <a:rPr lang="en-US" sz="908" b="1" dirty="0">
                <a:latin typeface="Book Antiqua" pitchFamily="18" charset="0"/>
              </a:rPr>
              <a:t>A Phone stores phone numbers in digital format and knows how to convert it into human-readable characters</a:t>
            </a:r>
          </a:p>
          <a:p>
            <a:pPr>
              <a:lnSpc>
                <a:spcPct val="150000"/>
              </a:lnSpc>
              <a:buFont typeface="Wingdings" pitchFamily="2" charset="2"/>
              <a:buChar char="Ø"/>
            </a:pPr>
            <a:r>
              <a:rPr lang="en-US" sz="908" b="1" dirty="0">
                <a:latin typeface="Book Antiqua" pitchFamily="18" charset="0"/>
              </a:rPr>
              <a:t>We don’t know</a:t>
            </a:r>
          </a:p>
          <a:p>
            <a:pPr lvl="1">
              <a:buFont typeface="Wingdings" pitchFamily="2" charset="2"/>
              <a:buChar char="ü"/>
            </a:pPr>
            <a:r>
              <a:rPr lang="en-US" sz="908" b="1" dirty="0">
                <a:latin typeface="Book Antiqua" pitchFamily="18" charset="0"/>
              </a:rPr>
              <a:t>How the data is stored</a:t>
            </a:r>
          </a:p>
          <a:p>
            <a:pPr lvl="1">
              <a:buFont typeface="Wingdings" pitchFamily="2" charset="2"/>
              <a:buChar char="ü"/>
            </a:pPr>
            <a:r>
              <a:rPr lang="en-US" sz="908" b="1" dirty="0">
                <a:latin typeface="Book Antiqua" pitchFamily="18" charset="0"/>
              </a:rPr>
              <a:t>How it is converted to human-readable characters</a:t>
            </a:r>
            <a:r>
              <a:rPr lang="en-GB" sz="908" b="1" dirty="0">
                <a:latin typeface="Book Antiqua" pitchFamily="18" charset="0"/>
              </a:rPr>
              <a:t> </a:t>
            </a: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37</a:t>
            </a:fld>
            <a:endParaRPr lang="en-US" sz="706" dirty="0">
              <a:solidFill>
                <a:srgbClr val="FFFFFF"/>
              </a:solidFill>
              <a:latin typeface="+mj-lt"/>
              <a:ea typeface="+mj-ea"/>
              <a:cs typeface="+mj-cs"/>
            </a:endParaRPr>
          </a:p>
        </p:txBody>
      </p:sp>
      <p:pic>
        <p:nvPicPr>
          <p:cNvPr id="40962" name="Picture 2" descr="http://www.itutslive.com/wp-content/uploads/2015/03/man_using_atm.jpg"/>
          <p:cNvPicPr>
            <a:picLocks noChangeAspect="1" noChangeArrowheads="1"/>
          </p:cNvPicPr>
          <p:nvPr/>
        </p:nvPicPr>
        <p:blipFill>
          <a:blip r:embed="rId3" cstate="print"/>
          <a:srcRect/>
          <a:stretch>
            <a:fillRect/>
          </a:stretch>
        </p:blipFill>
        <p:spPr bwMode="auto">
          <a:xfrm>
            <a:off x="0" y="1989693"/>
            <a:ext cx="1315799" cy="1392635"/>
          </a:xfrm>
          <a:prstGeom prst="rect">
            <a:avLst/>
          </a:prstGeom>
          <a:noFill/>
        </p:spPr>
      </p:pic>
      <p:pic>
        <p:nvPicPr>
          <p:cNvPr id="40963" name="Picture 3"/>
          <p:cNvPicPr>
            <a:picLocks noChangeAspect="1" noChangeArrowheads="1"/>
          </p:cNvPicPr>
          <p:nvPr/>
        </p:nvPicPr>
        <p:blipFill>
          <a:blip r:embed="rId4" cstate="print"/>
          <a:srcRect/>
          <a:stretch>
            <a:fillRect/>
          </a:stretch>
        </p:blipFill>
        <p:spPr bwMode="auto">
          <a:xfrm>
            <a:off x="3341910" y="1589936"/>
            <a:ext cx="1032470" cy="1810425"/>
          </a:xfrm>
          <a:prstGeom prst="rect">
            <a:avLst/>
          </a:prstGeom>
          <a:noFill/>
          <a:ln w="9525">
            <a:noFill/>
            <a:miter lim="800000"/>
            <a:headEnd/>
            <a:tailEnd/>
          </a:ln>
        </p:spPr>
      </p:pic>
      <p:pic>
        <p:nvPicPr>
          <p:cNvPr id="40964" name="Picture 4"/>
          <p:cNvPicPr>
            <a:picLocks noChangeAspect="1" noChangeArrowheads="1"/>
          </p:cNvPicPr>
          <p:nvPr/>
        </p:nvPicPr>
        <p:blipFill>
          <a:blip r:embed="rId5" cstate="print"/>
          <a:srcRect/>
          <a:stretch>
            <a:fillRect/>
          </a:stretch>
        </p:blipFill>
        <p:spPr bwMode="auto">
          <a:xfrm>
            <a:off x="1252233" y="2238631"/>
            <a:ext cx="2069330" cy="689777"/>
          </a:xfrm>
          <a:prstGeom prst="rect">
            <a:avLst/>
          </a:prstGeom>
          <a:noFill/>
          <a:ln w="9525">
            <a:noFill/>
            <a:miter lim="800000"/>
            <a:headEnd/>
            <a:tailEnd/>
          </a:ln>
        </p:spPr>
      </p:pic>
    </p:spTree>
    <p:extLst>
      <p:ext uri="{BB962C8B-B14F-4D97-AF65-F5344CB8AC3E}">
        <p14:creationId xmlns:p14="http://schemas.microsoft.com/office/powerpoint/2010/main" val="8931095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a:latin typeface="Book Antiqua" pitchFamily="18" charset="0"/>
                <a:cs typeface="Arial" pitchFamily="34" charset="0"/>
              </a:rPr>
              <a:t>Encapsulation</a:t>
            </a:r>
          </a:p>
        </p:txBody>
      </p:sp>
      <p:sp>
        <p:nvSpPr>
          <p:cNvPr id="3" name="Content Placeholder 2"/>
          <p:cNvSpPr>
            <a:spLocks noGrp="1"/>
          </p:cNvSpPr>
          <p:nvPr>
            <p:ph idx="1"/>
          </p:nvPr>
        </p:nvSpPr>
        <p:spPr>
          <a:xfrm>
            <a:off x="579262" y="649875"/>
            <a:ext cx="4392788" cy="2677877"/>
          </a:xfrm>
        </p:spPr>
        <p:txBody>
          <a:bodyPr>
            <a:noAutofit/>
          </a:bodyPr>
          <a:lstStyle/>
          <a:p>
            <a:r>
              <a:rPr lang="en-US" b="1" dirty="0" smtClean="0">
                <a:solidFill>
                  <a:schemeClr val="accent2">
                    <a:lumMod val="75000"/>
                  </a:schemeClr>
                </a:solidFill>
                <a:latin typeface="Book Antiqua" pitchFamily="18" charset="0"/>
                <a:cs typeface="Arial" pitchFamily="34" charset="0"/>
              </a:rPr>
              <a:t>Advantages of Encapsulation</a:t>
            </a:r>
          </a:p>
          <a:p>
            <a:pPr>
              <a:lnSpc>
                <a:spcPct val="150000"/>
              </a:lnSpc>
              <a:buFont typeface="Wingdings" pitchFamily="2" charset="2"/>
              <a:buChar char="Ø"/>
            </a:pPr>
            <a:r>
              <a:rPr lang="en-GB" sz="1008" b="1" dirty="0">
                <a:latin typeface="Book Antiqua" pitchFamily="18" charset="0"/>
              </a:rPr>
              <a:t>Followings are the advantages of Encapsulation</a:t>
            </a:r>
          </a:p>
          <a:p>
            <a:pPr lvl="1">
              <a:lnSpc>
                <a:spcPct val="150000"/>
              </a:lnSpc>
              <a:buFont typeface="+mj-lt"/>
              <a:buAutoNum type="arabicPeriod"/>
            </a:pPr>
            <a:r>
              <a:rPr lang="en-GB" sz="1008" b="1" dirty="0">
                <a:latin typeface="Book Antiqua" pitchFamily="18" charset="0"/>
              </a:rPr>
              <a:t>Simplicity and Clarity</a:t>
            </a:r>
          </a:p>
          <a:p>
            <a:pPr lvl="1">
              <a:lnSpc>
                <a:spcPct val="150000"/>
              </a:lnSpc>
              <a:buFont typeface="+mj-lt"/>
              <a:buAutoNum type="arabicPeriod"/>
            </a:pPr>
            <a:r>
              <a:rPr lang="en-GB" sz="1008" b="1" dirty="0">
                <a:latin typeface="Book Antiqua" pitchFamily="18" charset="0"/>
              </a:rPr>
              <a:t>Low Complexity</a:t>
            </a:r>
          </a:p>
          <a:p>
            <a:pPr lvl="1">
              <a:lnSpc>
                <a:spcPct val="150000"/>
              </a:lnSpc>
              <a:buFont typeface="+mj-lt"/>
              <a:buAutoNum type="arabicPeriod"/>
            </a:pPr>
            <a:r>
              <a:rPr lang="en-GB" sz="1008" b="1" dirty="0">
                <a:latin typeface="Book Antiqua" pitchFamily="18" charset="0"/>
              </a:rPr>
              <a:t>Better Understanding</a:t>
            </a:r>
          </a:p>
          <a:p>
            <a:pPr lvl="1">
              <a:lnSpc>
                <a:spcPct val="150000"/>
              </a:lnSpc>
              <a:buFont typeface="+mj-lt"/>
              <a:buAutoNum type="arabicPeriod"/>
            </a:pPr>
            <a:r>
              <a:rPr lang="en-GB" sz="1008" b="1" dirty="0">
                <a:latin typeface="Book Antiqua" pitchFamily="18" charset="0"/>
              </a:rPr>
              <a:t>Ensure Structural Changes remain Local</a:t>
            </a:r>
          </a:p>
          <a:p>
            <a:pPr lvl="1">
              <a:lnSpc>
                <a:spcPct val="150000"/>
              </a:lnSpc>
              <a:buFont typeface="+mj-lt"/>
              <a:buAutoNum type="arabicPeriod"/>
            </a:pPr>
            <a:r>
              <a:rPr lang="en-GB" sz="1008" b="1" dirty="0">
                <a:latin typeface="Book Antiqua" pitchFamily="18" charset="0"/>
              </a:rPr>
              <a:t>Encapsulation Allows adding some logic when accessing client’s data</a:t>
            </a:r>
          </a:p>
          <a:p>
            <a:pPr lvl="1">
              <a:lnSpc>
                <a:spcPct val="150000"/>
              </a:lnSpc>
              <a:buNone/>
            </a:pPr>
            <a:r>
              <a:rPr lang="en-GB" sz="1008" b="1" dirty="0">
                <a:latin typeface="Book Antiqua" pitchFamily="18" charset="0"/>
              </a:rPr>
              <a:t>	</a:t>
            </a:r>
            <a:r>
              <a:rPr lang="en-GB" sz="908" b="1" dirty="0">
                <a:latin typeface="Book Antiqua" pitchFamily="18" charset="0"/>
              </a:rPr>
              <a:t>For Example validation on modifying a property</a:t>
            </a:r>
          </a:p>
          <a:p>
            <a:pPr>
              <a:lnSpc>
                <a:spcPct val="150000"/>
              </a:lnSpc>
              <a:buFont typeface="Wingdings" pitchFamily="2" charset="2"/>
              <a:buChar char="Ø"/>
            </a:pPr>
            <a:endParaRPr lang="en-GB" sz="908" b="1" dirty="0">
              <a:latin typeface="Book Antiqua" pitchFamily="18" charset="0"/>
            </a:endParaRP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38</a:t>
            </a:fld>
            <a:endParaRPr lang="en-US" sz="706" dirty="0">
              <a:solidFill>
                <a:srgbClr val="FFFFFF"/>
              </a:solidFill>
              <a:latin typeface="+mj-lt"/>
              <a:ea typeface="+mj-ea"/>
              <a:cs typeface="+mj-cs"/>
            </a:endParaRPr>
          </a:p>
        </p:txBody>
      </p:sp>
    </p:spTree>
    <p:extLst>
      <p:ext uri="{BB962C8B-B14F-4D97-AF65-F5344CB8AC3E}">
        <p14:creationId xmlns:p14="http://schemas.microsoft.com/office/powerpoint/2010/main" val="13173508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a:latin typeface="Book Antiqua" pitchFamily="18" charset="0"/>
                <a:cs typeface="Arial" pitchFamily="34" charset="0"/>
              </a:rPr>
              <a:t>Interface</a:t>
            </a:r>
          </a:p>
        </p:txBody>
      </p:sp>
      <p:sp>
        <p:nvSpPr>
          <p:cNvPr id="3" name="Content Placeholder 2"/>
          <p:cNvSpPr>
            <a:spLocks noGrp="1"/>
          </p:cNvSpPr>
          <p:nvPr>
            <p:ph idx="1"/>
          </p:nvPr>
        </p:nvSpPr>
        <p:spPr>
          <a:xfrm>
            <a:off x="704850" y="649875"/>
            <a:ext cx="3814746" cy="2677877"/>
          </a:xfrm>
        </p:spPr>
        <p:txBody>
          <a:bodyPr>
            <a:noAutofit/>
          </a:bodyPr>
          <a:lstStyle/>
          <a:p>
            <a:r>
              <a:rPr lang="en-US" b="1" dirty="0" smtClean="0">
                <a:solidFill>
                  <a:schemeClr val="accent2">
                    <a:lumMod val="75000"/>
                  </a:schemeClr>
                </a:solidFill>
                <a:latin typeface="Book Antiqua" pitchFamily="18" charset="0"/>
                <a:cs typeface="Arial" pitchFamily="34" charset="0"/>
              </a:rPr>
              <a:t>Object and Interface</a:t>
            </a:r>
          </a:p>
          <a:p>
            <a:pPr>
              <a:lnSpc>
                <a:spcPct val="150000"/>
              </a:lnSpc>
              <a:buFont typeface="Wingdings" pitchFamily="2" charset="2"/>
              <a:buChar char="Ø"/>
            </a:pPr>
            <a:r>
              <a:rPr lang="en-GB" sz="908" b="1" dirty="0">
                <a:latin typeface="Book Antiqua" pitchFamily="18" charset="0"/>
              </a:rPr>
              <a:t>Every Object has an Interface.</a:t>
            </a:r>
          </a:p>
          <a:p>
            <a:pPr>
              <a:lnSpc>
                <a:spcPct val="150000"/>
              </a:lnSpc>
              <a:buFont typeface="Wingdings" pitchFamily="2" charset="2"/>
              <a:buChar char="Ø"/>
            </a:pPr>
            <a:r>
              <a:rPr lang="en-GB" sz="908" b="1" dirty="0">
                <a:solidFill>
                  <a:schemeClr val="accent2">
                    <a:lumMod val="75000"/>
                  </a:schemeClr>
                </a:solidFill>
                <a:latin typeface="Book Antiqua" pitchFamily="18" charset="0"/>
              </a:rPr>
              <a:t>Interface is set of functions of an object that he wants to expose to other objects.</a:t>
            </a:r>
          </a:p>
          <a:p>
            <a:pPr>
              <a:lnSpc>
                <a:spcPct val="150000"/>
              </a:lnSpc>
              <a:buFont typeface="Wingdings" pitchFamily="2" charset="2"/>
              <a:buChar char="Ø"/>
            </a:pPr>
            <a:r>
              <a:rPr lang="en-GB" sz="908" b="1" dirty="0">
                <a:latin typeface="Book Antiqua" pitchFamily="18" charset="0"/>
              </a:rPr>
              <a:t>An object encapsulates data and behaviour. So how will an object interact with other objects?</a:t>
            </a:r>
          </a:p>
          <a:p>
            <a:pPr>
              <a:lnSpc>
                <a:spcPct val="150000"/>
              </a:lnSpc>
              <a:buFont typeface="Wingdings" pitchFamily="2" charset="2"/>
              <a:buChar char="Ø"/>
            </a:pPr>
            <a:r>
              <a:rPr lang="en-GB" sz="908" b="1" dirty="0">
                <a:latin typeface="Book Antiqua" pitchFamily="18" charset="0"/>
              </a:rPr>
              <a:t>Objects communicate through this interface.</a:t>
            </a:r>
          </a:p>
          <a:p>
            <a:pPr>
              <a:lnSpc>
                <a:spcPct val="150000"/>
              </a:lnSpc>
              <a:buFont typeface="Wingdings" pitchFamily="2" charset="2"/>
              <a:buChar char="Ø"/>
            </a:pPr>
            <a:endParaRPr lang="en-GB" sz="908" b="1" dirty="0">
              <a:latin typeface="Book Antiqua" pitchFamily="18" charset="0"/>
            </a:endParaRP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39</a:t>
            </a:fld>
            <a:endParaRPr lang="en-US" sz="706" dirty="0">
              <a:solidFill>
                <a:srgbClr val="FFFFFF"/>
              </a:solidFill>
              <a:latin typeface="+mj-lt"/>
              <a:ea typeface="+mj-ea"/>
              <a:cs typeface="+mj-cs"/>
            </a:endParaRPr>
          </a:p>
        </p:txBody>
      </p:sp>
      <p:sp>
        <p:nvSpPr>
          <p:cNvPr id="43010" name="AutoShape 2" descr="Image result for interface in OOP"/>
          <p:cNvSpPr>
            <a:spLocks noChangeAspect="1" noChangeArrowheads="1"/>
          </p:cNvSpPr>
          <p:nvPr/>
        </p:nvSpPr>
        <p:spPr bwMode="auto">
          <a:xfrm>
            <a:off x="78436" y="-71246"/>
            <a:ext cx="153670" cy="153671"/>
          </a:xfrm>
          <a:prstGeom prst="rect">
            <a:avLst/>
          </a:prstGeom>
          <a:noFill/>
        </p:spPr>
        <p:txBody>
          <a:bodyPr vert="horz" wrap="square" lIns="46101" tIns="23051" rIns="46101" bIns="23051" numCol="1" anchor="t" anchorCtr="0" compatLnSpc="1">
            <a:prstTxWarp prst="textNoShape">
              <a:avLst/>
            </a:prstTxWarp>
          </a:bodyPr>
          <a:lstStyle/>
          <a:p>
            <a:endParaRPr lang="en-GB"/>
          </a:p>
        </p:txBody>
      </p:sp>
      <p:sp>
        <p:nvSpPr>
          <p:cNvPr id="43012" name="AutoShape 4" descr="Image result for interface in OOP"/>
          <p:cNvSpPr>
            <a:spLocks noChangeAspect="1" noChangeArrowheads="1"/>
          </p:cNvSpPr>
          <p:nvPr/>
        </p:nvSpPr>
        <p:spPr bwMode="auto">
          <a:xfrm>
            <a:off x="78436" y="-71246"/>
            <a:ext cx="153670" cy="153671"/>
          </a:xfrm>
          <a:prstGeom prst="rect">
            <a:avLst/>
          </a:prstGeom>
          <a:noFill/>
        </p:spPr>
        <p:txBody>
          <a:bodyPr vert="horz" wrap="square" lIns="46101" tIns="23051" rIns="46101" bIns="23051" numCol="1" anchor="t" anchorCtr="0" compatLnSpc="1">
            <a:prstTxWarp prst="textNoShape">
              <a:avLst/>
            </a:prstTxWarp>
          </a:bodyPr>
          <a:lstStyle/>
          <a:p>
            <a:endParaRPr lang="en-GB"/>
          </a:p>
        </p:txBody>
      </p:sp>
      <p:sp>
        <p:nvSpPr>
          <p:cNvPr id="43014" name="AutoShape 6" descr="Image result for interface in OOP"/>
          <p:cNvSpPr>
            <a:spLocks noChangeAspect="1" noChangeArrowheads="1"/>
          </p:cNvSpPr>
          <p:nvPr/>
        </p:nvSpPr>
        <p:spPr bwMode="auto">
          <a:xfrm>
            <a:off x="78436" y="-71246"/>
            <a:ext cx="153670" cy="153671"/>
          </a:xfrm>
          <a:prstGeom prst="rect">
            <a:avLst/>
          </a:prstGeom>
          <a:noFill/>
        </p:spPr>
        <p:txBody>
          <a:bodyPr vert="horz" wrap="square" lIns="46101" tIns="23051" rIns="46101" bIns="23051" numCol="1" anchor="t" anchorCtr="0" compatLnSpc="1">
            <a:prstTxWarp prst="textNoShape">
              <a:avLst/>
            </a:prstTxWarp>
          </a:bodyPr>
          <a:lstStyle/>
          <a:p>
            <a:endParaRPr lang="en-GB"/>
          </a:p>
        </p:txBody>
      </p:sp>
      <p:pic>
        <p:nvPicPr>
          <p:cNvPr id="43015" name="Picture 7"/>
          <p:cNvPicPr>
            <a:picLocks noChangeAspect="1" noChangeArrowheads="1"/>
          </p:cNvPicPr>
          <p:nvPr/>
        </p:nvPicPr>
        <p:blipFill>
          <a:blip r:embed="rId3" cstate="print"/>
          <a:srcRect/>
          <a:stretch>
            <a:fillRect/>
          </a:stretch>
        </p:blipFill>
        <p:spPr bwMode="auto">
          <a:xfrm>
            <a:off x="2087226" y="2143503"/>
            <a:ext cx="2105634" cy="1220554"/>
          </a:xfrm>
          <a:prstGeom prst="rect">
            <a:avLst/>
          </a:prstGeom>
          <a:noFill/>
          <a:ln w="9525">
            <a:noFill/>
            <a:miter lim="800000"/>
            <a:headEnd/>
            <a:tailEnd/>
          </a:ln>
        </p:spPr>
      </p:pic>
      <p:pic>
        <p:nvPicPr>
          <p:cNvPr id="43016" name="Picture 8"/>
          <p:cNvPicPr>
            <a:picLocks noChangeAspect="1" noChangeArrowheads="1"/>
          </p:cNvPicPr>
          <p:nvPr/>
        </p:nvPicPr>
        <p:blipFill>
          <a:blip r:embed="rId4" cstate="print"/>
          <a:srcRect/>
          <a:stretch>
            <a:fillRect/>
          </a:stretch>
        </p:blipFill>
        <p:spPr bwMode="auto">
          <a:xfrm>
            <a:off x="689713" y="2375194"/>
            <a:ext cx="1234337" cy="921237"/>
          </a:xfrm>
          <a:prstGeom prst="rect">
            <a:avLst/>
          </a:prstGeom>
          <a:noFill/>
          <a:ln w="9525">
            <a:noFill/>
            <a:miter lim="800000"/>
            <a:headEnd/>
            <a:tailEnd/>
          </a:ln>
        </p:spPr>
      </p:pic>
    </p:spTree>
    <p:extLst>
      <p:ext uri="{BB962C8B-B14F-4D97-AF65-F5344CB8AC3E}">
        <p14:creationId xmlns:p14="http://schemas.microsoft.com/office/powerpoint/2010/main" val="2790071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716226" y="689650"/>
            <a:ext cx="3703954" cy="2031325"/>
          </a:xfrm>
        </p:spPr>
        <p:txBody>
          <a:bodyPr/>
          <a:lstStyle/>
          <a:p>
            <a:r>
              <a:rPr lang="en-US" b="1" dirty="0">
                <a:solidFill>
                  <a:schemeClr val="accent2">
                    <a:lumMod val="75000"/>
                  </a:schemeClr>
                </a:solidFill>
                <a:latin typeface="Book Antiqua" pitchFamily="18" charset="0"/>
                <a:cs typeface="Arial" pitchFamily="34" charset="0"/>
              </a:rPr>
              <a:t>Marks Distribution (Theory)  </a:t>
            </a:r>
          </a:p>
          <a:p>
            <a:pPr marL="576263" indent="-285750">
              <a:buFont typeface="Wingdings" pitchFamily="2" charset="2"/>
              <a:buChar char="Ø"/>
            </a:pPr>
            <a:r>
              <a:rPr lang="en-US" b="1" dirty="0">
                <a:latin typeface="Book Antiqua" pitchFamily="18" charset="0"/>
              </a:rPr>
              <a:t>Quiz			</a:t>
            </a:r>
            <a:r>
              <a:rPr lang="en-US" b="1" dirty="0" smtClean="0">
                <a:latin typeface="Book Antiqua" pitchFamily="18" charset="0"/>
              </a:rPr>
              <a:t>20</a:t>
            </a:r>
            <a:r>
              <a:rPr lang="en-US" b="1" dirty="0" smtClean="0">
                <a:latin typeface="Book Antiqua" pitchFamily="18" charset="0"/>
              </a:rPr>
              <a:t>% </a:t>
            </a:r>
            <a:r>
              <a:rPr lang="en-US" b="1" dirty="0">
                <a:latin typeface="Book Antiqua" pitchFamily="18" charset="0"/>
              </a:rPr>
              <a:t>		</a:t>
            </a:r>
          </a:p>
          <a:p>
            <a:pPr marL="576263" indent="-285750">
              <a:buFont typeface="Wingdings" pitchFamily="2" charset="2"/>
              <a:buChar char="Ø"/>
            </a:pPr>
            <a:r>
              <a:rPr lang="en-US" b="1" dirty="0">
                <a:latin typeface="Book Antiqua" pitchFamily="18" charset="0"/>
              </a:rPr>
              <a:t>Assignment  &amp; Class </a:t>
            </a:r>
            <a:r>
              <a:rPr lang="en-US" b="1" dirty="0" smtClean="0">
                <a:latin typeface="Book Antiqua" pitchFamily="18" charset="0"/>
              </a:rPr>
              <a:t>participation </a:t>
            </a:r>
            <a:r>
              <a:rPr lang="en-US" b="1" dirty="0" smtClean="0">
                <a:latin typeface="Book Antiqua" pitchFamily="18" charset="0"/>
              </a:rPr>
              <a:t>10%</a:t>
            </a:r>
          </a:p>
          <a:p>
            <a:pPr marL="576263" indent="-285750">
              <a:buFont typeface="Wingdings" pitchFamily="2" charset="2"/>
              <a:buChar char="Ø"/>
            </a:pPr>
            <a:r>
              <a:rPr lang="en-US" b="1" dirty="0" smtClean="0">
                <a:latin typeface="Book Antiqua" pitchFamily="18" charset="0"/>
              </a:rPr>
              <a:t>Mid Examination		   20%</a:t>
            </a:r>
            <a:r>
              <a:rPr lang="en-US" b="1" dirty="0">
                <a:latin typeface="Book Antiqua" pitchFamily="18" charset="0"/>
              </a:rPr>
              <a:t>	</a:t>
            </a:r>
          </a:p>
          <a:p>
            <a:pPr marL="576263" indent="-285750">
              <a:buFont typeface="Wingdings" pitchFamily="2" charset="2"/>
              <a:buChar char="Ø"/>
            </a:pPr>
            <a:r>
              <a:rPr lang="en-US" b="1" dirty="0">
                <a:latin typeface="Book Antiqua" pitchFamily="18" charset="0"/>
              </a:rPr>
              <a:t>Final Examination 	5</a:t>
            </a:r>
            <a:r>
              <a:rPr lang="en-US" b="1" dirty="0" smtClean="0">
                <a:latin typeface="Book Antiqua" pitchFamily="18" charset="0"/>
              </a:rPr>
              <a:t>0</a:t>
            </a:r>
            <a:r>
              <a:rPr lang="en-US" b="1" dirty="0">
                <a:latin typeface="Book Antiqua" pitchFamily="18" charset="0"/>
              </a:rPr>
              <a:t>%		</a:t>
            </a:r>
          </a:p>
          <a:p>
            <a:r>
              <a:rPr lang="en-US" b="1" dirty="0">
                <a:solidFill>
                  <a:schemeClr val="accent2">
                    <a:lumMod val="75000"/>
                  </a:schemeClr>
                </a:solidFill>
                <a:latin typeface="Book Antiqua" pitchFamily="18" charset="0"/>
                <a:cs typeface="Arial" pitchFamily="34" charset="0"/>
              </a:rPr>
              <a:t>Marks Distribution (Lab)</a:t>
            </a:r>
          </a:p>
          <a:p>
            <a:pPr marL="576263" indent="-285750">
              <a:buFont typeface="Wingdings" pitchFamily="2" charset="2"/>
              <a:buChar char="Ø"/>
            </a:pPr>
            <a:r>
              <a:rPr lang="en-US" b="1" dirty="0" smtClean="0">
                <a:latin typeface="Book Antiqua" pitchFamily="18" charset="0"/>
              </a:rPr>
              <a:t>Attendance </a:t>
            </a:r>
            <a:r>
              <a:rPr lang="en-US" b="1" dirty="0">
                <a:latin typeface="Book Antiqua" pitchFamily="18" charset="0"/>
              </a:rPr>
              <a:t>	5</a:t>
            </a:r>
          </a:p>
          <a:p>
            <a:pPr marL="576263" indent="-285750">
              <a:buFont typeface="Wingdings" pitchFamily="2" charset="2"/>
              <a:buChar char="Ø"/>
            </a:pPr>
            <a:r>
              <a:rPr lang="en-US" b="1" dirty="0">
                <a:latin typeface="Book Antiqua" pitchFamily="18" charset="0"/>
              </a:rPr>
              <a:t>Lab </a:t>
            </a:r>
            <a:r>
              <a:rPr lang="en-US" b="1" dirty="0" smtClean="0">
                <a:latin typeface="Book Antiqua" pitchFamily="18" charset="0"/>
              </a:rPr>
              <a:t>Tasks</a:t>
            </a:r>
            <a:r>
              <a:rPr lang="en-US" b="1" dirty="0">
                <a:latin typeface="Book Antiqua" pitchFamily="18" charset="0"/>
              </a:rPr>
              <a:t>	5</a:t>
            </a:r>
          </a:p>
          <a:p>
            <a:pPr marL="576263" indent="-285750">
              <a:buFont typeface="Wingdings" pitchFamily="2" charset="2"/>
              <a:buChar char="Ø"/>
            </a:pPr>
            <a:r>
              <a:rPr lang="en-US" b="1" dirty="0">
                <a:latin typeface="Book Antiqua" pitchFamily="18" charset="0"/>
              </a:rPr>
              <a:t>Viva		10</a:t>
            </a:r>
          </a:p>
          <a:p>
            <a:pPr marL="576263" indent="-285750">
              <a:buFont typeface="Wingdings" pitchFamily="2" charset="2"/>
              <a:buChar char="Ø"/>
            </a:pPr>
            <a:r>
              <a:rPr lang="en-US" b="1" dirty="0">
                <a:latin typeface="Book Antiqua" pitchFamily="18" charset="0"/>
              </a:rPr>
              <a:t>Practical </a:t>
            </a:r>
            <a:r>
              <a:rPr lang="en-US" b="1" dirty="0" smtClean="0">
                <a:latin typeface="Book Antiqua" pitchFamily="18" charset="0"/>
              </a:rPr>
              <a:t>Exam</a:t>
            </a:r>
            <a:r>
              <a:rPr lang="en-US" b="1" dirty="0">
                <a:latin typeface="Book Antiqua" pitchFamily="18" charset="0"/>
              </a:rPr>
              <a:t>	30  </a:t>
            </a:r>
          </a:p>
          <a:p>
            <a:pPr marL="576263" indent="-285750">
              <a:spcBef>
                <a:spcPts val="0"/>
              </a:spcBef>
              <a:buNone/>
            </a:pPr>
            <a:r>
              <a:rPr lang="en-US" b="1" dirty="0">
                <a:latin typeface="Book Antiqua" pitchFamily="18" charset="0"/>
              </a:rPr>
              <a:t>(Code + Logic + Compilation + Output) </a:t>
            </a:r>
          </a:p>
        </p:txBody>
      </p:sp>
    </p:spTree>
    <p:extLst>
      <p:ext uri="{BB962C8B-B14F-4D97-AF65-F5344CB8AC3E}">
        <p14:creationId xmlns:p14="http://schemas.microsoft.com/office/powerpoint/2010/main" val="35643954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a:latin typeface="Book Antiqua" pitchFamily="18" charset="0"/>
                <a:cs typeface="Arial" pitchFamily="34" charset="0"/>
              </a:rPr>
              <a:t>Implementation</a:t>
            </a:r>
          </a:p>
        </p:txBody>
      </p:sp>
      <p:sp>
        <p:nvSpPr>
          <p:cNvPr id="3" name="Content Placeholder 2"/>
          <p:cNvSpPr>
            <a:spLocks noGrp="1"/>
          </p:cNvSpPr>
          <p:nvPr>
            <p:ph idx="1"/>
          </p:nvPr>
        </p:nvSpPr>
        <p:spPr>
          <a:xfrm>
            <a:off x="628650" y="649875"/>
            <a:ext cx="3890946" cy="2677877"/>
          </a:xfrm>
        </p:spPr>
        <p:txBody>
          <a:bodyPr>
            <a:noAutofit/>
          </a:bodyPr>
          <a:lstStyle/>
          <a:p>
            <a:r>
              <a:rPr lang="en-US" b="1" dirty="0" smtClean="0">
                <a:solidFill>
                  <a:schemeClr val="accent2">
                    <a:lumMod val="75000"/>
                  </a:schemeClr>
                </a:solidFill>
                <a:latin typeface="Book Antiqua" pitchFamily="18" charset="0"/>
                <a:cs typeface="Arial" pitchFamily="34" charset="0"/>
              </a:rPr>
              <a:t>Object and Implementation</a:t>
            </a:r>
          </a:p>
          <a:p>
            <a:pPr>
              <a:spcBef>
                <a:spcPts val="303"/>
              </a:spcBef>
              <a:spcAft>
                <a:spcPts val="303"/>
              </a:spcAft>
              <a:buFont typeface="Wingdings" pitchFamily="2" charset="2"/>
              <a:buChar char="Ø"/>
            </a:pPr>
            <a:r>
              <a:rPr lang="en-GB" sz="908" b="1" dirty="0">
                <a:latin typeface="Book Antiqua" pitchFamily="18" charset="0"/>
              </a:rPr>
              <a:t>The behaviour of object requires implementation.</a:t>
            </a:r>
          </a:p>
          <a:p>
            <a:pPr>
              <a:spcBef>
                <a:spcPts val="303"/>
              </a:spcBef>
              <a:spcAft>
                <a:spcPts val="303"/>
              </a:spcAft>
              <a:buFont typeface="Wingdings" pitchFamily="2" charset="2"/>
              <a:buChar char="Ø"/>
            </a:pPr>
            <a:r>
              <a:rPr lang="en-GB" sz="908" b="1" dirty="0">
                <a:latin typeface="Book Antiqua" pitchFamily="18" charset="0"/>
              </a:rPr>
              <a:t>The actual implementation (coding) of the behaviour in any object oriented language is called implementation.</a:t>
            </a:r>
          </a:p>
          <a:p>
            <a:pPr>
              <a:spcBef>
                <a:spcPts val="303"/>
              </a:spcBef>
              <a:spcAft>
                <a:spcPts val="303"/>
              </a:spcAft>
              <a:buFont typeface="Wingdings" pitchFamily="2" charset="2"/>
              <a:buChar char="Ø"/>
            </a:pPr>
            <a:r>
              <a:rPr lang="en-GB" sz="908" b="1" dirty="0">
                <a:solidFill>
                  <a:schemeClr val="accent2">
                    <a:lumMod val="75000"/>
                  </a:schemeClr>
                </a:solidFill>
                <a:latin typeface="Book Antiqua" pitchFamily="18" charset="0"/>
              </a:rPr>
              <a:t>Implementation has two parts</a:t>
            </a:r>
          </a:p>
          <a:p>
            <a:pPr lvl="1">
              <a:spcBef>
                <a:spcPts val="303"/>
              </a:spcBef>
              <a:spcAft>
                <a:spcPts val="303"/>
              </a:spcAft>
              <a:buFont typeface="+mj-lt"/>
              <a:buAutoNum type="arabicPeriod"/>
            </a:pPr>
            <a:r>
              <a:rPr lang="en-GB" sz="908" b="1" dirty="0">
                <a:latin typeface="Book Antiqua" pitchFamily="18" charset="0"/>
              </a:rPr>
              <a:t>Internal Data Structures to hold an object state that will be hidden from us</a:t>
            </a:r>
          </a:p>
          <a:p>
            <a:pPr lvl="1">
              <a:spcBef>
                <a:spcPts val="303"/>
              </a:spcBef>
              <a:spcAft>
                <a:spcPts val="303"/>
              </a:spcAft>
              <a:buFont typeface="+mj-lt"/>
              <a:buAutoNum type="arabicPeriod"/>
            </a:pPr>
            <a:r>
              <a:rPr lang="en-GB" sz="908" b="1" dirty="0">
                <a:latin typeface="Book Antiqua" pitchFamily="18" charset="0"/>
              </a:rPr>
              <a:t>Functionality in the form of member functions to provide required behaviour</a:t>
            </a:r>
          </a:p>
          <a:p>
            <a:pPr>
              <a:spcBef>
                <a:spcPts val="303"/>
              </a:spcBef>
              <a:spcAft>
                <a:spcPts val="303"/>
              </a:spcAft>
              <a:buFont typeface="Wingdings" pitchFamily="2" charset="2"/>
              <a:buChar char="Ø"/>
            </a:pPr>
            <a:r>
              <a:rPr lang="en-GB" sz="908" b="1" dirty="0">
                <a:solidFill>
                  <a:srgbClr val="00B050"/>
                </a:solidFill>
                <a:latin typeface="Book Antiqua" pitchFamily="18" charset="0"/>
              </a:rPr>
              <a:t>Example – Implementation of Gear Box</a:t>
            </a:r>
          </a:p>
          <a:p>
            <a:pPr>
              <a:spcBef>
                <a:spcPts val="303"/>
              </a:spcBef>
              <a:spcAft>
                <a:spcPts val="303"/>
              </a:spcAft>
            </a:pPr>
            <a:r>
              <a:rPr lang="en-US" sz="908" b="1" dirty="0">
                <a:solidFill>
                  <a:srgbClr val="C00000"/>
                </a:solidFill>
                <a:latin typeface="Book Antiqua" pitchFamily="18" charset="0"/>
              </a:rPr>
              <a:t>	Data Structure</a:t>
            </a:r>
          </a:p>
          <a:p>
            <a:pPr lvl="1">
              <a:spcBef>
                <a:spcPts val="303"/>
              </a:spcBef>
              <a:spcAft>
                <a:spcPts val="303"/>
              </a:spcAft>
            </a:pPr>
            <a:r>
              <a:rPr lang="en-US" sz="908" b="1" dirty="0">
                <a:latin typeface="Book Antiqua" pitchFamily="18" charset="0"/>
              </a:rPr>
              <a:t>Mechanical structure of gear box</a:t>
            </a:r>
          </a:p>
          <a:p>
            <a:pPr>
              <a:spcBef>
                <a:spcPts val="303"/>
              </a:spcBef>
              <a:spcAft>
                <a:spcPts val="303"/>
              </a:spcAft>
            </a:pPr>
            <a:r>
              <a:rPr lang="en-US" sz="908" b="1" dirty="0">
                <a:solidFill>
                  <a:srgbClr val="C00000"/>
                </a:solidFill>
                <a:latin typeface="Book Antiqua" pitchFamily="18" charset="0"/>
              </a:rPr>
              <a:t>	Functionality</a:t>
            </a:r>
          </a:p>
          <a:p>
            <a:pPr lvl="1">
              <a:spcBef>
                <a:spcPts val="303"/>
              </a:spcBef>
              <a:spcAft>
                <a:spcPts val="303"/>
              </a:spcAft>
            </a:pPr>
            <a:r>
              <a:rPr lang="en-US" sz="908" b="1" dirty="0">
                <a:latin typeface="Book Antiqua" pitchFamily="18" charset="0"/>
              </a:rPr>
              <a:t>Mechanism to change gear</a:t>
            </a:r>
          </a:p>
          <a:p>
            <a:pPr>
              <a:lnSpc>
                <a:spcPct val="150000"/>
              </a:lnSpc>
              <a:buFont typeface="Wingdings" pitchFamily="2" charset="2"/>
              <a:buChar char="Ø"/>
            </a:pPr>
            <a:endParaRPr lang="en-GB" sz="908" b="1" dirty="0">
              <a:latin typeface="Book Antiqua" pitchFamily="18" charset="0"/>
            </a:endParaRP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40</a:t>
            </a:fld>
            <a:endParaRPr lang="en-US" sz="706" dirty="0">
              <a:solidFill>
                <a:srgbClr val="FFFFFF"/>
              </a:solidFill>
              <a:latin typeface="+mj-lt"/>
              <a:ea typeface="+mj-ea"/>
              <a:cs typeface="+mj-cs"/>
            </a:endParaRPr>
          </a:p>
        </p:txBody>
      </p:sp>
      <p:sp>
        <p:nvSpPr>
          <p:cNvPr id="43010" name="AutoShape 2" descr="Image result for interface in OOP"/>
          <p:cNvSpPr>
            <a:spLocks noChangeAspect="1" noChangeArrowheads="1"/>
          </p:cNvSpPr>
          <p:nvPr/>
        </p:nvSpPr>
        <p:spPr bwMode="auto">
          <a:xfrm>
            <a:off x="78436" y="-71246"/>
            <a:ext cx="153670" cy="153671"/>
          </a:xfrm>
          <a:prstGeom prst="rect">
            <a:avLst/>
          </a:prstGeom>
          <a:noFill/>
        </p:spPr>
        <p:txBody>
          <a:bodyPr vert="horz" wrap="square" lIns="46101" tIns="23051" rIns="46101" bIns="23051" numCol="1" anchor="t" anchorCtr="0" compatLnSpc="1">
            <a:prstTxWarp prst="textNoShape">
              <a:avLst/>
            </a:prstTxWarp>
          </a:bodyPr>
          <a:lstStyle/>
          <a:p>
            <a:endParaRPr lang="en-GB"/>
          </a:p>
        </p:txBody>
      </p:sp>
      <p:sp>
        <p:nvSpPr>
          <p:cNvPr id="43012" name="AutoShape 4" descr="Image result for interface in OOP"/>
          <p:cNvSpPr>
            <a:spLocks noChangeAspect="1" noChangeArrowheads="1"/>
          </p:cNvSpPr>
          <p:nvPr/>
        </p:nvSpPr>
        <p:spPr bwMode="auto">
          <a:xfrm>
            <a:off x="78436" y="-71246"/>
            <a:ext cx="153670" cy="153671"/>
          </a:xfrm>
          <a:prstGeom prst="rect">
            <a:avLst/>
          </a:prstGeom>
          <a:noFill/>
        </p:spPr>
        <p:txBody>
          <a:bodyPr vert="horz" wrap="square" lIns="46101" tIns="23051" rIns="46101" bIns="23051" numCol="1" anchor="t" anchorCtr="0" compatLnSpc="1">
            <a:prstTxWarp prst="textNoShape">
              <a:avLst/>
            </a:prstTxWarp>
          </a:bodyPr>
          <a:lstStyle/>
          <a:p>
            <a:endParaRPr lang="en-GB"/>
          </a:p>
        </p:txBody>
      </p:sp>
      <p:sp>
        <p:nvSpPr>
          <p:cNvPr id="43014" name="AutoShape 6" descr="Image result for interface in OOP"/>
          <p:cNvSpPr>
            <a:spLocks noChangeAspect="1" noChangeArrowheads="1"/>
          </p:cNvSpPr>
          <p:nvPr/>
        </p:nvSpPr>
        <p:spPr bwMode="auto">
          <a:xfrm>
            <a:off x="78436" y="-71246"/>
            <a:ext cx="153670" cy="153671"/>
          </a:xfrm>
          <a:prstGeom prst="rect">
            <a:avLst/>
          </a:prstGeom>
          <a:noFill/>
        </p:spPr>
        <p:txBody>
          <a:bodyPr vert="horz" wrap="square" lIns="46101" tIns="23051" rIns="46101" bIns="23051" numCol="1" anchor="t" anchorCtr="0" compatLnSpc="1">
            <a:prstTxWarp prst="textNoShape">
              <a:avLst/>
            </a:prstTxWarp>
          </a:bodyPr>
          <a:lstStyle/>
          <a:p>
            <a:endParaRPr lang="en-GB"/>
          </a:p>
        </p:txBody>
      </p:sp>
    </p:spTree>
    <p:extLst>
      <p:ext uri="{BB962C8B-B14F-4D97-AF65-F5344CB8AC3E}">
        <p14:creationId xmlns:p14="http://schemas.microsoft.com/office/powerpoint/2010/main" val="22362224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a:latin typeface="Book Antiqua" pitchFamily="18" charset="0"/>
                <a:cs typeface="Arial" pitchFamily="34" charset="0"/>
              </a:rPr>
              <a:t>Messages</a:t>
            </a:r>
          </a:p>
        </p:txBody>
      </p:sp>
      <p:sp>
        <p:nvSpPr>
          <p:cNvPr id="3" name="Content Placeholder 2"/>
          <p:cNvSpPr>
            <a:spLocks noGrp="1"/>
          </p:cNvSpPr>
          <p:nvPr>
            <p:ph idx="1"/>
          </p:nvPr>
        </p:nvSpPr>
        <p:spPr>
          <a:xfrm>
            <a:off x="640858" y="649875"/>
            <a:ext cx="3878738" cy="2677877"/>
          </a:xfrm>
        </p:spPr>
        <p:txBody>
          <a:bodyPr>
            <a:noAutofit/>
          </a:bodyPr>
          <a:lstStyle/>
          <a:p>
            <a:r>
              <a:rPr lang="en-US" b="1" dirty="0" smtClean="0">
                <a:solidFill>
                  <a:schemeClr val="accent2">
                    <a:lumMod val="75000"/>
                  </a:schemeClr>
                </a:solidFill>
                <a:latin typeface="Book Antiqua" pitchFamily="18" charset="0"/>
                <a:cs typeface="Arial" pitchFamily="34" charset="0"/>
              </a:rPr>
              <a:t>What is a message in OOP?</a:t>
            </a:r>
          </a:p>
          <a:p>
            <a:pPr>
              <a:spcBef>
                <a:spcPts val="303"/>
              </a:spcBef>
              <a:spcAft>
                <a:spcPts val="303"/>
              </a:spcAft>
              <a:buFont typeface="Wingdings" pitchFamily="2" charset="2"/>
              <a:buChar char="Ø"/>
            </a:pPr>
            <a:r>
              <a:rPr lang="en-GB" sz="908" b="1" dirty="0">
                <a:latin typeface="Book Antiqua" pitchFamily="18" charset="0"/>
              </a:rPr>
              <a:t>A message is a request for an object to perform one of its operations (methods)</a:t>
            </a:r>
          </a:p>
          <a:p>
            <a:pPr>
              <a:spcBef>
                <a:spcPts val="303"/>
              </a:spcBef>
              <a:spcAft>
                <a:spcPts val="303"/>
              </a:spcAft>
              <a:buFont typeface="Wingdings" pitchFamily="2" charset="2"/>
              <a:buChar char="Ø"/>
            </a:pPr>
            <a:r>
              <a:rPr lang="en-GB" sz="908" b="1" dirty="0">
                <a:latin typeface="Book Antiqua" pitchFamily="18" charset="0"/>
              </a:rPr>
              <a:t>All Communication between objects is done via messages</a:t>
            </a:r>
          </a:p>
          <a:p>
            <a:pPr>
              <a:spcBef>
                <a:spcPts val="303"/>
              </a:spcBef>
              <a:spcAft>
                <a:spcPts val="303"/>
              </a:spcAft>
              <a:buFont typeface="Wingdings" pitchFamily="2" charset="2"/>
              <a:buChar char="Ø"/>
            </a:pPr>
            <a:r>
              <a:rPr lang="en-GB" sz="908" b="1" dirty="0">
                <a:latin typeface="Book Antiqua" pitchFamily="18" charset="0"/>
              </a:rPr>
              <a:t>The number and kind of messages that can be sent to an object depends upon its interface</a:t>
            </a:r>
          </a:p>
          <a:p>
            <a:pPr>
              <a:spcBef>
                <a:spcPts val="303"/>
              </a:spcBef>
              <a:spcAft>
                <a:spcPts val="303"/>
              </a:spcAft>
              <a:buFont typeface="Wingdings" pitchFamily="2" charset="2"/>
              <a:buChar char="Ø"/>
            </a:pPr>
            <a:endParaRPr lang="en-GB" sz="908" b="1" dirty="0">
              <a:latin typeface="Book Antiqua" pitchFamily="18" charset="0"/>
            </a:endParaRPr>
          </a:p>
          <a:p>
            <a:pPr>
              <a:spcBef>
                <a:spcPts val="303"/>
              </a:spcBef>
              <a:spcAft>
                <a:spcPts val="303"/>
              </a:spcAft>
              <a:buFont typeface="Wingdings" pitchFamily="2" charset="2"/>
              <a:buChar char="Ø"/>
            </a:pPr>
            <a:endParaRPr lang="en-GB" sz="908" b="1" dirty="0">
              <a:latin typeface="Book Antiqua" pitchFamily="18" charset="0"/>
            </a:endParaRPr>
          </a:p>
          <a:p>
            <a:pPr>
              <a:spcBef>
                <a:spcPts val="303"/>
              </a:spcBef>
              <a:spcAft>
                <a:spcPts val="303"/>
              </a:spcAft>
              <a:buFont typeface="Wingdings" pitchFamily="2" charset="2"/>
              <a:buChar char="Ø"/>
            </a:pPr>
            <a:endParaRPr lang="en-GB" sz="908" b="1" dirty="0">
              <a:latin typeface="Book Antiqua" pitchFamily="18" charset="0"/>
            </a:endParaRPr>
          </a:p>
          <a:p>
            <a:pPr>
              <a:spcBef>
                <a:spcPts val="303"/>
              </a:spcBef>
              <a:spcAft>
                <a:spcPts val="303"/>
              </a:spcAft>
              <a:buFont typeface="Wingdings" pitchFamily="2" charset="2"/>
              <a:buChar char="Ø"/>
            </a:pPr>
            <a:endParaRPr lang="en-GB" sz="908" b="1" dirty="0">
              <a:latin typeface="Book Antiqua" pitchFamily="18" charset="0"/>
            </a:endParaRPr>
          </a:p>
          <a:p>
            <a:pPr>
              <a:spcBef>
                <a:spcPts val="303"/>
              </a:spcBef>
              <a:spcAft>
                <a:spcPts val="303"/>
              </a:spcAft>
              <a:buFont typeface="Wingdings" pitchFamily="2" charset="2"/>
              <a:buChar char="Ø"/>
            </a:pPr>
            <a:r>
              <a:rPr lang="en-GB" sz="908" b="1" dirty="0">
                <a:latin typeface="Book Antiqua" pitchFamily="18" charset="0"/>
              </a:rPr>
              <a:t>The object to which message is addressed (</a:t>
            </a:r>
            <a:r>
              <a:rPr lang="en-GB" sz="908" b="1" dirty="0" err="1">
                <a:latin typeface="Book Antiqua" pitchFamily="18" charset="0"/>
              </a:rPr>
              <a:t>yourBicycle</a:t>
            </a:r>
            <a:r>
              <a:rPr lang="en-GB" sz="908" b="1" dirty="0">
                <a:latin typeface="Book Antiqua" pitchFamily="18" charset="0"/>
              </a:rPr>
              <a:t>)</a:t>
            </a:r>
          </a:p>
          <a:p>
            <a:pPr>
              <a:spcBef>
                <a:spcPts val="303"/>
              </a:spcBef>
              <a:spcAft>
                <a:spcPts val="303"/>
              </a:spcAft>
              <a:buFont typeface="Wingdings" pitchFamily="2" charset="2"/>
              <a:buChar char="Ø"/>
            </a:pPr>
            <a:r>
              <a:rPr lang="en-GB" sz="908" b="1" dirty="0">
                <a:latin typeface="Book Antiqua" pitchFamily="18" charset="0"/>
              </a:rPr>
              <a:t>The name of the method to perform (</a:t>
            </a:r>
            <a:r>
              <a:rPr lang="en-GB" sz="908" b="1" dirty="0" err="1">
                <a:latin typeface="Book Antiqua" pitchFamily="18" charset="0"/>
              </a:rPr>
              <a:t>changeGear</a:t>
            </a:r>
            <a:r>
              <a:rPr lang="en-GB" sz="908" b="1" dirty="0">
                <a:latin typeface="Book Antiqua" pitchFamily="18" charset="0"/>
              </a:rPr>
              <a:t>)</a:t>
            </a:r>
          </a:p>
          <a:p>
            <a:pPr>
              <a:spcBef>
                <a:spcPts val="303"/>
              </a:spcBef>
              <a:spcAft>
                <a:spcPts val="303"/>
              </a:spcAft>
              <a:buFont typeface="Wingdings" pitchFamily="2" charset="2"/>
              <a:buChar char="Ø"/>
            </a:pPr>
            <a:r>
              <a:rPr lang="en-GB" sz="908" b="1" dirty="0">
                <a:latin typeface="Book Antiqua" pitchFamily="18" charset="0"/>
              </a:rPr>
              <a:t>Any parameter needed by the method (</a:t>
            </a:r>
            <a:r>
              <a:rPr lang="en-GB" sz="908" b="1" dirty="0" err="1">
                <a:latin typeface="Book Antiqua" pitchFamily="18" charset="0"/>
              </a:rPr>
              <a:t>lowerGear</a:t>
            </a:r>
            <a:r>
              <a:rPr lang="en-GB" sz="908" b="1" dirty="0">
                <a:latin typeface="Book Antiqua" pitchFamily="18" charset="0"/>
              </a:rPr>
              <a:t>)</a:t>
            </a:r>
          </a:p>
          <a:p>
            <a:pPr>
              <a:spcBef>
                <a:spcPts val="303"/>
              </a:spcBef>
              <a:spcAft>
                <a:spcPts val="303"/>
              </a:spcAft>
              <a:buFont typeface="Wingdings" pitchFamily="2" charset="2"/>
              <a:buChar char="Ø"/>
            </a:pPr>
            <a:endParaRPr lang="en-GB" sz="908" b="1" dirty="0">
              <a:latin typeface="Book Antiqua" pitchFamily="18" charset="0"/>
            </a:endParaRP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41</a:t>
            </a:fld>
            <a:endParaRPr lang="en-US" sz="706" dirty="0">
              <a:solidFill>
                <a:srgbClr val="FFFFFF"/>
              </a:solidFill>
              <a:latin typeface="+mj-lt"/>
              <a:ea typeface="+mj-ea"/>
              <a:cs typeface="+mj-cs"/>
            </a:endParaRPr>
          </a:p>
        </p:txBody>
      </p:sp>
      <p:sp>
        <p:nvSpPr>
          <p:cNvPr id="43010" name="AutoShape 2" descr="Image result for interface in OOP"/>
          <p:cNvSpPr>
            <a:spLocks noChangeAspect="1" noChangeArrowheads="1"/>
          </p:cNvSpPr>
          <p:nvPr/>
        </p:nvSpPr>
        <p:spPr bwMode="auto">
          <a:xfrm>
            <a:off x="78436" y="-71246"/>
            <a:ext cx="153670" cy="153671"/>
          </a:xfrm>
          <a:prstGeom prst="rect">
            <a:avLst/>
          </a:prstGeom>
          <a:noFill/>
        </p:spPr>
        <p:txBody>
          <a:bodyPr vert="horz" wrap="square" lIns="46101" tIns="23051" rIns="46101" bIns="23051" numCol="1" anchor="t" anchorCtr="0" compatLnSpc="1">
            <a:prstTxWarp prst="textNoShape">
              <a:avLst/>
            </a:prstTxWarp>
          </a:bodyPr>
          <a:lstStyle/>
          <a:p>
            <a:endParaRPr lang="en-GB"/>
          </a:p>
        </p:txBody>
      </p:sp>
      <p:sp>
        <p:nvSpPr>
          <p:cNvPr id="43012" name="AutoShape 4" descr="Image result for interface in OOP"/>
          <p:cNvSpPr>
            <a:spLocks noChangeAspect="1" noChangeArrowheads="1"/>
          </p:cNvSpPr>
          <p:nvPr/>
        </p:nvSpPr>
        <p:spPr bwMode="auto">
          <a:xfrm>
            <a:off x="78436" y="-71246"/>
            <a:ext cx="153670" cy="153671"/>
          </a:xfrm>
          <a:prstGeom prst="rect">
            <a:avLst/>
          </a:prstGeom>
          <a:noFill/>
        </p:spPr>
        <p:txBody>
          <a:bodyPr vert="horz" wrap="square" lIns="46101" tIns="23051" rIns="46101" bIns="23051" numCol="1" anchor="t" anchorCtr="0" compatLnSpc="1">
            <a:prstTxWarp prst="textNoShape">
              <a:avLst/>
            </a:prstTxWarp>
          </a:bodyPr>
          <a:lstStyle/>
          <a:p>
            <a:endParaRPr lang="en-GB"/>
          </a:p>
        </p:txBody>
      </p:sp>
      <p:sp>
        <p:nvSpPr>
          <p:cNvPr id="43014" name="AutoShape 6" descr="Image result for interface in OOP"/>
          <p:cNvSpPr>
            <a:spLocks noChangeAspect="1" noChangeArrowheads="1"/>
          </p:cNvSpPr>
          <p:nvPr/>
        </p:nvSpPr>
        <p:spPr bwMode="auto">
          <a:xfrm>
            <a:off x="78436" y="-71246"/>
            <a:ext cx="153670" cy="153671"/>
          </a:xfrm>
          <a:prstGeom prst="rect">
            <a:avLst/>
          </a:prstGeom>
          <a:noFill/>
        </p:spPr>
        <p:txBody>
          <a:bodyPr vert="horz" wrap="square" lIns="46101" tIns="23051" rIns="46101" bIns="23051" numCol="1" anchor="t" anchorCtr="0" compatLnSpc="1">
            <a:prstTxWarp prst="textNoShape">
              <a:avLst/>
            </a:prstTxWarp>
          </a:bodyPr>
          <a:lstStyle/>
          <a:p>
            <a:endParaRPr lang="en-GB"/>
          </a:p>
        </p:txBody>
      </p:sp>
      <p:pic>
        <p:nvPicPr>
          <p:cNvPr id="47109" name="Picture 5"/>
          <p:cNvPicPr>
            <a:picLocks noChangeAspect="1" noChangeArrowheads="1"/>
          </p:cNvPicPr>
          <p:nvPr/>
        </p:nvPicPr>
        <p:blipFill>
          <a:blip r:embed="rId3" cstate="print"/>
          <a:srcRect/>
          <a:stretch>
            <a:fillRect/>
          </a:stretch>
        </p:blipFill>
        <p:spPr bwMode="auto">
          <a:xfrm>
            <a:off x="640858" y="1694446"/>
            <a:ext cx="1405349" cy="834618"/>
          </a:xfrm>
          <a:prstGeom prst="rect">
            <a:avLst/>
          </a:prstGeom>
          <a:noFill/>
          <a:ln w="9525">
            <a:noFill/>
            <a:miter lim="800000"/>
            <a:headEnd/>
            <a:tailEnd/>
          </a:ln>
        </p:spPr>
      </p:pic>
      <p:pic>
        <p:nvPicPr>
          <p:cNvPr id="47110" name="Picture 6"/>
          <p:cNvPicPr>
            <a:picLocks noChangeAspect="1" noChangeArrowheads="1"/>
          </p:cNvPicPr>
          <p:nvPr/>
        </p:nvPicPr>
        <p:blipFill>
          <a:blip r:embed="rId4" cstate="print"/>
          <a:srcRect/>
          <a:stretch>
            <a:fillRect/>
          </a:stretch>
        </p:blipFill>
        <p:spPr bwMode="auto">
          <a:xfrm>
            <a:off x="2331925" y="1694071"/>
            <a:ext cx="1567124" cy="834993"/>
          </a:xfrm>
          <a:prstGeom prst="rect">
            <a:avLst/>
          </a:prstGeom>
          <a:noFill/>
          <a:ln w="9525">
            <a:noFill/>
            <a:miter lim="800000"/>
            <a:headEnd/>
            <a:tailEnd/>
          </a:ln>
        </p:spPr>
      </p:pic>
    </p:spTree>
    <p:extLst>
      <p:ext uri="{BB962C8B-B14F-4D97-AF65-F5344CB8AC3E}">
        <p14:creationId xmlns:p14="http://schemas.microsoft.com/office/powerpoint/2010/main" val="8016192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a:latin typeface="Book Antiqua" pitchFamily="18" charset="0"/>
                <a:cs typeface="Arial" pitchFamily="34" charset="0"/>
              </a:rPr>
              <a:t>Messages</a:t>
            </a:r>
          </a:p>
        </p:txBody>
      </p:sp>
      <p:sp>
        <p:nvSpPr>
          <p:cNvPr id="3" name="Content Placeholder 2"/>
          <p:cNvSpPr>
            <a:spLocks noGrp="1"/>
          </p:cNvSpPr>
          <p:nvPr>
            <p:ph idx="1"/>
          </p:nvPr>
        </p:nvSpPr>
        <p:spPr>
          <a:xfrm>
            <a:off x="126808" y="649875"/>
            <a:ext cx="4392788" cy="2677877"/>
          </a:xfrm>
        </p:spPr>
        <p:txBody>
          <a:bodyPr>
            <a:noAutofit/>
          </a:bodyPr>
          <a:lstStyle/>
          <a:p>
            <a:r>
              <a:rPr lang="en-US" b="1" dirty="0" smtClean="0">
                <a:solidFill>
                  <a:schemeClr val="accent2">
                    <a:lumMod val="75000"/>
                  </a:schemeClr>
                </a:solidFill>
                <a:latin typeface="Book Antiqua" pitchFamily="18" charset="0"/>
                <a:cs typeface="Arial" pitchFamily="34" charset="0"/>
              </a:rPr>
              <a:t>What is a message in OOP?</a:t>
            </a: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42</a:t>
            </a:fld>
            <a:endParaRPr lang="en-US" sz="706" dirty="0">
              <a:solidFill>
                <a:srgbClr val="FFFFFF"/>
              </a:solidFill>
              <a:latin typeface="+mj-lt"/>
              <a:ea typeface="+mj-ea"/>
              <a:cs typeface="+mj-cs"/>
            </a:endParaRPr>
          </a:p>
        </p:txBody>
      </p:sp>
      <p:sp>
        <p:nvSpPr>
          <p:cNvPr id="43010" name="AutoShape 2" descr="Image result for interface in OOP"/>
          <p:cNvSpPr>
            <a:spLocks noChangeAspect="1" noChangeArrowheads="1"/>
          </p:cNvSpPr>
          <p:nvPr/>
        </p:nvSpPr>
        <p:spPr bwMode="auto">
          <a:xfrm>
            <a:off x="78436" y="-71246"/>
            <a:ext cx="153670" cy="153671"/>
          </a:xfrm>
          <a:prstGeom prst="rect">
            <a:avLst/>
          </a:prstGeom>
          <a:noFill/>
        </p:spPr>
        <p:txBody>
          <a:bodyPr vert="horz" wrap="square" lIns="46101" tIns="23051" rIns="46101" bIns="23051" numCol="1" anchor="t" anchorCtr="0" compatLnSpc="1">
            <a:prstTxWarp prst="textNoShape">
              <a:avLst/>
            </a:prstTxWarp>
          </a:bodyPr>
          <a:lstStyle/>
          <a:p>
            <a:endParaRPr lang="en-GB"/>
          </a:p>
        </p:txBody>
      </p:sp>
      <p:sp>
        <p:nvSpPr>
          <p:cNvPr id="43012" name="AutoShape 4" descr="Image result for interface in OOP"/>
          <p:cNvSpPr>
            <a:spLocks noChangeAspect="1" noChangeArrowheads="1"/>
          </p:cNvSpPr>
          <p:nvPr/>
        </p:nvSpPr>
        <p:spPr bwMode="auto">
          <a:xfrm>
            <a:off x="78436" y="-71246"/>
            <a:ext cx="153670" cy="153671"/>
          </a:xfrm>
          <a:prstGeom prst="rect">
            <a:avLst/>
          </a:prstGeom>
          <a:noFill/>
        </p:spPr>
        <p:txBody>
          <a:bodyPr vert="horz" wrap="square" lIns="46101" tIns="23051" rIns="46101" bIns="23051" numCol="1" anchor="t" anchorCtr="0" compatLnSpc="1">
            <a:prstTxWarp prst="textNoShape">
              <a:avLst/>
            </a:prstTxWarp>
          </a:bodyPr>
          <a:lstStyle/>
          <a:p>
            <a:endParaRPr lang="en-GB"/>
          </a:p>
        </p:txBody>
      </p:sp>
      <p:sp>
        <p:nvSpPr>
          <p:cNvPr id="43014" name="AutoShape 6" descr="Image result for interface in OOP"/>
          <p:cNvSpPr>
            <a:spLocks noChangeAspect="1" noChangeArrowheads="1"/>
          </p:cNvSpPr>
          <p:nvPr/>
        </p:nvSpPr>
        <p:spPr bwMode="auto">
          <a:xfrm>
            <a:off x="78436" y="-71246"/>
            <a:ext cx="153670" cy="153671"/>
          </a:xfrm>
          <a:prstGeom prst="rect">
            <a:avLst/>
          </a:prstGeom>
          <a:noFill/>
        </p:spPr>
        <p:txBody>
          <a:bodyPr vert="horz" wrap="square" lIns="46101" tIns="23051" rIns="46101" bIns="23051" numCol="1" anchor="t" anchorCtr="0" compatLnSpc="1">
            <a:prstTxWarp prst="textNoShape">
              <a:avLst/>
            </a:prstTxWarp>
          </a:bodyPr>
          <a:lstStyle/>
          <a:p>
            <a:endParaRPr lang="en-GB"/>
          </a:p>
        </p:txBody>
      </p:sp>
      <p:pic>
        <p:nvPicPr>
          <p:cNvPr id="47106" name="Picture 2" descr="Image result for message in OOP"/>
          <p:cNvPicPr>
            <a:picLocks noChangeAspect="1" noChangeArrowheads="1"/>
          </p:cNvPicPr>
          <p:nvPr/>
        </p:nvPicPr>
        <p:blipFill>
          <a:blip r:embed="rId3" cstate="print"/>
          <a:srcRect/>
          <a:stretch>
            <a:fillRect/>
          </a:stretch>
        </p:blipFill>
        <p:spPr bwMode="auto">
          <a:xfrm>
            <a:off x="1143321" y="1125308"/>
            <a:ext cx="1815202" cy="1512668"/>
          </a:xfrm>
          <a:prstGeom prst="rect">
            <a:avLst/>
          </a:prstGeom>
          <a:noFill/>
        </p:spPr>
      </p:pic>
      <p:sp>
        <p:nvSpPr>
          <p:cNvPr id="9" name="TextBox 8"/>
          <p:cNvSpPr txBox="1"/>
          <p:nvPr/>
        </p:nvSpPr>
        <p:spPr>
          <a:xfrm>
            <a:off x="380936" y="2783192"/>
            <a:ext cx="4727576" cy="402739"/>
          </a:xfrm>
          <a:prstGeom prst="rect">
            <a:avLst/>
          </a:prstGeom>
          <a:noFill/>
        </p:spPr>
        <p:txBody>
          <a:bodyPr wrap="none" rtlCol="0">
            <a:spAutoFit/>
          </a:bodyPr>
          <a:lstStyle/>
          <a:p>
            <a:r>
              <a:rPr lang="en-GB" sz="2017" b="1" dirty="0">
                <a:solidFill>
                  <a:srgbClr val="FF0000"/>
                </a:solidFill>
              </a:rPr>
              <a:t>SHOULD WE INCLUDE THIS SLIDE ?</a:t>
            </a:r>
          </a:p>
        </p:txBody>
      </p:sp>
    </p:spTree>
    <p:extLst>
      <p:ext uri="{BB962C8B-B14F-4D97-AF65-F5344CB8AC3E}">
        <p14:creationId xmlns:p14="http://schemas.microsoft.com/office/powerpoint/2010/main" val="13410002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a:latin typeface="Book Antiqua" pitchFamily="18" charset="0"/>
                <a:cs typeface="Arial" pitchFamily="34" charset="0"/>
              </a:rPr>
              <a:t>Abstraction</a:t>
            </a:r>
          </a:p>
        </p:txBody>
      </p:sp>
      <p:sp>
        <p:nvSpPr>
          <p:cNvPr id="3" name="Content Placeholder 2"/>
          <p:cNvSpPr>
            <a:spLocks noGrp="1"/>
          </p:cNvSpPr>
          <p:nvPr>
            <p:ph idx="1"/>
          </p:nvPr>
        </p:nvSpPr>
        <p:spPr>
          <a:xfrm>
            <a:off x="704850" y="649875"/>
            <a:ext cx="3814746" cy="2677877"/>
          </a:xfrm>
        </p:spPr>
        <p:txBody>
          <a:bodyPr>
            <a:noAutofit/>
          </a:bodyPr>
          <a:lstStyle/>
          <a:p>
            <a:r>
              <a:rPr lang="en-US" b="1" dirty="0" smtClean="0">
                <a:solidFill>
                  <a:schemeClr val="accent2">
                    <a:lumMod val="75000"/>
                  </a:schemeClr>
                </a:solidFill>
                <a:latin typeface="Book Antiqua" pitchFamily="18" charset="0"/>
                <a:cs typeface="Arial" pitchFamily="34" charset="0"/>
              </a:rPr>
              <a:t>What is Abstraction?</a:t>
            </a:r>
          </a:p>
          <a:p>
            <a:pPr marL="145210" indent="-145210">
              <a:lnSpc>
                <a:spcPct val="150000"/>
              </a:lnSpc>
              <a:spcBef>
                <a:spcPts val="605"/>
              </a:spcBef>
              <a:spcAft>
                <a:spcPts val="303"/>
              </a:spcAft>
              <a:buFont typeface="Wingdings" pitchFamily="2" charset="2"/>
              <a:buChar char="Ø"/>
            </a:pPr>
            <a:r>
              <a:rPr lang="en-US" sz="908" b="1" dirty="0">
                <a:latin typeface="Book Antiqua" pitchFamily="18" charset="0"/>
                <a:cs typeface="Arial" pitchFamily="34" charset="0"/>
              </a:rPr>
              <a:t>Abstraction means ignoring irrelevant features, properties, or functions and emphasizing the relevant one</a:t>
            </a:r>
          </a:p>
          <a:p>
            <a:pPr marL="145210" indent="-145210">
              <a:lnSpc>
                <a:spcPct val="150000"/>
              </a:lnSpc>
              <a:spcBef>
                <a:spcPts val="605"/>
              </a:spcBef>
              <a:spcAft>
                <a:spcPts val="303"/>
              </a:spcAft>
              <a:buFont typeface="Wingdings" pitchFamily="2" charset="2"/>
              <a:buChar char="Ø"/>
            </a:pPr>
            <a:endParaRPr lang="en-US" sz="908" b="1" dirty="0">
              <a:latin typeface="Book Antiqua" pitchFamily="18" charset="0"/>
              <a:cs typeface="Arial" pitchFamily="34" charset="0"/>
            </a:endParaRPr>
          </a:p>
          <a:p>
            <a:pPr marL="145210" indent="-145210">
              <a:lnSpc>
                <a:spcPct val="150000"/>
              </a:lnSpc>
              <a:spcBef>
                <a:spcPts val="605"/>
              </a:spcBef>
              <a:spcAft>
                <a:spcPts val="303"/>
              </a:spcAft>
              <a:buFont typeface="Wingdings" pitchFamily="2" charset="2"/>
              <a:buChar char="Ø"/>
            </a:pPr>
            <a:endParaRPr lang="en-US" sz="908" b="1" dirty="0">
              <a:latin typeface="Book Antiqua" pitchFamily="18" charset="0"/>
              <a:cs typeface="Arial" pitchFamily="34" charset="0"/>
            </a:endParaRPr>
          </a:p>
          <a:p>
            <a:pPr marL="145210" indent="-145210">
              <a:lnSpc>
                <a:spcPct val="150000"/>
              </a:lnSpc>
              <a:spcBef>
                <a:spcPts val="605"/>
              </a:spcBef>
              <a:spcAft>
                <a:spcPts val="303"/>
              </a:spcAft>
              <a:buFont typeface="Wingdings" pitchFamily="2" charset="2"/>
              <a:buChar char="Ø"/>
            </a:pPr>
            <a:endParaRPr lang="en-US" sz="908" b="1" dirty="0">
              <a:latin typeface="Book Antiqua" pitchFamily="18" charset="0"/>
              <a:cs typeface="Arial" pitchFamily="34" charset="0"/>
            </a:endParaRPr>
          </a:p>
          <a:p>
            <a:pPr marL="145210" indent="-145210">
              <a:lnSpc>
                <a:spcPct val="150000"/>
              </a:lnSpc>
              <a:spcBef>
                <a:spcPts val="605"/>
              </a:spcBef>
              <a:spcAft>
                <a:spcPts val="303"/>
              </a:spcAft>
              <a:buFont typeface="Wingdings" pitchFamily="2" charset="2"/>
              <a:buChar char="Ø"/>
            </a:pPr>
            <a:r>
              <a:rPr lang="en-US" sz="908" b="1" dirty="0">
                <a:latin typeface="Book Antiqua" pitchFamily="18" charset="0"/>
                <a:cs typeface="Arial" pitchFamily="34" charset="0"/>
              </a:rPr>
              <a:t>…relevant to the given project (with an eye to future reuse in similar projects)</a:t>
            </a:r>
          </a:p>
          <a:p>
            <a:pPr marL="145210" indent="-145210" algn="ctr">
              <a:lnSpc>
                <a:spcPct val="150000"/>
              </a:lnSpc>
              <a:spcBef>
                <a:spcPts val="605"/>
              </a:spcBef>
              <a:spcAft>
                <a:spcPts val="303"/>
              </a:spcAft>
            </a:pPr>
            <a:r>
              <a:rPr lang="en-US" sz="1210" b="1" dirty="0">
                <a:solidFill>
                  <a:srgbClr val="00B050"/>
                </a:solidFill>
                <a:latin typeface="Book Antiqua" pitchFamily="18" charset="0"/>
                <a:cs typeface="Arial" pitchFamily="34" charset="0"/>
              </a:rPr>
              <a:t>Abstraction = managing complexities</a:t>
            </a:r>
          </a:p>
          <a:p>
            <a:endParaRPr lang="en-US" sz="908" b="1" dirty="0">
              <a:latin typeface="Book Antiqua" pitchFamily="18" charset="0"/>
              <a:cs typeface="Arial" pitchFamily="34" charset="0"/>
            </a:endParaRP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43</a:t>
            </a:fld>
            <a:endParaRPr lang="en-US" sz="706" dirty="0">
              <a:solidFill>
                <a:srgbClr val="FFFFFF"/>
              </a:solidFill>
              <a:latin typeface="+mj-lt"/>
              <a:ea typeface="+mj-ea"/>
              <a:cs typeface="+mj-cs"/>
            </a:endParaRPr>
          </a:p>
        </p:txBody>
      </p:sp>
      <p:sp>
        <p:nvSpPr>
          <p:cNvPr id="43010" name="AutoShape 2" descr="Image result for interface in OOP"/>
          <p:cNvSpPr>
            <a:spLocks noChangeAspect="1" noChangeArrowheads="1"/>
          </p:cNvSpPr>
          <p:nvPr/>
        </p:nvSpPr>
        <p:spPr bwMode="auto">
          <a:xfrm>
            <a:off x="78436" y="-71246"/>
            <a:ext cx="153670" cy="153671"/>
          </a:xfrm>
          <a:prstGeom prst="rect">
            <a:avLst/>
          </a:prstGeom>
          <a:noFill/>
        </p:spPr>
        <p:txBody>
          <a:bodyPr vert="horz" wrap="square" lIns="46101" tIns="23051" rIns="46101" bIns="23051" numCol="1" anchor="t" anchorCtr="0" compatLnSpc="1">
            <a:prstTxWarp prst="textNoShape">
              <a:avLst/>
            </a:prstTxWarp>
          </a:bodyPr>
          <a:lstStyle/>
          <a:p>
            <a:endParaRPr lang="en-GB"/>
          </a:p>
        </p:txBody>
      </p:sp>
      <p:sp>
        <p:nvSpPr>
          <p:cNvPr id="43012" name="AutoShape 4" descr="Image result for interface in OOP"/>
          <p:cNvSpPr>
            <a:spLocks noChangeAspect="1" noChangeArrowheads="1"/>
          </p:cNvSpPr>
          <p:nvPr/>
        </p:nvSpPr>
        <p:spPr bwMode="auto">
          <a:xfrm>
            <a:off x="78436" y="-71246"/>
            <a:ext cx="153670" cy="153671"/>
          </a:xfrm>
          <a:prstGeom prst="rect">
            <a:avLst/>
          </a:prstGeom>
          <a:noFill/>
        </p:spPr>
        <p:txBody>
          <a:bodyPr vert="horz" wrap="square" lIns="46101" tIns="23051" rIns="46101" bIns="23051" numCol="1" anchor="t" anchorCtr="0" compatLnSpc="1">
            <a:prstTxWarp prst="textNoShape">
              <a:avLst/>
            </a:prstTxWarp>
          </a:bodyPr>
          <a:lstStyle/>
          <a:p>
            <a:endParaRPr lang="en-GB"/>
          </a:p>
        </p:txBody>
      </p:sp>
      <p:sp>
        <p:nvSpPr>
          <p:cNvPr id="43014" name="AutoShape 6" descr="Image result for interface in OOP"/>
          <p:cNvSpPr>
            <a:spLocks noChangeAspect="1" noChangeArrowheads="1"/>
          </p:cNvSpPr>
          <p:nvPr/>
        </p:nvSpPr>
        <p:spPr bwMode="auto">
          <a:xfrm>
            <a:off x="78436" y="-71246"/>
            <a:ext cx="153670" cy="153671"/>
          </a:xfrm>
          <a:prstGeom prst="rect">
            <a:avLst/>
          </a:prstGeom>
          <a:noFill/>
        </p:spPr>
        <p:txBody>
          <a:bodyPr vert="horz" wrap="square" lIns="46101" tIns="23051" rIns="46101" bIns="23051" numCol="1" anchor="t" anchorCtr="0" compatLnSpc="1">
            <a:prstTxWarp prst="textNoShape">
              <a:avLst/>
            </a:prstTxWarp>
          </a:bodyPr>
          <a:lstStyle/>
          <a:p>
            <a:endParaRPr lang="en-GB"/>
          </a:p>
        </p:txBody>
      </p:sp>
      <p:pic>
        <p:nvPicPr>
          <p:cNvPr id="56323" name="Picture 3"/>
          <p:cNvPicPr>
            <a:picLocks noChangeAspect="1" noChangeArrowheads="1"/>
          </p:cNvPicPr>
          <p:nvPr/>
        </p:nvPicPr>
        <p:blipFill>
          <a:blip r:embed="rId3" cstate="print"/>
          <a:srcRect/>
          <a:stretch>
            <a:fillRect/>
          </a:stretch>
        </p:blipFill>
        <p:spPr bwMode="auto">
          <a:xfrm>
            <a:off x="1289388" y="1694071"/>
            <a:ext cx="2031325" cy="509032"/>
          </a:xfrm>
          <a:prstGeom prst="rect">
            <a:avLst/>
          </a:prstGeom>
          <a:noFill/>
          <a:ln w="9525">
            <a:noFill/>
            <a:miter lim="800000"/>
            <a:headEnd/>
            <a:tailEnd/>
          </a:ln>
        </p:spPr>
      </p:pic>
    </p:spTree>
    <p:extLst>
      <p:ext uri="{BB962C8B-B14F-4D97-AF65-F5344CB8AC3E}">
        <p14:creationId xmlns:p14="http://schemas.microsoft.com/office/powerpoint/2010/main" val="12388532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a:latin typeface="Book Antiqua" pitchFamily="18" charset="0"/>
                <a:cs typeface="Arial" pitchFamily="34" charset="0"/>
              </a:rPr>
              <a:t>Abstraction</a:t>
            </a:r>
          </a:p>
        </p:txBody>
      </p:sp>
      <p:sp>
        <p:nvSpPr>
          <p:cNvPr id="3" name="Content Placeholder 2"/>
          <p:cNvSpPr>
            <a:spLocks noGrp="1"/>
          </p:cNvSpPr>
          <p:nvPr>
            <p:ph idx="1"/>
          </p:nvPr>
        </p:nvSpPr>
        <p:spPr>
          <a:xfrm>
            <a:off x="628650" y="649875"/>
            <a:ext cx="3890946" cy="2677877"/>
          </a:xfrm>
        </p:spPr>
        <p:txBody>
          <a:bodyPr>
            <a:noAutofit/>
          </a:bodyPr>
          <a:lstStyle/>
          <a:p>
            <a:r>
              <a:rPr lang="en-US" b="1" dirty="0" smtClean="0">
                <a:solidFill>
                  <a:schemeClr val="accent2">
                    <a:lumMod val="75000"/>
                  </a:schemeClr>
                </a:solidFill>
                <a:latin typeface="Book Antiqua" pitchFamily="18" charset="0"/>
                <a:cs typeface="Arial" pitchFamily="34" charset="0"/>
              </a:rPr>
              <a:t>What is Abstraction?</a:t>
            </a:r>
          </a:p>
          <a:p>
            <a:pPr marL="145210" indent="-145210">
              <a:lnSpc>
                <a:spcPct val="150000"/>
              </a:lnSpc>
              <a:spcBef>
                <a:spcPts val="303"/>
              </a:spcBef>
              <a:spcAft>
                <a:spcPts val="303"/>
              </a:spcAft>
              <a:buFont typeface="Wingdings" pitchFamily="2" charset="2"/>
              <a:buChar char="Ø"/>
            </a:pPr>
            <a:r>
              <a:rPr lang="en-US" sz="1008" b="1" dirty="0">
                <a:latin typeface="Book Antiqua" pitchFamily="18" charset="0"/>
                <a:cs typeface="Arial" pitchFamily="34" charset="0"/>
              </a:rPr>
              <a:t>Abstraction is something we do everyday</a:t>
            </a:r>
          </a:p>
          <a:p>
            <a:pPr marL="346915" lvl="1" indent="-145210">
              <a:lnSpc>
                <a:spcPct val="150000"/>
              </a:lnSpc>
              <a:spcBef>
                <a:spcPts val="303"/>
              </a:spcBef>
              <a:spcAft>
                <a:spcPts val="303"/>
              </a:spcAft>
              <a:buFont typeface="Wingdings" pitchFamily="2" charset="2"/>
              <a:buChar char="ü"/>
            </a:pPr>
            <a:r>
              <a:rPr lang="en-US" sz="1008" b="1" dirty="0">
                <a:latin typeface="Book Antiqua" pitchFamily="18" charset="0"/>
                <a:cs typeface="Arial" pitchFamily="34" charset="0"/>
              </a:rPr>
              <a:t>Looking at an object , we see those things about it that have meanings to us.</a:t>
            </a:r>
          </a:p>
          <a:p>
            <a:pPr marL="346915" lvl="1" indent="-145210">
              <a:lnSpc>
                <a:spcPct val="150000"/>
              </a:lnSpc>
              <a:spcBef>
                <a:spcPts val="303"/>
              </a:spcBef>
              <a:spcAft>
                <a:spcPts val="303"/>
              </a:spcAft>
              <a:buFont typeface="Wingdings" pitchFamily="2" charset="2"/>
              <a:buChar char="ü"/>
            </a:pPr>
            <a:r>
              <a:rPr lang="en-US" sz="1008" b="1" dirty="0">
                <a:latin typeface="Book Antiqua" pitchFamily="18" charset="0"/>
                <a:cs typeface="Arial" pitchFamily="34" charset="0"/>
              </a:rPr>
              <a:t>We abstract the properties of the object, and keep only what we need.</a:t>
            </a:r>
          </a:p>
          <a:p>
            <a:pPr marL="145210" indent="-145210">
              <a:lnSpc>
                <a:spcPct val="150000"/>
              </a:lnSpc>
              <a:spcBef>
                <a:spcPts val="303"/>
              </a:spcBef>
              <a:spcAft>
                <a:spcPts val="303"/>
              </a:spcAft>
              <a:buFont typeface="Wingdings" pitchFamily="2" charset="2"/>
              <a:buChar char="Ø"/>
            </a:pPr>
            <a:r>
              <a:rPr lang="en-US" sz="1008" b="1" dirty="0">
                <a:latin typeface="Book Antiqua" pitchFamily="18" charset="0"/>
                <a:cs typeface="Arial" pitchFamily="34" charset="0"/>
              </a:rPr>
              <a:t>Abstraction allows us to represent a complex reality in terms of simplified model</a:t>
            </a:r>
          </a:p>
          <a:p>
            <a:pPr marL="145210" indent="-145210">
              <a:lnSpc>
                <a:spcPct val="150000"/>
              </a:lnSpc>
              <a:spcBef>
                <a:spcPts val="303"/>
              </a:spcBef>
              <a:spcAft>
                <a:spcPts val="303"/>
              </a:spcAft>
              <a:buFont typeface="Wingdings" pitchFamily="2" charset="2"/>
              <a:buChar char="Ø"/>
            </a:pPr>
            <a:r>
              <a:rPr lang="en-US" sz="1008" b="1" dirty="0">
                <a:latin typeface="Book Antiqua" pitchFamily="18" charset="0"/>
                <a:cs typeface="Arial" pitchFamily="34" charset="0"/>
              </a:rPr>
              <a:t>Abstraction highlights the properties of an entity that we are most interested in and hides the other </a:t>
            </a: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44</a:t>
            </a:fld>
            <a:endParaRPr lang="en-US" sz="706" dirty="0">
              <a:solidFill>
                <a:srgbClr val="FFFFFF"/>
              </a:solidFill>
              <a:latin typeface="+mj-lt"/>
              <a:ea typeface="+mj-ea"/>
              <a:cs typeface="+mj-cs"/>
            </a:endParaRPr>
          </a:p>
        </p:txBody>
      </p:sp>
      <p:sp>
        <p:nvSpPr>
          <p:cNvPr id="43010" name="AutoShape 2" descr="Image result for interface in OOP"/>
          <p:cNvSpPr>
            <a:spLocks noChangeAspect="1" noChangeArrowheads="1"/>
          </p:cNvSpPr>
          <p:nvPr/>
        </p:nvSpPr>
        <p:spPr bwMode="auto">
          <a:xfrm>
            <a:off x="78436" y="-71246"/>
            <a:ext cx="153670" cy="153671"/>
          </a:xfrm>
          <a:prstGeom prst="rect">
            <a:avLst/>
          </a:prstGeom>
          <a:noFill/>
        </p:spPr>
        <p:txBody>
          <a:bodyPr vert="horz" wrap="square" lIns="46101" tIns="23051" rIns="46101" bIns="23051" numCol="1" anchor="t" anchorCtr="0" compatLnSpc="1">
            <a:prstTxWarp prst="textNoShape">
              <a:avLst/>
            </a:prstTxWarp>
          </a:bodyPr>
          <a:lstStyle/>
          <a:p>
            <a:endParaRPr lang="en-GB"/>
          </a:p>
        </p:txBody>
      </p:sp>
      <p:sp>
        <p:nvSpPr>
          <p:cNvPr id="43012" name="AutoShape 4" descr="Image result for interface in OOP"/>
          <p:cNvSpPr>
            <a:spLocks noChangeAspect="1" noChangeArrowheads="1"/>
          </p:cNvSpPr>
          <p:nvPr/>
        </p:nvSpPr>
        <p:spPr bwMode="auto">
          <a:xfrm>
            <a:off x="78436" y="-71246"/>
            <a:ext cx="153670" cy="153671"/>
          </a:xfrm>
          <a:prstGeom prst="rect">
            <a:avLst/>
          </a:prstGeom>
          <a:noFill/>
        </p:spPr>
        <p:txBody>
          <a:bodyPr vert="horz" wrap="square" lIns="46101" tIns="23051" rIns="46101" bIns="23051" numCol="1" anchor="t" anchorCtr="0" compatLnSpc="1">
            <a:prstTxWarp prst="textNoShape">
              <a:avLst/>
            </a:prstTxWarp>
          </a:bodyPr>
          <a:lstStyle/>
          <a:p>
            <a:endParaRPr lang="en-GB"/>
          </a:p>
        </p:txBody>
      </p:sp>
      <p:sp>
        <p:nvSpPr>
          <p:cNvPr id="43014" name="AutoShape 6" descr="Image result for interface in OOP"/>
          <p:cNvSpPr>
            <a:spLocks noChangeAspect="1" noChangeArrowheads="1"/>
          </p:cNvSpPr>
          <p:nvPr/>
        </p:nvSpPr>
        <p:spPr bwMode="auto">
          <a:xfrm>
            <a:off x="78436" y="-71246"/>
            <a:ext cx="153670" cy="153671"/>
          </a:xfrm>
          <a:prstGeom prst="rect">
            <a:avLst/>
          </a:prstGeom>
          <a:noFill/>
        </p:spPr>
        <p:txBody>
          <a:bodyPr vert="horz" wrap="square" lIns="46101" tIns="23051" rIns="46101" bIns="23051" numCol="1" anchor="t" anchorCtr="0" compatLnSpc="1">
            <a:prstTxWarp prst="textNoShape">
              <a:avLst/>
            </a:prstTxWarp>
          </a:bodyPr>
          <a:lstStyle/>
          <a:p>
            <a:endParaRPr lang="en-GB"/>
          </a:p>
        </p:txBody>
      </p:sp>
    </p:spTree>
    <p:extLst>
      <p:ext uri="{BB962C8B-B14F-4D97-AF65-F5344CB8AC3E}">
        <p14:creationId xmlns:p14="http://schemas.microsoft.com/office/powerpoint/2010/main" val="10374052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a:latin typeface="Book Antiqua" pitchFamily="18" charset="0"/>
                <a:cs typeface="Arial" pitchFamily="34" charset="0"/>
              </a:rPr>
              <a:t>Abstraction</a:t>
            </a:r>
          </a:p>
        </p:txBody>
      </p:sp>
      <p:sp>
        <p:nvSpPr>
          <p:cNvPr id="3" name="Content Placeholder 2"/>
          <p:cNvSpPr>
            <a:spLocks noGrp="1"/>
          </p:cNvSpPr>
          <p:nvPr>
            <p:ph idx="1"/>
          </p:nvPr>
        </p:nvSpPr>
        <p:spPr>
          <a:xfrm>
            <a:off x="628650" y="649875"/>
            <a:ext cx="3890946" cy="2677877"/>
          </a:xfrm>
        </p:spPr>
        <p:txBody>
          <a:bodyPr>
            <a:noAutofit/>
          </a:bodyPr>
          <a:lstStyle/>
          <a:p>
            <a:r>
              <a:rPr lang="en-US" b="1" dirty="0" smtClean="0">
                <a:solidFill>
                  <a:schemeClr val="accent2">
                    <a:lumMod val="75000"/>
                  </a:schemeClr>
                </a:solidFill>
                <a:latin typeface="Book Antiqua" pitchFamily="18" charset="0"/>
                <a:cs typeface="Arial" pitchFamily="34" charset="0"/>
              </a:rPr>
              <a:t>Abstraction Example</a:t>
            </a:r>
          </a:p>
          <a:p>
            <a:pPr marL="145210" indent="-145210" algn="ctr">
              <a:spcBef>
                <a:spcPts val="303"/>
              </a:spcBef>
              <a:spcAft>
                <a:spcPts val="303"/>
              </a:spcAft>
            </a:pPr>
            <a:r>
              <a:rPr lang="en-US" sz="1008" b="1" dirty="0">
                <a:solidFill>
                  <a:srgbClr val="7030A0"/>
                </a:solidFill>
                <a:latin typeface="Book Antiqua" pitchFamily="18" charset="0"/>
                <a:cs typeface="Arial" pitchFamily="34" charset="0"/>
              </a:rPr>
              <a:t>“Ali is PHD student and teaches BS students”</a:t>
            </a:r>
          </a:p>
          <a:p>
            <a:pPr marL="145210" indent="-145210">
              <a:spcBef>
                <a:spcPts val="303"/>
              </a:spcBef>
              <a:spcAft>
                <a:spcPts val="303"/>
              </a:spcAft>
              <a:buFont typeface="Wingdings" pitchFamily="2" charset="2"/>
              <a:buChar char="Ø"/>
            </a:pPr>
            <a:r>
              <a:rPr lang="en-US" sz="1008" b="1" dirty="0">
                <a:latin typeface="Book Antiqua" pitchFamily="18" charset="0"/>
                <a:cs typeface="Arial" pitchFamily="34" charset="0"/>
              </a:rPr>
              <a:t>Here Object Ali has two perspective one is </a:t>
            </a:r>
            <a:r>
              <a:rPr lang="en-US" sz="1008" b="1" dirty="0">
                <a:solidFill>
                  <a:srgbClr val="00B050"/>
                </a:solidFill>
                <a:latin typeface="Book Antiqua" pitchFamily="18" charset="0"/>
                <a:cs typeface="Arial" pitchFamily="34" charset="0"/>
              </a:rPr>
              <a:t>student perspective</a:t>
            </a:r>
            <a:r>
              <a:rPr lang="en-US" sz="1008" b="1" dirty="0">
                <a:latin typeface="Book Antiqua" pitchFamily="18" charset="0"/>
                <a:cs typeface="Arial" pitchFamily="34" charset="0"/>
              </a:rPr>
              <a:t> and other is </a:t>
            </a:r>
            <a:r>
              <a:rPr lang="en-US" sz="1008" b="1" dirty="0">
                <a:solidFill>
                  <a:srgbClr val="00B050"/>
                </a:solidFill>
                <a:latin typeface="Book Antiqua" pitchFamily="18" charset="0"/>
                <a:cs typeface="Arial" pitchFamily="34" charset="0"/>
              </a:rPr>
              <a:t>teacher perspective</a:t>
            </a:r>
            <a:r>
              <a:rPr lang="en-US" sz="1008" b="1" dirty="0">
                <a:latin typeface="Book Antiqua" pitchFamily="18" charset="0"/>
                <a:cs typeface="Arial" pitchFamily="34" charset="0"/>
              </a:rPr>
              <a:t>.</a:t>
            </a:r>
          </a:p>
          <a:p>
            <a:pPr marL="145210" indent="-145210" algn="ctr">
              <a:spcBef>
                <a:spcPts val="303"/>
              </a:spcBef>
              <a:spcAft>
                <a:spcPts val="303"/>
              </a:spcAft>
            </a:pPr>
            <a:r>
              <a:rPr lang="en-US" sz="1210" b="1" dirty="0">
                <a:solidFill>
                  <a:schemeClr val="accent2">
                    <a:lumMod val="75000"/>
                  </a:schemeClr>
                </a:solidFill>
                <a:latin typeface="Book Antiqua" pitchFamily="18" charset="0"/>
                <a:cs typeface="Arial" pitchFamily="34" charset="0"/>
              </a:rPr>
              <a:t>Attributes</a:t>
            </a:r>
          </a:p>
          <a:p>
            <a:pPr lvl="1">
              <a:spcBef>
                <a:spcPts val="303"/>
              </a:spcBef>
              <a:spcAft>
                <a:spcPts val="303"/>
              </a:spcAft>
            </a:pPr>
            <a:r>
              <a:rPr lang="en-US" sz="908" b="1" dirty="0">
                <a:solidFill>
                  <a:srgbClr val="00B050"/>
                </a:solidFill>
                <a:latin typeface="Book Antiqua" pitchFamily="18" charset="0"/>
              </a:rPr>
              <a:t>Student Perspective</a:t>
            </a:r>
            <a:r>
              <a:rPr lang="en-US" sz="908" b="1" dirty="0">
                <a:latin typeface="Book Antiqua" pitchFamily="18" charset="0"/>
              </a:rPr>
              <a:t>				</a:t>
            </a:r>
            <a:r>
              <a:rPr lang="en-US" sz="908" b="1" dirty="0">
                <a:solidFill>
                  <a:srgbClr val="00B050"/>
                </a:solidFill>
                <a:latin typeface="Book Antiqua" pitchFamily="18" charset="0"/>
              </a:rPr>
              <a:t>Teacher Perspective</a:t>
            </a:r>
          </a:p>
          <a:p>
            <a:pPr lvl="1">
              <a:spcBef>
                <a:spcPts val="303"/>
              </a:spcBef>
              <a:spcAft>
                <a:spcPts val="303"/>
              </a:spcAft>
            </a:pPr>
            <a:r>
              <a:rPr lang="en-US" sz="908" b="1" dirty="0">
                <a:latin typeface="Book Antiqua" pitchFamily="18" charset="0"/>
              </a:rPr>
              <a:t>Name					Employee ID</a:t>
            </a:r>
          </a:p>
          <a:p>
            <a:pPr lvl="1">
              <a:spcBef>
                <a:spcPts val="303"/>
              </a:spcBef>
              <a:spcAft>
                <a:spcPts val="303"/>
              </a:spcAft>
            </a:pPr>
            <a:r>
              <a:rPr lang="en-US" sz="908" b="1" dirty="0">
                <a:latin typeface="Book Antiqua" pitchFamily="18" charset="0"/>
              </a:rPr>
              <a:t>Student Roll No				Designation</a:t>
            </a:r>
          </a:p>
          <a:p>
            <a:pPr lvl="1">
              <a:spcBef>
                <a:spcPts val="303"/>
              </a:spcBef>
              <a:spcAft>
                <a:spcPts val="303"/>
              </a:spcAft>
            </a:pPr>
            <a:r>
              <a:rPr lang="en-US" sz="908" b="1" dirty="0">
                <a:latin typeface="Book Antiqua" pitchFamily="18" charset="0"/>
              </a:rPr>
              <a:t>Year of Study				Salary</a:t>
            </a:r>
          </a:p>
          <a:p>
            <a:pPr lvl="1">
              <a:spcBef>
                <a:spcPts val="303"/>
              </a:spcBef>
              <a:spcAft>
                <a:spcPts val="303"/>
              </a:spcAft>
            </a:pPr>
            <a:r>
              <a:rPr lang="en-US" sz="908" b="1" dirty="0">
                <a:latin typeface="Book Antiqua" pitchFamily="18" charset="0"/>
              </a:rPr>
              <a:t>CGPA					Age</a:t>
            </a:r>
          </a:p>
          <a:p>
            <a:pPr marL="145210" indent="-145210">
              <a:spcBef>
                <a:spcPts val="303"/>
              </a:spcBef>
              <a:spcAft>
                <a:spcPts val="303"/>
              </a:spcAft>
              <a:buFont typeface="Wingdings" pitchFamily="2" charset="2"/>
              <a:buChar char="Ø"/>
            </a:pPr>
            <a:r>
              <a:rPr lang="en-US" sz="1008" b="1" dirty="0">
                <a:latin typeface="Book Antiqua" pitchFamily="18" charset="0"/>
                <a:cs typeface="Arial" pitchFamily="34" charset="0"/>
              </a:rPr>
              <a:t>Age is common attribute in both perspectives</a:t>
            </a: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45</a:t>
            </a:fld>
            <a:endParaRPr lang="en-US" sz="706" dirty="0">
              <a:solidFill>
                <a:srgbClr val="FFFFFF"/>
              </a:solidFill>
              <a:latin typeface="+mj-lt"/>
              <a:ea typeface="+mj-ea"/>
              <a:cs typeface="+mj-cs"/>
            </a:endParaRPr>
          </a:p>
        </p:txBody>
      </p:sp>
      <p:sp>
        <p:nvSpPr>
          <p:cNvPr id="43010" name="AutoShape 2" descr="Image result for interface in OOP"/>
          <p:cNvSpPr>
            <a:spLocks noChangeAspect="1" noChangeArrowheads="1"/>
          </p:cNvSpPr>
          <p:nvPr/>
        </p:nvSpPr>
        <p:spPr bwMode="auto">
          <a:xfrm>
            <a:off x="78436" y="-71246"/>
            <a:ext cx="153670" cy="153671"/>
          </a:xfrm>
          <a:prstGeom prst="rect">
            <a:avLst/>
          </a:prstGeom>
          <a:noFill/>
        </p:spPr>
        <p:txBody>
          <a:bodyPr vert="horz" wrap="square" lIns="46101" tIns="23051" rIns="46101" bIns="23051" numCol="1" anchor="t" anchorCtr="0" compatLnSpc="1">
            <a:prstTxWarp prst="textNoShape">
              <a:avLst/>
            </a:prstTxWarp>
          </a:bodyPr>
          <a:lstStyle/>
          <a:p>
            <a:endParaRPr lang="en-GB"/>
          </a:p>
        </p:txBody>
      </p:sp>
      <p:sp>
        <p:nvSpPr>
          <p:cNvPr id="43012" name="AutoShape 4" descr="Image result for interface in OOP"/>
          <p:cNvSpPr>
            <a:spLocks noChangeAspect="1" noChangeArrowheads="1"/>
          </p:cNvSpPr>
          <p:nvPr/>
        </p:nvSpPr>
        <p:spPr bwMode="auto">
          <a:xfrm>
            <a:off x="78436" y="-71246"/>
            <a:ext cx="153670" cy="153671"/>
          </a:xfrm>
          <a:prstGeom prst="rect">
            <a:avLst/>
          </a:prstGeom>
          <a:noFill/>
        </p:spPr>
        <p:txBody>
          <a:bodyPr vert="horz" wrap="square" lIns="46101" tIns="23051" rIns="46101" bIns="23051" numCol="1" anchor="t" anchorCtr="0" compatLnSpc="1">
            <a:prstTxWarp prst="textNoShape">
              <a:avLst/>
            </a:prstTxWarp>
          </a:bodyPr>
          <a:lstStyle/>
          <a:p>
            <a:endParaRPr lang="en-GB"/>
          </a:p>
        </p:txBody>
      </p:sp>
      <p:sp>
        <p:nvSpPr>
          <p:cNvPr id="43014" name="AutoShape 6" descr="Image result for interface in OOP"/>
          <p:cNvSpPr>
            <a:spLocks noChangeAspect="1" noChangeArrowheads="1"/>
          </p:cNvSpPr>
          <p:nvPr/>
        </p:nvSpPr>
        <p:spPr bwMode="auto">
          <a:xfrm>
            <a:off x="78436" y="-71246"/>
            <a:ext cx="153670" cy="153671"/>
          </a:xfrm>
          <a:prstGeom prst="rect">
            <a:avLst/>
          </a:prstGeom>
          <a:noFill/>
        </p:spPr>
        <p:txBody>
          <a:bodyPr vert="horz" wrap="square" lIns="46101" tIns="23051" rIns="46101" bIns="23051" numCol="1" anchor="t" anchorCtr="0" compatLnSpc="1">
            <a:prstTxWarp prst="textNoShape">
              <a:avLst/>
            </a:prstTxWarp>
          </a:bodyPr>
          <a:lstStyle/>
          <a:p>
            <a:endParaRPr lang="en-GB"/>
          </a:p>
        </p:txBody>
      </p:sp>
    </p:spTree>
    <p:extLst>
      <p:ext uri="{BB962C8B-B14F-4D97-AF65-F5344CB8AC3E}">
        <p14:creationId xmlns:p14="http://schemas.microsoft.com/office/powerpoint/2010/main" val="1517075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a:latin typeface="Book Antiqua" pitchFamily="18" charset="0"/>
                <a:cs typeface="Arial" pitchFamily="34" charset="0"/>
              </a:rPr>
              <a:t>Abstraction</a:t>
            </a:r>
          </a:p>
        </p:txBody>
      </p:sp>
      <p:sp>
        <p:nvSpPr>
          <p:cNvPr id="3" name="Content Placeholder 2"/>
          <p:cNvSpPr>
            <a:spLocks noGrp="1"/>
          </p:cNvSpPr>
          <p:nvPr>
            <p:ph idx="1"/>
          </p:nvPr>
        </p:nvSpPr>
        <p:spPr>
          <a:xfrm>
            <a:off x="552450" y="649875"/>
            <a:ext cx="3967146" cy="2677877"/>
          </a:xfrm>
        </p:spPr>
        <p:txBody>
          <a:bodyPr>
            <a:noAutofit/>
          </a:bodyPr>
          <a:lstStyle/>
          <a:p>
            <a:r>
              <a:rPr lang="en-US" b="1" dirty="0" smtClean="0">
                <a:solidFill>
                  <a:schemeClr val="accent2">
                    <a:lumMod val="75000"/>
                  </a:schemeClr>
                </a:solidFill>
                <a:latin typeface="Book Antiqua" pitchFamily="18" charset="0"/>
                <a:cs typeface="Arial" pitchFamily="34" charset="0"/>
              </a:rPr>
              <a:t>Abstraction Example</a:t>
            </a:r>
          </a:p>
          <a:p>
            <a:pPr marL="145210" indent="-145210" algn="ctr">
              <a:spcBef>
                <a:spcPts val="303"/>
              </a:spcBef>
              <a:spcAft>
                <a:spcPts val="303"/>
              </a:spcAft>
            </a:pPr>
            <a:r>
              <a:rPr lang="en-US" sz="1008" b="1" dirty="0">
                <a:solidFill>
                  <a:srgbClr val="7030A0"/>
                </a:solidFill>
                <a:latin typeface="Book Antiqua" pitchFamily="18" charset="0"/>
                <a:cs typeface="Arial" pitchFamily="34" charset="0"/>
              </a:rPr>
              <a:t>“Ali is PHD student and teaches BS students”</a:t>
            </a:r>
          </a:p>
          <a:p>
            <a:pPr marL="145210" indent="-145210">
              <a:spcBef>
                <a:spcPts val="303"/>
              </a:spcBef>
              <a:spcAft>
                <a:spcPts val="303"/>
              </a:spcAft>
              <a:buFont typeface="Wingdings" pitchFamily="2" charset="2"/>
              <a:buChar char="Ø"/>
            </a:pPr>
            <a:r>
              <a:rPr lang="en-US" sz="1008" b="1" dirty="0">
                <a:latin typeface="Book Antiqua" pitchFamily="18" charset="0"/>
                <a:cs typeface="Arial" pitchFamily="34" charset="0"/>
              </a:rPr>
              <a:t>Here Object Ali has different behaviors in </a:t>
            </a:r>
            <a:r>
              <a:rPr lang="en-US" sz="1008" b="1" dirty="0">
                <a:solidFill>
                  <a:srgbClr val="00B050"/>
                </a:solidFill>
                <a:latin typeface="Book Antiqua" pitchFamily="18" charset="0"/>
                <a:cs typeface="Arial" pitchFamily="34" charset="0"/>
              </a:rPr>
              <a:t>student perspective</a:t>
            </a:r>
            <a:r>
              <a:rPr lang="en-US" sz="1008" b="1" dirty="0">
                <a:latin typeface="Book Antiqua" pitchFamily="18" charset="0"/>
                <a:cs typeface="Arial" pitchFamily="34" charset="0"/>
              </a:rPr>
              <a:t> and  </a:t>
            </a:r>
            <a:r>
              <a:rPr lang="en-US" sz="1008" b="1" dirty="0">
                <a:solidFill>
                  <a:srgbClr val="00B050"/>
                </a:solidFill>
                <a:latin typeface="Book Antiqua" pitchFamily="18" charset="0"/>
                <a:cs typeface="Arial" pitchFamily="34" charset="0"/>
              </a:rPr>
              <a:t>teacher perspective</a:t>
            </a:r>
            <a:r>
              <a:rPr lang="en-US" sz="1008" b="1" dirty="0">
                <a:latin typeface="Book Antiqua" pitchFamily="18" charset="0"/>
                <a:cs typeface="Arial" pitchFamily="34" charset="0"/>
              </a:rPr>
              <a:t>.</a:t>
            </a:r>
          </a:p>
          <a:p>
            <a:pPr marL="145210" indent="-145210" algn="ctr">
              <a:spcBef>
                <a:spcPts val="303"/>
              </a:spcBef>
              <a:spcAft>
                <a:spcPts val="303"/>
              </a:spcAft>
            </a:pPr>
            <a:r>
              <a:rPr lang="en-US" sz="1210" b="1" dirty="0">
                <a:solidFill>
                  <a:schemeClr val="accent2">
                    <a:lumMod val="75000"/>
                  </a:schemeClr>
                </a:solidFill>
                <a:latin typeface="Book Antiqua" pitchFamily="18" charset="0"/>
                <a:cs typeface="Arial" pitchFamily="34" charset="0"/>
              </a:rPr>
              <a:t>Behavior</a:t>
            </a:r>
          </a:p>
          <a:p>
            <a:pPr lvl="1">
              <a:spcBef>
                <a:spcPts val="303"/>
              </a:spcBef>
              <a:spcAft>
                <a:spcPts val="303"/>
              </a:spcAft>
            </a:pPr>
            <a:r>
              <a:rPr lang="en-US" sz="908" b="1" dirty="0">
                <a:solidFill>
                  <a:srgbClr val="00B050"/>
                </a:solidFill>
                <a:latin typeface="Book Antiqua" pitchFamily="18" charset="0"/>
              </a:rPr>
              <a:t>Student Perspective</a:t>
            </a:r>
            <a:r>
              <a:rPr lang="en-US" sz="908" b="1" dirty="0">
                <a:latin typeface="Book Antiqua" pitchFamily="18" charset="0"/>
              </a:rPr>
              <a:t>				</a:t>
            </a:r>
            <a:r>
              <a:rPr lang="en-US" sz="908" b="1" dirty="0" smtClean="0">
                <a:latin typeface="Book Antiqua" pitchFamily="18" charset="0"/>
              </a:rPr>
              <a:t>	</a:t>
            </a:r>
            <a:r>
              <a:rPr lang="en-US" sz="908" b="1" dirty="0" smtClean="0">
                <a:solidFill>
                  <a:srgbClr val="00B050"/>
                </a:solidFill>
                <a:latin typeface="Book Antiqua" pitchFamily="18" charset="0"/>
              </a:rPr>
              <a:t>Teacher </a:t>
            </a:r>
            <a:r>
              <a:rPr lang="en-US" sz="908" b="1" dirty="0">
                <a:solidFill>
                  <a:srgbClr val="00B050"/>
                </a:solidFill>
                <a:latin typeface="Book Antiqua" pitchFamily="18" charset="0"/>
              </a:rPr>
              <a:t>Perspective</a:t>
            </a:r>
          </a:p>
          <a:p>
            <a:pPr lvl="1">
              <a:spcBef>
                <a:spcPts val="303"/>
              </a:spcBef>
              <a:spcAft>
                <a:spcPts val="303"/>
              </a:spcAft>
            </a:pPr>
            <a:r>
              <a:rPr lang="en-US" sz="908" b="1" dirty="0">
                <a:latin typeface="Book Antiqua" pitchFamily="18" charset="0"/>
              </a:rPr>
              <a:t>Study					</a:t>
            </a:r>
            <a:r>
              <a:rPr lang="en-US" sz="908" b="1" dirty="0" smtClean="0">
                <a:latin typeface="Book Antiqua" pitchFamily="18" charset="0"/>
              </a:rPr>
              <a:t>	Deliver </a:t>
            </a:r>
            <a:r>
              <a:rPr lang="en-US" sz="908" b="1" dirty="0">
                <a:latin typeface="Book Antiqua" pitchFamily="18" charset="0"/>
              </a:rPr>
              <a:t>Lecture</a:t>
            </a:r>
          </a:p>
          <a:p>
            <a:pPr lvl="1">
              <a:spcBef>
                <a:spcPts val="303"/>
              </a:spcBef>
              <a:spcAft>
                <a:spcPts val="303"/>
              </a:spcAft>
            </a:pPr>
            <a:r>
              <a:rPr lang="en-US" sz="908" b="1" dirty="0" err="1">
                <a:latin typeface="Book Antiqua" pitchFamily="18" charset="0"/>
              </a:rPr>
              <a:t>GiveExam</a:t>
            </a:r>
            <a:r>
              <a:rPr lang="en-US" sz="908" b="1" dirty="0">
                <a:latin typeface="Book Antiqua" pitchFamily="18" charset="0"/>
              </a:rPr>
              <a:t>					</a:t>
            </a:r>
            <a:r>
              <a:rPr lang="en-US" sz="908" b="1" dirty="0" err="1">
                <a:latin typeface="Book Antiqua" pitchFamily="18" charset="0"/>
              </a:rPr>
              <a:t>TakeExam</a:t>
            </a:r>
            <a:endParaRPr lang="en-US" sz="908" b="1" dirty="0">
              <a:latin typeface="Book Antiqua" pitchFamily="18" charset="0"/>
            </a:endParaRPr>
          </a:p>
          <a:p>
            <a:pPr lvl="1">
              <a:spcBef>
                <a:spcPts val="303"/>
              </a:spcBef>
              <a:spcAft>
                <a:spcPts val="303"/>
              </a:spcAft>
            </a:pPr>
            <a:r>
              <a:rPr lang="en-US" sz="908" b="1" dirty="0" err="1">
                <a:latin typeface="Book Antiqua" pitchFamily="18" charset="0"/>
              </a:rPr>
              <a:t>PlaySports</a:t>
            </a:r>
            <a:r>
              <a:rPr lang="en-US" sz="908" b="1" dirty="0">
                <a:latin typeface="Book Antiqua" pitchFamily="18" charset="0"/>
              </a:rPr>
              <a:t>					</a:t>
            </a:r>
            <a:r>
              <a:rPr lang="en-US" sz="908" b="1" dirty="0" err="1">
                <a:latin typeface="Book Antiqua" pitchFamily="18" charset="0"/>
              </a:rPr>
              <a:t>DevelopExam</a:t>
            </a:r>
            <a:endParaRPr lang="en-US" sz="908" b="1" dirty="0">
              <a:latin typeface="Book Antiqua" pitchFamily="18" charset="0"/>
            </a:endParaRP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46</a:t>
            </a:fld>
            <a:endParaRPr lang="en-US" sz="706" dirty="0">
              <a:solidFill>
                <a:srgbClr val="FFFFFF"/>
              </a:solidFill>
              <a:latin typeface="+mj-lt"/>
              <a:ea typeface="+mj-ea"/>
              <a:cs typeface="+mj-cs"/>
            </a:endParaRPr>
          </a:p>
        </p:txBody>
      </p:sp>
      <p:sp>
        <p:nvSpPr>
          <p:cNvPr id="43010" name="AutoShape 2" descr="Image result for interface in OOP"/>
          <p:cNvSpPr>
            <a:spLocks noChangeAspect="1" noChangeArrowheads="1"/>
          </p:cNvSpPr>
          <p:nvPr/>
        </p:nvSpPr>
        <p:spPr bwMode="auto">
          <a:xfrm>
            <a:off x="78436" y="-71246"/>
            <a:ext cx="153670" cy="153671"/>
          </a:xfrm>
          <a:prstGeom prst="rect">
            <a:avLst/>
          </a:prstGeom>
          <a:noFill/>
        </p:spPr>
        <p:txBody>
          <a:bodyPr vert="horz" wrap="square" lIns="46101" tIns="23051" rIns="46101" bIns="23051" numCol="1" anchor="t" anchorCtr="0" compatLnSpc="1">
            <a:prstTxWarp prst="textNoShape">
              <a:avLst/>
            </a:prstTxWarp>
          </a:bodyPr>
          <a:lstStyle/>
          <a:p>
            <a:endParaRPr lang="en-GB"/>
          </a:p>
        </p:txBody>
      </p:sp>
      <p:sp>
        <p:nvSpPr>
          <p:cNvPr id="43012" name="AutoShape 4" descr="Image result for interface in OOP"/>
          <p:cNvSpPr>
            <a:spLocks noChangeAspect="1" noChangeArrowheads="1"/>
          </p:cNvSpPr>
          <p:nvPr/>
        </p:nvSpPr>
        <p:spPr bwMode="auto">
          <a:xfrm>
            <a:off x="78436" y="-71246"/>
            <a:ext cx="153670" cy="153671"/>
          </a:xfrm>
          <a:prstGeom prst="rect">
            <a:avLst/>
          </a:prstGeom>
          <a:noFill/>
        </p:spPr>
        <p:txBody>
          <a:bodyPr vert="horz" wrap="square" lIns="46101" tIns="23051" rIns="46101" bIns="23051" numCol="1" anchor="t" anchorCtr="0" compatLnSpc="1">
            <a:prstTxWarp prst="textNoShape">
              <a:avLst/>
            </a:prstTxWarp>
          </a:bodyPr>
          <a:lstStyle/>
          <a:p>
            <a:endParaRPr lang="en-GB"/>
          </a:p>
        </p:txBody>
      </p:sp>
      <p:sp>
        <p:nvSpPr>
          <p:cNvPr id="43014" name="AutoShape 6" descr="Image result for interface in OOP"/>
          <p:cNvSpPr>
            <a:spLocks noChangeAspect="1" noChangeArrowheads="1"/>
          </p:cNvSpPr>
          <p:nvPr/>
        </p:nvSpPr>
        <p:spPr bwMode="auto">
          <a:xfrm>
            <a:off x="78436" y="-71246"/>
            <a:ext cx="153670" cy="153671"/>
          </a:xfrm>
          <a:prstGeom prst="rect">
            <a:avLst/>
          </a:prstGeom>
          <a:noFill/>
        </p:spPr>
        <p:txBody>
          <a:bodyPr vert="horz" wrap="square" lIns="46101" tIns="23051" rIns="46101" bIns="23051" numCol="1" anchor="t" anchorCtr="0" compatLnSpc="1">
            <a:prstTxWarp prst="textNoShape">
              <a:avLst/>
            </a:prstTxWarp>
          </a:bodyPr>
          <a:lstStyle/>
          <a:p>
            <a:endParaRPr lang="en-GB"/>
          </a:p>
        </p:txBody>
      </p:sp>
    </p:spTree>
    <p:extLst>
      <p:ext uri="{BB962C8B-B14F-4D97-AF65-F5344CB8AC3E}">
        <p14:creationId xmlns:p14="http://schemas.microsoft.com/office/powerpoint/2010/main" val="9213435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a:latin typeface="Book Antiqua" pitchFamily="18" charset="0"/>
                <a:cs typeface="Arial" pitchFamily="34" charset="0"/>
              </a:rPr>
              <a:t>Abstraction</a:t>
            </a:r>
          </a:p>
        </p:txBody>
      </p:sp>
      <p:sp>
        <p:nvSpPr>
          <p:cNvPr id="3" name="Content Placeholder 2"/>
          <p:cNvSpPr>
            <a:spLocks noGrp="1"/>
          </p:cNvSpPr>
          <p:nvPr>
            <p:ph idx="1"/>
          </p:nvPr>
        </p:nvSpPr>
        <p:spPr>
          <a:xfrm>
            <a:off x="552450" y="649875"/>
            <a:ext cx="3967146" cy="2677877"/>
          </a:xfrm>
        </p:spPr>
        <p:txBody>
          <a:bodyPr>
            <a:noAutofit/>
          </a:bodyPr>
          <a:lstStyle/>
          <a:p>
            <a:r>
              <a:rPr lang="en-US" b="1" dirty="0" smtClean="0">
                <a:solidFill>
                  <a:schemeClr val="accent2">
                    <a:lumMod val="75000"/>
                  </a:schemeClr>
                </a:solidFill>
                <a:latin typeface="Book Antiqua" pitchFamily="18" charset="0"/>
                <a:cs typeface="Arial" pitchFamily="34" charset="0"/>
              </a:rPr>
              <a:t>Abstraction Example</a:t>
            </a:r>
          </a:p>
          <a:p>
            <a:pPr marL="145210" indent="-145210" algn="ctr">
              <a:spcBef>
                <a:spcPts val="303"/>
              </a:spcBef>
              <a:spcAft>
                <a:spcPts val="303"/>
              </a:spcAft>
            </a:pPr>
            <a:r>
              <a:rPr lang="en-US" sz="1008" b="1" dirty="0">
                <a:solidFill>
                  <a:srgbClr val="7030A0"/>
                </a:solidFill>
                <a:latin typeface="Book Antiqua" pitchFamily="18" charset="0"/>
                <a:cs typeface="Arial" pitchFamily="34" charset="0"/>
              </a:rPr>
              <a:t>“</a:t>
            </a:r>
            <a:r>
              <a:rPr lang="en-US" sz="1008" b="1" dirty="0">
                <a:solidFill>
                  <a:srgbClr val="7030A0"/>
                </a:solidFill>
                <a:latin typeface="Book Antiqua" pitchFamily="18" charset="0"/>
              </a:rPr>
              <a:t>A cat can be viewed with different perspectives</a:t>
            </a:r>
            <a:r>
              <a:rPr lang="en-US" sz="1008" b="1" dirty="0">
                <a:solidFill>
                  <a:srgbClr val="7030A0"/>
                </a:solidFill>
                <a:latin typeface="Book Antiqua" pitchFamily="18" charset="0"/>
                <a:cs typeface="Arial" pitchFamily="34" charset="0"/>
              </a:rPr>
              <a:t>”</a:t>
            </a:r>
          </a:p>
          <a:p>
            <a:pPr marL="145210" indent="-145210">
              <a:spcBef>
                <a:spcPts val="303"/>
              </a:spcBef>
              <a:spcAft>
                <a:spcPts val="303"/>
              </a:spcAft>
              <a:buFont typeface="Wingdings" pitchFamily="2" charset="2"/>
              <a:buChar char="Ø"/>
            </a:pPr>
            <a:r>
              <a:rPr lang="en-US" sz="1008" b="1" dirty="0">
                <a:latin typeface="Book Antiqua" pitchFamily="18" charset="0"/>
                <a:cs typeface="Arial" pitchFamily="34" charset="0"/>
              </a:rPr>
              <a:t>Here Object Cat has different perspective on </a:t>
            </a:r>
            <a:r>
              <a:rPr lang="en-US" sz="1008" b="1" dirty="0">
                <a:solidFill>
                  <a:srgbClr val="00B050"/>
                </a:solidFill>
                <a:latin typeface="Book Antiqua" pitchFamily="18" charset="0"/>
                <a:cs typeface="Arial" pitchFamily="34" charset="0"/>
              </a:rPr>
              <a:t>Ordinary perspective</a:t>
            </a:r>
            <a:r>
              <a:rPr lang="en-US" sz="1008" b="1" dirty="0">
                <a:latin typeface="Book Antiqua" pitchFamily="18" charset="0"/>
                <a:cs typeface="Arial" pitchFamily="34" charset="0"/>
              </a:rPr>
              <a:t> and  </a:t>
            </a:r>
            <a:r>
              <a:rPr lang="en-US" sz="1008" b="1" dirty="0">
                <a:solidFill>
                  <a:srgbClr val="00B050"/>
                </a:solidFill>
                <a:latin typeface="Book Antiqua" pitchFamily="18" charset="0"/>
                <a:cs typeface="Arial" pitchFamily="34" charset="0"/>
              </a:rPr>
              <a:t>Surgeon perspective</a:t>
            </a:r>
            <a:r>
              <a:rPr lang="en-US" sz="1008" b="1" dirty="0">
                <a:latin typeface="Book Antiqua" pitchFamily="18" charset="0"/>
                <a:cs typeface="Arial" pitchFamily="34" charset="0"/>
              </a:rPr>
              <a:t>.</a:t>
            </a:r>
          </a:p>
          <a:p>
            <a:pPr lvl="1">
              <a:spcBef>
                <a:spcPts val="303"/>
              </a:spcBef>
              <a:spcAft>
                <a:spcPts val="303"/>
              </a:spcAft>
            </a:pPr>
            <a:r>
              <a:rPr lang="en-US" sz="908" b="1" dirty="0">
                <a:solidFill>
                  <a:srgbClr val="00B050"/>
                </a:solidFill>
                <a:latin typeface="Book Antiqua" pitchFamily="18" charset="0"/>
              </a:rPr>
              <a:t>Ordinary Perspective</a:t>
            </a:r>
            <a:r>
              <a:rPr lang="en-US" sz="908" b="1" dirty="0">
                <a:latin typeface="Book Antiqua" pitchFamily="18" charset="0"/>
              </a:rPr>
              <a:t>				</a:t>
            </a:r>
            <a:r>
              <a:rPr lang="en-US" sz="908" b="1" dirty="0" smtClean="0">
                <a:latin typeface="Book Antiqua" pitchFamily="18" charset="0"/>
              </a:rPr>
              <a:t>	</a:t>
            </a:r>
            <a:r>
              <a:rPr lang="en-US" sz="908" b="1" dirty="0" smtClean="0">
                <a:solidFill>
                  <a:srgbClr val="00B050"/>
                </a:solidFill>
                <a:latin typeface="Book Antiqua" pitchFamily="18" charset="0"/>
              </a:rPr>
              <a:t>Surgeon’s </a:t>
            </a:r>
            <a:r>
              <a:rPr lang="en-US" sz="908" b="1" dirty="0">
                <a:solidFill>
                  <a:srgbClr val="00B050"/>
                </a:solidFill>
                <a:latin typeface="Book Antiqua" pitchFamily="18" charset="0"/>
              </a:rPr>
              <a:t>Perspective</a:t>
            </a:r>
          </a:p>
          <a:p>
            <a:pPr lvl="1">
              <a:buNone/>
            </a:pPr>
            <a:r>
              <a:rPr lang="en-US" sz="1008" b="1" dirty="0">
                <a:latin typeface="Book Antiqua" pitchFamily="18" charset="0"/>
              </a:rPr>
              <a:t>A pet animal with		</a:t>
            </a:r>
            <a:endParaRPr lang="en-US" sz="1008" b="1" dirty="0" smtClean="0">
              <a:latin typeface="Book Antiqua" pitchFamily="18" charset="0"/>
            </a:endParaRPr>
          </a:p>
          <a:p>
            <a:pPr lvl="1">
              <a:buNone/>
            </a:pPr>
            <a:r>
              <a:rPr lang="en-US" sz="1008" b="1" dirty="0" smtClean="0">
                <a:latin typeface="Book Antiqua" pitchFamily="18" charset="0"/>
              </a:rPr>
              <a:t>being with Four </a:t>
            </a:r>
            <a:r>
              <a:rPr lang="en-US" sz="1008" b="1" dirty="0">
                <a:latin typeface="Book Antiqua" pitchFamily="18" charset="0"/>
              </a:rPr>
              <a:t>Legs		</a:t>
            </a:r>
            <a:r>
              <a:rPr lang="en-US" sz="1008" b="1" dirty="0" smtClean="0">
                <a:latin typeface="Book Antiqua" pitchFamily="18" charset="0"/>
              </a:rPr>
              <a:t>			Skeleton</a:t>
            </a:r>
            <a:endParaRPr lang="en-US" sz="1008" b="1" dirty="0">
              <a:latin typeface="Book Antiqua" pitchFamily="18" charset="0"/>
            </a:endParaRPr>
          </a:p>
          <a:p>
            <a:pPr lvl="1">
              <a:buNone/>
            </a:pPr>
            <a:r>
              <a:rPr lang="en-US" sz="1008" b="1" dirty="0">
                <a:latin typeface="Book Antiqua" pitchFamily="18" charset="0"/>
              </a:rPr>
              <a:t>	</a:t>
            </a:r>
            <a:r>
              <a:rPr lang="en-US" sz="1008" b="1" dirty="0" smtClean="0">
                <a:latin typeface="Book Antiqua" pitchFamily="18" charset="0"/>
              </a:rPr>
              <a:t>	A </a:t>
            </a:r>
            <a:r>
              <a:rPr lang="en-US" sz="1008" b="1" dirty="0">
                <a:latin typeface="Book Antiqua" pitchFamily="18" charset="0"/>
              </a:rPr>
              <a:t>Tail				</a:t>
            </a:r>
            <a:r>
              <a:rPr lang="en-US" sz="1008" b="1" dirty="0" smtClean="0">
                <a:latin typeface="Book Antiqua" pitchFamily="18" charset="0"/>
              </a:rPr>
              <a:t>Heart</a:t>
            </a:r>
            <a:endParaRPr lang="en-US" sz="1008" b="1" dirty="0">
              <a:latin typeface="Book Antiqua" pitchFamily="18" charset="0"/>
            </a:endParaRPr>
          </a:p>
          <a:p>
            <a:pPr lvl="1">
              <a:buNone/>
            </a:pPr>
            <a:r>
              <a:rPr lang="en-US" sz="1008" b="1" dirty="0">
                <a:latin typeface="Book Antiqua" pitchFamily="18" charset="0"/>
              </a:rPr>
              <a:t>	</a:t>
            </a:r>
            <a:r>
              <a:rPr lang="en-US" sz="1008" b="1" dirty="0" smtClean="0">
                <a:latin typeface="Book Antiqua" pitchFamily="18" charset="0"/>
              </a:rPr>
              <a:t>	Two </a:t>
            </a:r>
            <a:r>
              <a:rPr lang="en-US" sz="1008" b="1" dirty="0">
                <a:latin typeface="Book Antiqua" pitchFamily="18" charset="0"/>
              </a:rPr>
              <a:t>Ears			</a:t>
            </a:r>
            <a:r>
              <a:rPr lang="en-US" sz="1008" b="1" dirty="0" smtClean="0">
                <a:latin typeface="Book Antiqua" pitchFamily="18" charset="0"/>
              </a:rPr>
              <a:t>	Kidney</a:t>
            </a:r>
            <a:endParaRPr lang="en-US" sz="1008" b="1" dirty="0">
              <a:latin typeface="Book Antiqua" pitchFamily="18" charset="0"/>
            </a:endParaRPr>
          </a:p>
          <a:p>
            <a:pPr lvl="1">
              <a:buNone/>
            </a:pPr>
            <a:r>
              <a:rPr lang="en-US" sz="1008" b="1" dirty="0">
                <a:latin typeface="Book Antiqua" pitchFamily="18" charset="0"/>
              </a:rPr>
              <a:t>	</a:t>
            </a:r>
            <a:r>
              <a:rPr lang="en-US" sz="1008" b="1" dirty="0" smtClean="0">
                <a:latin typeface="Book Antiqua" pitchFamily="18" charset="0"/>
              </a:rPr>
              <a:t>	Sharp </a:t>
            </a:r>
            <a:r>
              <a:rPr lang="en-US" sz="1008" b="1" dirty="0">
                <a:latin typeface="Book Antiqua" pitchFamily="18" charset="0"/>
              </a:rPr>
              <a:t>Teeth				  Stomach</a:t>
            </a:r>
          </a:p>
          <a:p>
            <a:pPr lvl="1">
              <a:buFont typeface="Calibri" pitchFamily="34" charset="0"/>
              <a:buChar char="—"/>
            </a:pPr>
            <a:endParaRPr lang="en-US" sz="1008" dirty="0"/>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47</a:t>
            </a:fld>
            <a:endParaRPr lang="en-US" sz="706" dirty="0">
              <a:solidFill>
                <a:srgbClr val="FFFFFF"/>
              </a:solidFill>
              <a:latin typeface="+mj-lt"/>
              <a:ea typeface="+mj-ea"/>
              <a:cs typeface="+mj-cs"/>
            </a:endParaRPr>
          </a:p>
        </p:txBody>
      </p:sp>
      <p:sp>
        <p:nvSpPr>
          <p:cNvPr id="43010" name="AutoShape 2" descr="Image result for interface in OOP"/>
          <p:cNvSpPr>
            <a:spLocks noChangeAspect="1" noChangeArrowheads="1"/>
          </p:cNvSpPr>
          <p:nvPr/>
        </p:nvSpPr>
        <p:spPr bwMode="auto">
          <a:xfrm>
            <a:off x="78436" y="-71246"/>
            <a:ext cx="153670" cy="153671"/>
          </a:xfrm>
          <a:prstGeom prst="rect">
            <a:avLst/>
          </a:prstGeom>
          <a:noFill/>
        </p:spPr>
        <p:txBody>
          <a:bodyPr vert="horz" wrap="square" lIns="46101" tIns="23051" rIns="46101" bIns="23051" numCol="1" anchor="t" anchorCtr="0" compatLnSpc="1">
            <a:prstTxWarp prst="textNoShape">
              <a:avLst/>
            </a:prstTxWarp>
          </a:bodyPr>
          <a:lstStyle/>
          <a:p>
            <a:endParaRPr lang="en-GB"/>
          </a:p>
        </p:txBody>
      </p:sp>
      <p:sp>
        <p:nvSpPr>
          <p:cNvPr id="43012" name="AutoShape 4" descr="Image result for interface in OOP"/>
          <p:cNvSpPr>
            <a:spLocks noChangeAspect="1" noChangeArrowheads="1"/>
          </p:cNvSpPr>
          <p:nvPr/>
        </p:nvSpPr>
        <p:spPr bwMode="auto">
          <a:xfrm>
            <a:off x="78436" y="-71246"/>
            <a:ext cx="153670" cy="153671"/>
          </a:xfrm>
          <a:prstGeom prst="rect">
            <a:avLst/>
          </a:prstGeom>
          <a:noFill/>
        </p:spPr>
        <p:txBody>
          <a:bodyPr vert="horz" wrap="square" lIns="46101" tIns="23051" rIns="46101" bIns="23051" numCol="1" anchor="t" anchorCtr="0" compatLnSpc="1">
            <a:prstTxWarp prst="textNoShape">
              <a:avLst/>
            </a:prstTxWarp>
          </a:bodyPr>
          <a:lstStyle/>
          <a:p>
            <a:endParaRPr lang="en-GB"/>
          </a:p>
        </p:txBody>
      </p:sp>
      <p:sp>
        <p:nvSpPr>
          <p:cNvPr id="43014" name="AutoShape 6" descr="Image result for interface in OOP"/>
          <p:cNvSpPr>
            <a:spLocks noChangeAspect="1" noChangeArrowheads="1"/>
          </p:cNvSpPr>
          <p:nvPr/>
        </p:nvSpPr>
        <p:spPr bwMode="auto">
          <a:xfrm>
            <a:off x="78436" y="-71246"/>
            <a:ext cx="153670" cy="153671"/>
          </a:xfrm>
          <a:prstGeom prst="rect">
            <a:avLst/>
          </a:prstGeom>
          <a:noFill/>
        </p:spPr>
        <p:txBody>
          <a:bodyPr vert="horz" wrap="square" lIns="46101" tIns="23051" rIns="46101" bIns="23051" numCol="1" anchor="t" anchorCtr="0" compatLnSpc="1">
            <a:prstTxWarp prst="textNoShape">
              <a:avLst/>
            </a:prstTxWarp>
          </a:bodyPr>
          <a:lstStyle/>
          <a:p>
            <a:endParaRPr lang="en-GB"/>
          </a:p>
        </p:txBody>
      </p:sp>
    </p:spTree>
    <p:extLst>
      <p:ext uri="{BB962C8B-B14F-4D97-AF65-F5344CB8AC3E}">
        <p14:creationId xmlns:p14="http://schemas.microsoft.com/office/powerpoint/2010/main" val="37855639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a:latin typeface="Book Antiqua" pitchFamily="18" charset="0"/>
                <a:cs typeface="Arial" pitchFamily="34" charset="0"/>
              </a:rPr>
              <a:t>Abstraction</a:t>
            </a:r>
          </a:p>
        </p:txBody>
      </p:sp>
      <p:sp>
        <p:nvSpPr>
          <p:cNvPr id="3" name="Content Placeholder 2"/>
          <p:cNvSpPr>
            <a:spLocks noGrp="1"/>
          </p:cNvSpPr>
          <p:nvPr>
            <p:ph idx="1"/>
          </p:nvPr>
        </p:nvSpPr>
        <p:spPr>
          <a:xfrm>
            <a:off x="126808" y="649875"/>
            <a:ext cx="4392788" cy="2677877"/>
          </a:xfrm>
        </p:spPr>
        <p:txBody>
          <a:bodyPr>
            <a:noAutofit/>
          </a:bodyPr>
          <a:lstStyle/>
          <a:p>
            <a:r>
              <a:rPr lang="en-US" b="1" dirty="0" smtClean="0">
                <a:solidFill>
                  <a:schemeClr val="accent2">
                    <a:lumMod val="75000"/>
                  </a:schemeClr>
                </a:solidFill>
                <a:latin typeface="Book Antiqua" pitchFamily="18" charset="0"/>
                <a:cs typeface="Arial" pitchFamily="34" charset="0"/>
              </a:rPr>
              <a:t>Abstraction Example</a:t>
            </a:r>
          </a:p>
          <a:p>
            <a:endParaRPr lang="en-US" b="1" dirty="0" smtClean="0">
              <a:solidFill>
                <a:schemeClr val="accent2">
                  <a:lumMod val="75000"/>
                </a:schemeClr>
              </a:solidFill>
              <a:latin typeface="Book Antiqua" pitchFamily="18" charset="0"/>
              <a:cs typeface="Arial" pitchFamily="34" charset="0"/>
            </a:endParaRPr>
          </a:p>
          <a:p>
            <a:r>
              <a:rPr lang="en-US" b="1" dirty="0" smtClean="0">
                <a:solidFill>
                  <a:srgbClr val="7030A0"/>
                </a:solidFill>
                <a:latin typeface="Book Antiqua" pitchFamily="18" charset="0"/>
                <a:cs typeface="Arial" pitchFamily="34" charset="0"/>
              </a:rPr>
              <a:t>Driver’s View			Engineer’s View</a:t>
            </a: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48</a:t>
            </a:fld>
            <a:endParaRPr lang="en-US" sz="706" dirty="0">
              <a:solidFill>
                <a:srgbClr val="FFFFFF"/>
              </a:solidFill>
              <a:latin typeface="+mj-lt"/>
              <a:ea typeface="+mj-ea"/>
              <a:cs typeface="+mj-cs"/>
            </a:endParaRPr>
          </a:p>
        </p:txBody>
      </p:sp>
      <p:sp>
        <p:nvSpPr>
          <p:cNvPr id="43010" name="AutoShape 2" descr="Image result for interface in OOP"/>
          <p:cNvSpPr>
            <a:spLocks noChangeAspect="1" noChangeArrowheads="1"/>
          </p:cNvSpPr>
          <p:nvPr/>
        </p:nvSpPr>
        <p:spPr bwMode="auto">
          <a:xfrm>
            <a:off x="78436" y="-71246"/>
            <a:ext cx="153670" cy="153671"/>
          </a:xfrm>
          <a:prstGeom prst="rect">
            <a:avLst/>
          </a:prstGeom>
          <a:noFill/>
        </p:spPr>
        <p:txBody>
          <a:bodyPr vert="horz" wrap="square" lIns="46101" tIns="23051" rIns="46101" bIns="23051" numCol="1" anchor="t" anchorCtr="0" compatLnSpc="1">
            <a:prstTxWarp prst="textNoShape">
              <a:avLst/>
            </a:prstTxWarp>
          </a:bodyPr>
          <a:lstStyle/>
          <a:p>
            <a:endParaRPr lang="en-GB"/>
          </a:p>
        </p:txBody>
      </p:sp>
      <p:sp>
        <p:nvSpPr>
          <p:cNvPr id="43012" name="AutoShape 4" descr="Image result for interface in OOP"/>
          <p:cNvSpPr>
            <a:spLocks noChangeAspect="1" noChangeArrowheads="1"/>
          </p:cNvSpPr>
          <p:nvPr/>
        </p:nvSpPr>
        <p:spPr bwMode="auto">
          <a:xfrm>
            <a:off x="78436" y="-71246"/>
            <a:ext cx="153670" cy="153671"/>
          </a:xfrm>
          <a:prstGeom prst="rect">
            <a:avLst/>
          </a:prstGeom>
          <a:noFill/>
        </p:spPr>
        <p:txBody>
          <a:bodyPr vert="horz" wrap="square" lIns="46101" tIns="23051" rIns="46101" bIns="23051" numCol="1" anchor="t" anchorCtr="0" compatLnSpc="1">
            <a:prstTxWarp prst="textNoShape">
              <a:avLst/>
            </a:prstTxWarp>
          </a:bodyPr>
          <a:lstStyle/>
          <a:p>
            <a:endParaRPr lang="en-GB"/>
          </a:p>
        </p:txBody>
      </p:sp>
      <p:sp>
        <p:nvSpPr>
          <p:cNvPr id="43014" name="AutoShape 6" descr="Image result for interface in OOP"/>
          <p:cNvSpPr>
            <a:spLocks noChangeAspect="1" noChangeArrowheads="1"/>
          </p:cNvSpPr>
          <p:nvPr/>
        </p:nvSpPr>
        <p:spPr bwMode="auto">
          <a:xfrm>
            <a:off x="78436" y="-71246"/>
            <a:ext cx="153670" cy="153671"/>
          </a:xfrm>
          <a:prstGeom prst="rect">
            <a:avLst/>
          </a:prstGeom>
          <a:noFill/>
        </p:spPr>
        <p:txBody>
          <a:bodyPr vert="horz" wrap="square" lIns="46101" tIns="23051" rIns="46101" bIns="23051" numCol="1" anchor="t" anchorCtr="0" compatLnSpc="1">
            <a:prstTxWarp prst="textNoShape">
              <a:avLst/>
            </a:prstTxWarp>
          </a:bodyPr>
          <a:lstStyle/>
          <a:p>
            <a:endParaRPr lang="en-GB"/>
          </a:p>
        </p:txBody>
      </p:sp>
      <p:pic>
        <p:nvPicPr>
          <p:cNvPr id="8" name="Picture 3" descr="car"/>
          <p:cNvPicPr>
            <a:picLocks noChangeAspect="1" noChangeArrowheads="1"/>
          </p:cNvPicPr>
          <p:nvPr/>
        </p:nvPicPr>
        <p:blipFill>
          <a:blip r:embed="rId3" cstate="print"/>
          <a:srcRect/>
          <a:stretch>
            <a:fillRect/>
          </a:stretch>
        </p:blipFill>
        <p:spPr bwMode="auto">
          <a:xfrm>
            <a:off x="192088" y="1518103"/>
            <a:ext cx="2074545" cy="1301393"/>
          </a:xfrm>
          <a:prstGeom prst="rect">
            <a:avLst/>
          </a:prstGeom>
          <a:noFill/>
        </p:spPr>
      </p:pic>
      <p:pic>
        <p:nvPicPr>
          <p:cNvPr id="9" name="Picture 4" descr="skeleton_car_gif"/>
          <p:cNvPicPr>
            <a:picLocks noChangeAspect="1" noChangeArrowheads="1"/>
          </p:cNvPicPr>
          <p:nvPr/>
        </p:nvPicPr>
        <p:blipFill>
          <a:blip r:embed="rId4" cstate="print"/>
          <a:srcRect/>
          <a:stretch>
            <a:fillRect/>
          </a:stretch>
        </p:blipFill>
        <p:spPr bwMode="auto">
          <a:xfrm>
            <a:off x="2343468" y="1505460"/>
            <a:ext cx="2074545" cy="1306195"/>
          </a:xfrm>
          <a:prstGeom prst="rect">
            <a:avLst/>
          </a:prstGeom>
          <a:noFill/>
        </p:spPr>
      </p:pic>
    </p:spTree>
    <p:extLst>
      <p:ext uri="{BB962C8B-B14F-4D97-AF65-F5344CB8AC3E}">
        <p14:creationId xmlns:p14="http://schemas.microsoft.com/office/powerpoint/2010/main" val="28228642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a:latin typeface="Book Antiqua" pitchFamily="18" charset="0"/>
                <a:cs typeface="Arial" pitchFamily="34" charset="0"/>
              </a:rPr>
              <a:t>Abstraction</a:t>
            </a:r>
          </a:p>
        </p:txBody>
      </p:sp>
      <p:sp>
        <p:nvSpPr>
          <p:cNvPr id="3" name="Content Placeholder 2"/>
          <p:cNvSpPr>
            <a:spLocks noGrp="1"/>
          </p:cNvSpPr>
          <p:nvPr>
            <p:ph idx="1"/>
          </p:nvPr>
        </p:nvSpPr>
        <p:spPr>
          <a:xfrm>
            <a:off x="628650" y="649875"/>
            <a:ext cx="3890946" cy="2677877"/>
          </a:xfrm>
        </p:spPr>
        <p:txBody>
          <a:bodyPr>
            <a:noAutofit/>
          </a:bodyPr>
          <a:lstStyle/>
          <a:p>
            <a:r>
              <a:rPr lang="en-US" b="1" dirty="0" smtClean="0">
                <a:solidFill>
                  <a:schemeClr val="accent2">
                    <a:lumMod val="75000"/>
                  </a:schemeClr>
                </a:solidFill>
                <a:latin typeface="Book Antiqua" pitchFamily="18" charset="0"/>
                <a:cs typeface="Arial" pitchFamily="34" charset="0"/>
              </a:rPr>
              <a:t>Abstraction Advantage</a:t>
            </a:r>
          </a:p>
          <a:p>
            <a:pPr marL="230520" indent="-230520">
              <a:lnSpc>
                <a:spcPct val="150000"/>
              </a:lnSpc>
              <a:buFont typeface="Wingdings" pitchFamily="2" charset="2"/>
              <a:buChar char="Ø"/>
            </a:pPr>
            <a:r>
              <a:rPr lang="en-US" sz="1008" b="1" dirty="0">
                <a:latin typeface="Book Antiqua" pitchFamily="18" charset="0"/>
                <a:cs typeface="Arial" pitchFamily="34" charset="0"/>
              </a:rPr>
              <a:t>Abstraction has following advantages</a:t>
            </a:r>
          </a:p>
          <a:p>
            <a:pPr marL="432225" lvl="1" indent="-230520">
              <a:lnSpc>
                <a:spcPct val="150000"/>
              </a:lnSpc>
              <a:buFont typeface="Wingdings" pitchFamily="2" charset="2"/>
              <a:buChar char="ü"/>
            </a:pPr>
            <a:r>
              <a:rPr lang="en-US" sz="1008" b="1" dirty="0">
                <a:latin typeface="Book Antiqua" pitchFamily="18" charset="0"/>
                <a:cs typeface="Arial" pitchFamily="34" charset="0"/>
              </a:rPr>
              <a:t> </a:t>
            </a:r>
            <a:r>
              <a:rPr lang="en-US" sz="1008" b="1" dirty="0">
                <a:latin typeface="Book Antiqua" pitchFamily="18" charset="0"/>
              </a:rPr>
              <a:t>Simplifies the model by hiding irrelevant details</a:t>
            </a:r>
          </a:p>
          <a:p>
            <a:pPr marL="432225" lvl="1" indent="-230520">
              <a:lnSpc>
                <a:spcPct val="150000"/>
              </a:lnSpc>
              <a:buFont typeface="Wingdings" pitchFamily="2" charset="2"/>
              <a:buChar char="ü"/>
            </a:pPr>
            <a:r>
              <a:rPr lang="en-US" sz="1008" b="1" dirty="0">
                <a:latin typeface="Book Antiqua" pitchFamily="18" charset="0"/>
              </a:rPr>
              <a:t>Abstraction provides the freedom to defer implementation decisions by avoiding commitment to details.</a:t>
            </a: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49</a:t>
            </a:fld>
            <a:endParaRPr lang="en-US" sz="706" dirty="0">
              <a:solidFill>
                <a:srgbClr val="FFFFFF"/>
              </a:solidFill>
              <a:latin typeface="+mj-lt"/>
              <a:ea typeface="+mj-ea"/>
              <a:cs typeface="+mj-cs"/>
            </a:endParaRPr>
          </a:p>
        </p:txBody>
      </p:sp>
      <p:sp>
        <p:nvSpPr>
          <p:cNvPr id="43010" name="AutoShape 2" descr="Image result for interface in OOP"/>
          <p:cNvSpPr>
            <a:spLocks noChangeAspect="1" noChangeArrowheads="1"/>
          </p:cNvSpPr>
          <p:nvPr/>
        </p:nvSpPr>
        <p:spPr bwMode="auto">
          <a:xfrm>
            <a:off x="78436" y="-71246"/>
            <a:ext cx="153670" cy="153671"/>
          </a:xfrm>
          <a:prstGeom prst="rect">
            <a:avLst/>
          </a:prstGeom>
          <a:noFill/>
        </p:spPr>
        <p:txBody>
          <a:bodyPr vert="horz" wrap="square" lIns="46101" tIns="23051" rIns="46101" bIns="23051" numCol="1" anchor="t" anchorCtr="0" compatLnSpc="1">
            <a:prstTxWarp prst="textNoShape">
              <a:avLst/>
            </a:prstTxWarp>
          </a:bodyPr>
          <a:lstStyle/>
          <a:p>
            <a:endParaRPr lang="en-GB"/>
          </a:p>
        </p:txBody>
      </p:sp>
      <p:sp>
        <p:nvSpPr>
          <p:cNvPr id="43012" name="AutoShape 4" descr="Image result for interface in OOP"/>
          <p:cNvSpPr>
            <a:spLocks noChangeAspect="1" noChangeArrowheads="1"/>
          </p:cNvSpPr>
          <p:nvPr/>
        </p:nvSpPr>
        <p:spPr bwMode="auto">
          <a:xfrm>
            <a:off x="78436" y="-71246"/>
            <a:ext cx="153670" cy="153671"/>
          </a:xfrm>
          <a:prstGeom prst="rect">
            <a:avLst/>
          </a:prstGeom>
          <a:noFill/>
        </p:spPr>
        <p:txBody>
          <a:bodyPr vert="horz" wrap="square" lIns="46101" tIns="23051" rIns="46101" bIns="23051" numCol="1" anchor="t" anchorCtr="0" compatLnSpc="1">
            <a:prstTxWarp prst="textNoShape">
              <a:avLst/>
            </a:prstTxWarp>
          </a:bodyPr>
          <a:lstStyle/>
          <a:p>
            <a:endParaRPr lang="en-GB"/>
          </a:p>
        </p:txBody>
      </p:sp>
      <p:sp>
        <p:nvSpPr>
          <p:cNvPr id="43014" name="AutoShape 6" descr="Image result for interface in OOP"/>
          <p:cNvSpPr>
            <a:spLocks noChangeAspect="1" noChangeArrowheads="1"/>
          </p:cNvSpPr>
          <p:nvPr/>
        </p:nvSpPr>
        <p:spPr bwMode="auto">
          <a:xfrm>
            <a:off x="78436" y="-71246"/>
            <a:ext cx="153670" cy="153671"/>
          </a:xfrm>
          <a:prstGeom prst="rect">
            <a:avLst/>
          </a:prstGeom>
          <a:noFill/>
        </p:spPr>
        <p:txBody>
          <a:bodyPr vert="horz" wrap="square" lIns="46101" tIns="23051" rIns="46101" bIns="23051" numCol="1" anchor="t" anchorCtr="0" compatLnSpc="1">
            <a:prstTxWarp prst="textNoShape">
              <a:avLst/>
            </a:prstTxWarp>
          </a:bodyPr>
          <a:lstStyle/>
          <a:p>
            <a:endParaRPr lang="en-GB"/>
          </a:p>
        </p:txBody>
      </p:sp>
    </p:spTree>
    <p:extLst>
      <p:ext uri="{BB962C8B-B14F-4D97-AF65-F5344CB8AC3E}">
        <p14:creationId xmlns:p14="http://schemas.microsoft.com/office/powerpoint/2010/main" val="20855273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651" y="-1"/>
            <a:ext cx="4037450" cy="430887"/>
          </a:xfrm>
        </p:spPr>
        <p:txBody>
          <a:bodyPr/>
          <a:lstStyle/>
          <a:p>
            <a:r>
              <a:rPr lang="en-US" dirty="0" smtClean="0"/>
              <a:t>Structural Programming vs. Object Oriented programming</a:t>
            </a:r>
            <a:endParaRPr lang="en-US" dirty="0"/>
          </a:p>
        </p:txBody>
      </p:sp>
      <p:pic>
        <p:nvPicPr>
          <p:cNvPr id="6" name="Picture 5"/>
          <p:cNvPicPr>
            <a:picLocks noChangeAspect="1"/>
          </p:cNvPicPr>
          <p:nvPr/>
        </p:nvPicPr>
        <p:blipFill>
          <a:blip r:embed="rId2"/>
          <a:stretch>
            <a:fillRect/>
          </a:stretch>
        </p:blipFill>
        <p:spPr>
          <a:xfrm>
            <a:off x="95250" y="587375"/>
            <a:ext cx="4514851" cy="2743199"/>
          </a:xfrm>
          <a:prstGeom prst="rect">
            <a:avLst/>
          </a:prstGeom>
        </p:spPr>
      </p:pic>
    </p:spTree>
    <p:extLst>
      <p:ext uri="{BB962C8B-B14F-4D97-AF65-F5344CB8AC3E}">
        <p14:creationId xmlns:p14="http://schemas.microsoft.com/office/powerpoint/2010/main" val="25174382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a:latin typeface="Book Antiqua" pitchFamily="18" charset="0"/>
                <a:cs typeface="Arial" pitchFamily="34" charset="0"/>
              </a:rPr>
              <a:t>Inheritance</a:t>
            </a:r>
            <a:endParaRPr lang="en-US" sz="1613" dirty="0">
              <a:latin typeface="Book Antiqua" pitchFamily="18" charset="0"/>
              <a:cs typeface="Arial" pitchFamily="34" charset="0"/>
            </a:endParaRPr>
          </a:p>
        </p:txBody>
      </p:sp>
      <p:sp>
        <p:nvSpPr>
          <p:cNvPr id="3" name="Content Placeholder 2"/>
          <p:cNvSpPr>
            <a:spLocks noGrp="1"/>
          </p:cNvSpPr>
          <p:nvPr>
            <p:ph idx="1"/>
          </p:nvPr>
        </p:nvSpPr>
        <p:spPr>
          <a:xfrm>
            <a:off x="628650" y="649875"/>
            <a:ext cx="3854642" cy="2420303"/>
          </a:xfrm>
        </p:spPr>
        <p:txBody>
          <a:bodyPr>
            <a:noAutofit/>
          </a:bodyPr>
          <a:lstStyle/>
          <a:p>
            <a:r>
              <a:rPr lang="en-US" b="1" dirty="0" smtClean="0">
                <a:solidFill>
                  <a:schemeClr val="accent2">
                    <a:lumMod val="75000"/>
                  </a:schemeClr>
                </a:solidFill>
                <a:latin typeface="Book Antiqua" pitchFamily="18" charset="0"/>
                <a:cs typeface="Arial" pitchFamily="34" charset="0"/>
              </a:rPr>
              <a:t>What is Inheritance?</a:t>
            </a:r>
          </a:p>
          <a:p>
            <a:pPr marL="290552" indent="-144075">
              <a:lnSpc>
                <a:spcPct val="170000"/>
              </a:lnSpc>
              <a:buFont typeface="Wingdings" pitchFamily="2" charset="2"/>
              <a:buChar char="Ø"/>
            </a:pPr>
            <a:r>
              <a:rPr lang="en-US" sz="908" b="1" dirty="0">
                <a:latin typeface="Book Antiqua" pitchFamily="18" charset="0"/>
                <a:cs typeface="Arial" pitchFamily="34" charset="0"/>
              </a:rPr>
              <a:t>In Object Oriented Programming, Inheritance enables new objects to take on properties of existing objects</a:t>
            </a:r>
          </a:p>
          <a:p>
            <a:pPr marL="290552" indent="-144075">
              <a:lnSpc>
                <a:spcPct val="170000"/>
              </a:lnSpc>
              <a:buFont typeface="Wingdings" pitchFamily="2" charset="2"/>
              <a:buChar char="Ø"/>
            </a:pPr>
            <a:r>
              <a:rPr lang="en-US" sz="908" b="1" dirty="0">
                <a:solidFill>
                  <a:srgbClr val="C00000"/>
                </a:solidFill>
                <a:latin typeface="Book Antiqua" pitchFamily="18" charset="0"/>
                <a:cs typeface="Arial" pitchFamily="34" charset="0"/>
              </a:rPr>
              <a:t>Inheritance is a process by which objects of one class acquire the properties of another class.</a:t>
            </a:r>
          </a:p>
          <a:p>
            <a:pPr marL="290552" indent="-144075">
              <a:lnSpc>
                <a:spcPct val="170000"/>
              </a:lnSpc>
              <a:buFont typeface="Wingdings" pitchFamily="2" charset="2"/>
              <a:buChar char="Ø"/>
            </a:pPr>
            <a:r>
              <a:rPr lang="en-US" sz="908" b="1" dirty="0">
                <a:latin typeface="Book Antiqua" pitchFamily="18" charset="0"/>
                <a:cs typeface="Arial" pitchFamily="34" charset="0"/>
              </a:rPr>
              <a:t>In Inheritance concepts are arranged in a hierarchy</a:t>
            </a:r>
          </a:p>
          <a:p>
            <a:pPr marL="492257" lvl="1">
              <a:lnSpc>
                <a:spcPct val="170000"/>
              </a:lnSpc>
              <a:buFont typeface="Wingdings" pitchFamily="2" charset="2"/>
              <a:buChar char="ü"/>
            </a:pPr>
            <a:r>
              <a:rPr lang="en-US" sz="908" b="1" dirty="0">
                <a:latin typeface="Book Antiqua" pitchFamily="18" charset="0"/>
                <a:cs typeface="Arial" pitchFamily="34" charset="0"/>
              </a:rPr>
              <a:t>Concepts at the higher level are more general</a:t>
            </a:r>
          </a:p>
          <a:p>
            <a:pPr marL="492257" lvl="1">
              <a:lnSpc>
                <a:spcPct val="170000"/>
              </a:lnSpc>
              <a:buFont typeface="Wingdings" pitchFamily="2" charset="2"/>
              <a:buChar char="ü"/>
            </a:pPr>
            <a:r>
              <a:rPr lang="en-US" sz="908" b="1" dirty="0">
                <a:latin typeface="Book Antiqua" pitchFamily="18" charset="0"/>
                <a:cs typeface="Arial" pitchFamily="34" charset="0"/>
              </a:rPr>
              <a:t>Concepts at lower level are more specific (inherit properties of concepts at higher level)</a:t>
            </a: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50</a:t>
            </a:fld>
            <a:endParaRPr lang="en-US" sz="706" dirty="0">
              <a:solidFill>
                <a:srgbClr val="FFFFFF"/>
              </a:solidFill>
              <a:latin typeface="+mj-lt"/>
              <a:ea typeface="+mj-ea"/>
              <a:cs typeface="+mj-cs"/>
            </a:endParaRPr>
          </a:p>
        </p:txBody>
      </p:sp>
    </p:spTree>
    <p:extLst>
      <p:ext uri="{BB962C8B-B14F-4D97-AF65-F5344CB8AC3E}">
        <p14:creationId xmlns:p14="http://schemas.microsoft.com/office/powerpoint/2010/main" val="30890122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a:latin typeface="Book Antiqua" pitchFamily="18" charset="0"/>
                <a:cs typeface="Arial" pitchFamily="34" charset="0"/>
              </a:rPr>
              <a:t>Inheritance</a:t>
            </a:r>
            <a:endParaRPr lang="en-US" sz="1613" dirty="0">
              <a:latin typeface="Book Antiqua" pitchFamily="18" charset="0"/>
              <a:cs typeface="Arial" pitchFamily="34" charset="0"/>
            </a:endParaRPr>
          </a:p>
        </p:txBody>
      </p:sp>
      <p:sp>
        <p:nvSpPr>
          <p:cNvPr id="3" name="Content Placeholder 2"/>
          <p:cNvSpPr>
            <a:spLocks noGrp="1"/>
          </p:cNvSpPr>
          <p:nvPr>
            <p:ph idx="1"/>
          </p:nvPr>
        </p:nvSpPr>
        <p:spPr>
          <a:xfrm>
            <a:off x="628650" y="649875"/>
            <a:ext cx="3854642" cy="2420303"/>
          </a:xfrm>
        </p:spPr>
        <p:txBody>
          <a:bodyPr>
            <a:noAutofit/>
          </a:bodyPr>
          <a:lstStyle/>
          <a:p>
            <a:r>
              <a:rPr lang="en-US" b="1" dirty="0" smtClean="0">
                <a:solidFill>
                  <a:schemeClr val="accent2">
                    <a:lumMod val="75000"/>
                  </a:schemeClr>
                </a:solidFill>
                <a:latin typeface="Book Antiqua" pitchFamily="18" charset="0"/>
                <a:cs typeface="Arial" pitchFamily="34" charset="0"/>
              </a:rPr>
              <a:t>What is Inheritance?</a:t>
            </a:r>
          </a:p>
          <a:p>
            <a:endParaRPr lang="en-US" b="1" dirty="0" smtClean="0">
              <a:solidFill>
                <a:schemeClr val="accent2">
                  <a:lumMod val="75000"/>
                </a:schemeClr>
              </a:solidFill>
              <a:latin typeface="Book Antiqua" pitchFamily="18" charset="0"/>
              <a:cs typeface="Arial" pitchFamily="34" charset="0"/>
            </a:endParaRPr>
          </a:p>
          <a:p>
            <a:endParaRPr lang="en-US" b="1" dirty="0" smtClean="0">
              <a:solidFill>
                <a:schemeClr val="accent2">
                  <a:lumMod val="75000"/>
                </a:schemeClr>
              </a:solidFill>
              <a:latin typeface="Book Antiqua" pitchFamily="18" charset="0"/>
              <a:cs typeface="Arial" pitchFamily="34" charset="0"/>
            </a:endParaRPr>
          </a:p>
          <a:p>
            <a:r>
              <a:rPr lang="en-US" sz="908" b="1" dirty="0">
                <a:solidFill>
                  <a:schemeClr val="accent2">
                    <a:lumMod val="75000"/>
                  </a:schemeClr>
                </a:solidFill>
                <a:latin typeface="Book Antiqua" pitchFamily="18" charset="0"/>
                <a:cs typeface="Arial" pitchFamily="34" charset="0"/>
              </a:rPr>
              <a:t>Higher Level (General Concepts)</a:t>
            </a:r>
          </a:p>
          <a:p>
            <a:endParaRPr lang="en-US" sz="908" b="1" dirty="0">
              <a:solidFill>
                <a:schemeClr val="accent2">
                  <a:lumMod val="75000"/>
                </a:schemeClr>
              </a:solidFill>
              <a:latin typeface="Book Antiqua" pitchFamily="18" charset="0"/>
              <a:cs typeface="Arial" pitchFamily="34" charset="0"/>
            </a:endParaRPr>
          </a:p>
          <a:p>
            <a:endParaRPr lang="en-US" sz="908" b="1" dirty="0">
              <a:solidFill>
                <a:schemeClr val="accent2">
                  <a:lumMod val="75000"/>
                </a:schemeClr>
              </a:solidFill>
              <a:latin typeface="Book Antiqua" pitchFamily="18" charset="0"/>
              <a:cs typeface="Arial" pitchFamily="34" charset="0"/>
            </a:endParaRPr>
          </a:p>
          <a:p>
            <a:endParaRPr lang="en-US" sz="908" b="1" dirty="0">
              <a:solidFill>
                <a:schemeClr val="accent2">
                  <a:lumMod val="75000"/>
                </a:schemeClr>
              </a:solidFill>
              <a:latin typeface="Book Antiqua" pitchFamily="18" charset="0"/>
              <a:cs typeface="Arial" pitchFamily="34" charset="0"/>
            </a:endParaRPr>
          </a:p>
          <a:p>
            <a:endParaRPr lang="en-US" sz="908" b="1" dirty="0">
              <a:solidFill>
                <a:schemeClr val="accent2">
                  <a:lumMod val="75000"/>
                </a:schemeClr>
              </a:solidFill>
              <a:latin typeface="Book Antiqua" pitchFamily="18" charset="0"/>
              <a:cs typeface="Arial" pitchFamily="34" charset="0"/>
            </a:endParaRPr>
          </a:p>
          <a:p>
            <a:endParaRPr lang="en-US" sz="908" b="1" dirty="0">
              <a:solidFill>
                <a:schemeClr val="accent2">
                  <a:lumMod val="75000"/>
                </a:schemeClr>
              </a:solidFill>
              <a:latin typeface="Book Antiqua" pitchFamily="18" charset="0"/>
              <a:cs typeface="Arial" pitchFamily="34" charset="0"/>
            </a:endParaRPr>
          </a:p>
          <a:p>
            <a:endParaRPr lang="en-US" sz="908" b="1" dirty="0">
              <a:solidFill>
                <a:schemeClr val="accent2">
                  <a:lumMod val="75000"/>
                </a:schemeClr>
              </a:solidFill>
              <a:latin typeface="Book Antiqua" pitchFamily="18" charset="0"/>
              <a:cs typeface="Arial" pitchFamily="34" charset="0"/>
            </a:endParaRPr>
          </a:p>
          <a:p>
            <a:endParaRPr lang="en-US" sz="908" b="1" dirty="0">
              <a:solidFill>
                <a:schemeClr val="accent2">
                  <a:lumMod val="75000"/>
                </a:schemeClr>
              </a:solidFill>
              <a:latin typeface="Book Antiqua" pitchFamily="18" charset="0"/>
              <a:cs typeface="Arial" pitchFamily="34" charset="0"/>
            </a:endParaRPr>
          </a:p>
          <a:p>
            <a:r>
              <a:rPr lang="en-US" sz="908" b="1" dirty="0">
                <a:solidFill>
                  <a:schemeClr val="accent2">
                    <a:lumMod val="75000"/>
                  </a:schemeClr>
                </a:solidFill>
                <a:latin typeface="Book Antiqua" pitchFamily="18" charset="0"/>
                <a:cs typeface="Arial" pitchFamily="34" charset="0"/>
              </a:rPr>
              <a:t>					</a:t>
            </a:r>
          </a:p>
          <a:p>
            <a:r>
              <a:rPr lang="en-US" sz="908" b="1" dirty="0">
                <a:solidFill>
                  <a:schemeClr val="accent2">
                    <a:lumMod val="75000"/>
                  </a:schemeClr>
                </a:solidFill>
                <a:latin typeface="Book Antiqua" pitchFamily="18" charset="0"/>
                <a:cs typeface="Arial" pitchFamily="34" charset="0"/>
              </a:rPr>
              <a:t>					Lower Level (Specific Concepts)</a:t>
            </a:r>
            <a:endParaRPr lang="en-US" b="1" dirty="0" smtClean="0">
              <a:solidFill>
                <a:schemeClr val="accent2">
                  <a:lumMod val="75000"/>
                </a:schemeClr>
              </a:solidFill>
              <a:latin typeface="Book Antiqua" pitchFamily="18" charset="0"/>
              <a:cs typeface="Arial" pitchFamily="34" charset="0"/>
            </a:endParaRP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51</a:t>
            </a:fld>
            <a:endParaRPr lang="en-US" sz="706" dirty="0">
              <a:solidFill>
                <a:srgbClr val="FFFFFF"/>
              </a:solidFill>
              <a:latin typeface="+mj-lt"/>
              <a:ea typeface="+mj-ea"/>
              <a:cs typeface="+mj-cs"/>
            </a:endParaRPr>
          </a:p>
        </p:txBody>
      </p:sp>
      <p:sp>
        <p:nvSpPr>
          <p:cNvPr id="5" name="Text Box 14"/>
          <p:cNvSpPr txBox="1">
            <a:spLocks noChangeArrowheads="1"/>
          </p:cNvSpPr>
          <p:nvPr/>
        </p:nvSpPr>
        <p:spPr bwMode="auto">
          <a:xfrm>
            <a:off x="2201115" y="1367335"/>
            <a:ext cx="729933" cy="232051"/>
          </a:xfrm>
          <a:prstGeom prst="rect">
            <a:avLst/>
          </a:prstGeom>
          <a:solidFill>
            <a:srgbClr val="00CCFF"/>
          </a:solidFill>
          <a:ln w="28575">
            <a:solidFill>
              <a:schemeClr val="tx1"/>
            </a:solidFill>
            <a:miter lim="800000"/>
            <a:headEnd/>
            <a:tailEnd/>
          </a:ln>
          <a:effectLst/>
        </p:spPr>
        <p:txBody>
          <a:bodyPr>
            <a:spAutoFit/>
          </a:bodyPr>
          <a:lstStyle/>
          <a:p>
            <a:pPr algn="ctr">
              <a:spcBef>
                <a:spcPct val="50000"/>
              </a:spcBef>
            </a:pPr>
            <a:r>
              <a:rPr lang="en-US" sz="908"/>
              <a:t>Vehicle</a:t>
            </a:r>
          </a:p>
        </p:txBody>
      </p:sp>
      <p:sp>
        <p:nvSpPr>
          <p:cNvPr id="6" name="Text Box 15"/>
          <p:cNvSpPr txBox="1">
            <a:spLocks noChangeArrowheads="1"/>
          </p:cNvSpPr>
          <p:nvPr/>
        </p:nvSpPr>
        <p:spPr bwMode="auto">
          <a:xfrm>
            <a:off x="971755" y="1828345"/>
            <a:ext cx="1344613" cy="232051"/>
          </a:xfrm>
          <a:prstGeom prst="rect">
            <a:avLst/>
          </a:prstGeom>
          <a:solidFill>
            <a:srgbClr val="00CCFF"/>
          </a:solidFill>
          <a:ln w="28575">
            <a:solidFill>
              <a:schemeClr val="tx1"/>
            </a:solidFill>
            <a:miter lim="800000"/>
            <a:headEnd/>
            <a:tailEnd/>
          </a:ln>
          <a:effectLst/>
        </p:spPr>
        <p:txBody>
          <a:bodyPr>
            <a:spAutoFit/>
          </a:bodyPr>
          <a:lstStyle/>
          <a:p>
            <a:pPr algn="ctr">
              <a:spcBef>
                <a:spcPct val="50000"/>
              </a:spcBef>
            </a:pPr>
            <a:r>
              <a:rPr lang="en-US" sz="908" dirty="0"/>
              <a:t>Wheeled vehicle</a:t>
            </a:r>
          </a:p>
        </p:txBody>
      </p:sp>
      <p:sp>
        <p:nvSpPr>
          <p:cNvPr id="7" name="Text Box 16"/>
          <p:cNvSpPr txBox="1">
            <a:spLocks noChangeArrowheads="1"/>
          </p:cNvSpPr>
          <p:nvPr/>
        </p:nvSpPr>
        <p:spPr bwMode="auto">
          <a:xfrm>
            <a:off x="2892630" y="1828345"/>
            <a:ext cx="537845" cy="232051"/>
          </a:xfrm>
          <a:prstGeom prst="rect">
            <a:avLst/>
          </a:prstGeom>
          <a:solidFill>
            <a:srgbClr val="00CCFF"/>
          </a:solidFill>
          <a:ln w="28575">
            <a:solidFill>
              <a:schemeClr val="tx1"/>
            </a:solidFill>
            <a:miter lim="800000"/>
            <a:headEnd/>
            <a:tailEnd/>
          </a:ln>
          <a:effectLst/>
        </p:spPr>
        <p:txBody>
          <a:bodyPr>
            <a:spAutoFit/>
          </a:bodyPr>
          <a:lstStyle/>
          <a:p>
            <a:pPr algn="ctr">
              <a:spcBef>
                <a:spcPct val="50000"/>
              </a:spcBef>
            </a:pPr>
            <a:r>
              <a:rPr lang="en-US" sz="908"/>
              <a:t>Boat</a:t>
            </a:r>
          </a:p>
        </p:txBody>
      </p:sp>
      <p:sp>
        <p:nvSpPr>
          <p:cNvPr id="8" name="Text Box 17"/>
          <p:cNvSpPr txBox="1">
            <a:spLocks noChangeArrowheads="1"/>
          </p:cNvSpPr>
          <p:nvPr/>
        </p:nvSpPr>
        <p:spPr bwMode="auto">
          <a:xfrm>
            <a:off x="856503" y="2212520"/>
            <a:ext cx="537845" cy="232051"/>
          </a:xfrm>
          <a:prstGeom prst="rect">
            <a:avLst/>
          </a:prstGeom>
          <a:solidFill>
            <a:srgbClr val="33CCFF"/>
          </a:solidFill>
          <a:ln w="28575">
            <a:solidFill>
              <a:schemeClr val="tx1"/>
            </a:solidFill>
            <a:miter lim="800000"/>
            <a:headEnd/>
            <a:tailEnd/>
          </a:ln>
          <a:effectLst/>
        </p:spPr>
        <p:txBody>
          <a:bodyPr>
            <a:spAutoFit/>
          </a:bodyPr>
          <a:lstStyle/>
          <a:p>
            <a:pPr algn="ctr">
              <a:spcBef>
                <a:spcPct val="50000"/>
              </a:spcBef>
            </a:pPr>
            <a:r>
              <a:rPr lang="en-US" sz="908"/>
              <a:t>Car</a:t>
            </a:r>
          </a:p>
        </p:txBody>
      </p:sp>
      <p:sp>
        <p:nvSpPr>
          <p:cNvPr id="9" name="Text Box 18"/>
          <p:cNvSpPr txBox="1">
            <a:spLocks noChangeArrowheads="1"/>
          </p:cNvSpPr>
          <p:nvPr/>
        </p:nvSpPr>
        <p:spPr bwMode="auto">
          <a:xfrm>
            <a:off x="1778522" y="2212520"/>
            <a:ext cx="653098" cy="232051"/>
          </a:xfrm>
          <a:prstGeom prst="rect">
            <a:avLst/>
          </a:prstGeom>
          <a:solidFill>
            <a:srgbClr val="33CCFF"/>
          </a:solidFill>
          <a:ln w="28575">
            <a:solidFill>
              <a:schemeClr val="tx1"/>
            </a:solidFill>
            <a:miter lim="800000"/>
            <a:headEnd/>
            <a:tailEnd/>
          </a:ln>
          <a:effectLst/>
        </p:spPr>
        <p:txBody>
          <a:bodyPr>
            <a:spAutoFit/>
          </a:bodyPr>
          <a:lstStyle/>
          <a:p>
            <a:pPr algn="ctr">
              <a:spcBef>
                <a:spcPct val="50000"/>
              </a:spcBef>
            </a:pPr>
            <a:r>
              <a:rPr lang="en-US" sz="908"/>
              <a:t>Bicycle</a:t>
            </a:r>
          </a:p>
        </p:txBody>
      </p:sp>
      <p:sp>
        <p:nvSpPr>
          <p:cNvPr id="10" name="Text Box 19"/>
          <p:cNvSpPr txBox="1">
            <a:spLocks noChangeArrowheads="1"/>
          </p:cNvSpPr>
          <p:nvPr/>
        </p:nvSpPr>
        <p:spPr bwMode="auto">
          <a:xfrm>
            <a:off x="1279095" y="2596695"/>
            <a:ext cx="729933" cy="232051"/>
          </a:xfrm>
          <a:prstGeom prst="rect">
            <a:avLst/>
          </a:prstGeom>
          <a:solidFill>
            <a:srgbClr val="33CCFF"/>
          </a:solidFill>
          <a:ln w="28575">
            <a:solidFill>
              <a:schemeClr val="tx1"/>
            </a:solidFill>
            <a:miter lim="800000"/>
            <a:headEnd/>
            <a:tailEnd/>
          </a:ln>
          <a:effectLst/>
        </p:spPr>
        <p:txBody>
          <a:bodyPr>
            <a:spAutoFit/>
          </a:bodyPr>
          <a:lstStyle/>
          <a:p>
            <a:pPr algn="ctr">
              <a:spcBef>
                <a:spcPct val="50000"/>
              </a:spcBef>
            </a:pPr>
            <a:r>
              <a:rPr lang="en-US" sz="908"/>
              <a:t>4-door</a:t>
            </a:r>
          </a:p>
        </p:txBody>
      </p:sp>
      <p:sp>
        <p:nvSpPr>
          <p:cNvPr id="11" name="Text Box 20"/>
          <p:cNvSpPr txBox="1">
            <a:spLocks noChangeArrowheads="1"/>
          </p:cNvSpPr>
          <p:nvPr/>
        </p:nvSpPr>
        <p:spPr bwMode="auto">
          <a:xfrm>
            <a:off x="433910" y="2596695"/>
            <a:ext cx="614680" cy="232051"/>
          </a:xfrm>
          <a:prstGeom prst="rect">
            <a:avLst/>
          </a:prstGeom>
          <a:solidFill>
            <a:srgbClr val="33CCFF"/>
          </a:solidFill>
          <a:ln w="28575">
            <a:solidFill>
              <a:schemeClr val="tx1"/>
            </a:solidFill>
            <a:miter lim="800000"/>
            <a:headEnd/>
            <a:tailEnd/>
          </a:ln>
          <a:effectLst/>
        </p:spPr>
        <p:txBody>
          <a:bodyPr>
            <a:spAutoFit/>
          </a:bodyPr>
          <a:lstStyle/>
          <a:p>
            <a:pPr algn="ctr">
              <a:spcBef>
                <a:spcPct val="50000"/>
              </a:spcBef>
            </a:pPr>
            <a:r>
              <a:rPr lang="en-US" sz="908"/>
              <a:t>2-door</a:t>
            </a:r>
          </a:p>
        </p:txBody>
      </p:sp>
      <p:cxnSp>
        <p:nvCxnSpPr>
          <p:cNvPr id="12" name="AutoShape 21"/>
          <p:cNvCxnSpPr>
            <a:cxnSpLocks noChangeShapeType="1"/>
            <a:stCxn id="5" idx="2"/>
            <a:endCxn id="6" idx="0"/>
          </p:cNvCxnSpPr>
          <p:nvPr/>
        </p:nvCxnSpPr>
        <p:spPr bwMode="auto">
          <a:xfrm rot="5400000">
            <a:off x="1990593" y="1252855"/>
            <a:ext cx="228959" cy="922020"/>
          </a:xfrm>
          <a:prstGeom prst="bentConnector3">
            <a:avLst>
              <a:gd name="adj1" fmla="val 50000"/>
            </a:avLst>
          </a:prstGeom>
          <a:noFill/>
          <a:ln w="28575">
            <a:solidFill>
              <a:schemeClr val="tx1"/>
            </a:solidFill>
            <a:miter lim="800000"/>
            <a:headEnd/>
            <a:tailEnd/>
          </a:ln>
          <a:effectLst/>
        </p:spPr>
      </p:cxnSp>
      <p:cxnSp>
        <p:nvCxnSpPr>
          <p:cNvPr id="13" name="AutoShape 22"/>
          <p:cNvCxnSpPr>
            <a:cxnSpLocks noChangeShapeType="1"/>
            <a:stCxn id="6" idx="2"/>
            <a:endCxn id="8" idx="0"/>
          </p:cNvCxnSpPr>
          <p:nvPr/>
        </p:nvCxnSpPr>
        <p:spPr bwMode="auto">
          <a:xfrm rot="5400000">
            <a:off x="1308682" y="1877140"/>
            <a:ext cx="152124" cy="518636"/>
          </a:xfrm>
          <a:prstGeom prst="bentConnector3">
            <a:avLst>
              <a:gd name="adj1" fmla="val 50000"/>
            </a:avLst>
          </a:prstGeom>
          <a:noFill/>
          <a:ln w="28575">
            <a:solidFill>
              <a:schemeClr val="tx1"/>
            </a:solidFill>
            <a:miter lim="800000"/>
            <a:headEnd/>
            <a:tailEnd/>
          </a:ln>
          <a:effectLst/>
        </p:spPr>
      </p:cxnSp>
      <p:cxnSp>
        <p:nvCxnSpPr>
          <p:cNvPr id="14" name="AutoShape 23"/>
          <p:cNvCxnSpPr>
            <a:cxnSpLocks noChangeShapeType="1"/>
            <a:stCxn id="6" idx="2"/>
            <a:endCxn id="9" idx="0"/>
          </p:cNvCxnSpPr>
          <p:nvPr/>
        </p:nvCxnSpPr>
        <p:spPr bwMode="auto">
          <a:xfrm rot="16200000" flipH="1">
            <a:off x="1798504" y="1905953"/>
            <a:ext cx="152124" cy="461009"/>
          </a:xfrm>
          <a:prstGeom prst="bentConnector3">
            <a:avLst>
              <a:gd name="adj1" fmla="val 50000"/>
            </a:avLst>
          </a:prstGeom>
          <a:noFill/>
          <a:ln w="28575">
            <a:solidFill>
              <a:schemeClr val="tx1"/>
            </a:solidFill>
            <a:miter lim="800000"/>
            <a:headEnd/>
            <a:tailEnd/>
          </a:ln>
          <a:effectLst/>
        </p:spPr>
      </p:cxnSp>
      <p:cxnSp>
        <p:nvCxnSpPr>
          <p:cNvPr id="15" name="AutoShape 24"/>
          <p:cNvCxnSpPr>
            <a:cxnSpLocks noChangeShapeType="1"/>
            <a:stCxn id="5" idx="2"/>
            <a:endCxn id="7" idx="0"/>
          </p:cNvCxnSpPr>
          <p:nvPr/>
        </p:nvCxnSpPr>
        <p:spPr bwMode="auto">
          <a:xfrm rot="16200000" flipH="1">
            <a:off x="2749338" y="1416129"/>
            <a:ext cx="228959" cy="595471"/>
          </a:xfrm>
          <a:prstGeom prst="bentConnector3">
            <a:avLst>
              <a:gd name="adj1" fmla="val 50000"/>
            </a:avLst>
          </a:prstGeom>
          <a:noFill/>
          <a:ln w="28575">
            <a:solidFill>
              <a:schemeClr val="tx1"/>
            </a:solidFill>
            <a:miter lim="800000"/>
            <a:headEnd/>
            <a:tailEnd/>
          </a:ln>
          <a:effectLst/>
        </p:spPr>
      </p:cxnSp>
      <p:cxnSp>
        <p:nvCxnSpPr>
          <p:cNvPr id="16" name="AutoShape 25"/>
          <p:cNvCxnSpPr>
            <a:cxnSpLocks noChangeShapeType="1"/>
            <a:stCxn id="8" idx="2"/>
            <a:endCxn id="11" idx="0"/>
          </p:cNvCxnSpPr>
          <p:nvPr/>
        </p:nvCxnSpPr>
        <p:spPr bwMode="auto">
          <a:xfrm rot="5400000">
            <a:off x="857276" y="2328545"/>
            <a:ext cx="152124" cy="384176"/>
          </a:xfrm>
          <a:prstGeom prst="bentConnector3">
            <a:avLst>
              <a:gd name="adj1" fmla="val 50000"/>
            </a:avLst>
          </a:prstGeom>
          <a:noFill/>
          <a:ln w="28575">
            <a:solidFill>
              <a:schemeClr val="tx1"/>
            </a:solidFill>
            <a:miter lim="800000"/>
            <a:headEnd/>
            <a:tailEnd/>
          </a:ln>
          <a:effectLst/>
        </p:spPr>
      </p:cxnSp>
      <p:cxnSp>
        <p:nvCxnSpPr>
          <p:cNvPr id="17" name="AutoShape 26"/>
          <p:cNvCxnSpPr>
            <a:cxnSpLocks noChangeShapeType="1"/>
            <a:stCxn id="8" idx="2"/>
            <a:endCxn id="10" idx="0"/>
          </p:cNvCxnSpPr>
          <p:nvPr/>
        </p:nvCxnSpPr>
        <p:spPr bwMode="auto">
          <a:xfrm rot="16200000" flipH="1">
            <a:off x="1308682" y="2261315"/>
            <a:ext cx="152124" cy="518636"/>
          </a:xfrm>
          <a:prstGeom prst="bentConnector3">
            <a:avLst>
              <a:gd name="adj1" fmla="val 50000"/>
            </a:avLst>
          </a:prstGeom>
          <a:noFill/>
          <a:ln w="28575">
            <a:solidFill>
              <a:schemeClr val="tx1"/>
            </a:solidFill>
            <a:miter lim="800000"/>
            <a:headEnd/>
            <a:tailEnd/>
          </a:ln>
          <a:effectLst/>
        </p:spPr>
      </p:cxnSp>
    </p:spTree>
    <p:extLst>
      <p:ext uri="{BB962C8B-B14F-4D97-AF65-F5344CB8AC3E}">
        <p14:creationId xmlns:p14="http://schemas.microsoft.com/office/powerpoint/2010/main" val="32094243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a:latin typeface="Book Antiqua" pitchFamily="18" charset="0"/>
                <a:cs typeface="Arial" pitchFamily="34" charset="0"/>
              </a:rPr>
              <a:t>Inheritance</a:t>
            </a:r>
            <a:endParaRPr lang="en-US" sz="1613" dirty="0">
              <a:latin typeface="Book Antiqua" pitchFamily="18" charset="0"/>
              <a:cs typeface="Arial" pitchFamily="34" charset="0"/>
            </a:endParaRPr>
          </a:p>
        </p:txBody>
      </p:sp>
      <p:sp>
        <p:nvSpPr>
          <p:cNvPr id="3" name="Content Placeholder 2"/>
          <p:cNvSpPr>
            <a:spLocks noGrp="1"/>
          </p:cNvSpPr>
          <p:nvPr>
            <p:ph idx="1"/>
          </p:nvPr>
        </p:nvSpPr>
        <p:spPr>
          <a:xfrm>
            <a:off x="704850" y="649875"/>
            <a:ext cx="3778442" cy="2677877"/>
          </a:xfrm>
        </p:spPr>
        <p:txBody>
          <a:bodyPr>
            <a:noAutofit/>
          </a:bodyPr>
          <a:lstStyle/>
          <a:p>
            <a:r>
              <a:rPr lang="en-US" b="1" dirty="0" smtClean="0">
                <a:solidFill>
                  <a:schemeClr val="accent2">
                    <a:lumMod val="75000"/>
                  </a:schemeClr>
                </a:solidFill>
                <a:latin typeface="Book Antiqua" pitchFamily="18" charset="0"/>
                <a:cs typeface="Arial" pitchFamily="34" charset="0"/>
              </a:rPr>
              <a:t>More Definitions of Inheritance</a:t>
            </a:r>
          </a:p>
          <a:p>
            <a:pPr marL="290552" indent="-144075">
              <a:lnSpc>
                <a:spcPct val="170000"/>
              </a:lnSpc>
              <a:buFont typeface="Wingdings" pitchFamily="2" charset="2"/>
              <a:buChar char="Ø"/>
            </a:pPr>
            <a:r>
              <a:rPr lang="en-US" sz="908" b="1" dirty="0">
                <a:latin typeface="Book Antiqua" pitchFamily="18" charset="0"/>
                <a:cs typeface="Arial" pitchFamily="34" charset="0"/>
              </a:rPr>
              <a:t>A </a:t>
            </a:r>
            <a:r>
              <a:rPr lang="en-US" sz="908" b="1" dirty="0">
                <a:solidFill>
                  <a:srgbClr val="7030A0"/>
                </a:solidFill>
                <a:latin typeface="Book Antiqua" pitchFamily="18" charset="0"/>
                <a:cs typeface="Arial" pitchFamily="34" charset="0"/>
              </a:rPr>
              <a:t>Parent – Child Relationship</a:t>
            </a:r>
            <a:r>
              <a:rPr lang="en-US" sz="908" b="1" dirty="0">
                <a:latin typeface="Book Antiqua" pitchFamily="18" charset="0"/>
                <a:cs typeface="Arial" pitchFamily="34" charset="0"/>
              </a:rPr>
              <a:t> between classes is called inheritance.</a:t>
            </a:r>
          </a:p>
          <a:p>
            <a:pPr marL="290552" indent="-144075">
              <a:lnSpc>
                <a:spcPct val="170000"/>
              </a:lnSpc>
              <a:buFont typeface="Wingdings" pitchFamily="2" charset="2"/>
              <a:buChar char="Ø"/>
            </a:pPr>
            <a:r>
              <a:rPr lang="en-US" sz="908" b="1" dirty="0">
                <a:latin typeface="Book Antiqua" pitchFamily="18" charset="0"/>
                <a:cs typeface="Arial" pitchFamily="34" charset="0"/>
              </a:rPr>
              <a:t>Allows </a:t>
            </a:r>
            <a:r>
              <a:rPr lang="en-US" sz="908" b="1" dirty="0">
                <a:solidFill>
                  <a:srgbClr val="0070C0"/>
                </a:solidFill>
                <a:latin typeface="Book Antiqua" pitchFamily="18" charset="0"/>
                <a:cs typeface="Arial" pitchFamily="34" charset="0"/>
              </a:rPr>
              <a:t>sharing of the behavior</a:t>
            </a:r>
            <a:r>
              <a:rPr lang="en-US" sz="908" b="1" dirty="0">
                <a:latin typeface="Book Antiqua" pitchFamily="18" charset="0"/>
                <a:cs typeface="Arial" pitchFamily="34" charset="0"/>
              </a:rPr>
              <a:t> of the parent class to child class</a:t>
            </a:r>
          </a:p>
          <a:p>
            <a:pPr marL="290552" indent="-144075">
              <a:lnSpc>
                <a:spcPct val="170000"/>
              </a:lnSpc>
              <a:buFont typeface="Wingdings" pitchFamily="2" charset="2"/>
              <a:buChar char="Ø"/>
            </a:pPr>
            <a:r>
              <a:rPr lang="en-US" sz="908" b="1" dirty="0">
                <a:latin typeface="Book Antiqua" pitchFamily="18" charset="0"/>
                <a:cs typeface="Arial" pitchFamily="34" charset="0"/>
              </a:rPr>
              <a:t>Child class can </a:t>
            </a:r>
            <a:r>
              <a:rPr lang="en-US" sz="908" b="1" dirty="0">
                <a:solidFill>
                  <a:srgbClr val="7030A0"/>
                </a:solidFill>
                <a:latin typeface="Book Antiqua" pitchFamily="18" charset="0"/>
                <a:cs typeface="Arial" pitchFamily="34" charset="0"/>
              </a:rPr>
              <a:t>add new behavior</a:t>
            </a:r>
            <a:r>
              <a:rPr lang="en-US" sz="908" b="1" dirty="0">
                <a:latin typeface="Book Antiqua" pitchFamily="18" charset="0"/>
                <a:cs typeface="Arial" pitchFamily="34" charset="0"/>
              </a:rPr>
              <a:t> or </a:t>
            </a:r>
            <a:r>
              <a:rPr lang="en-US" sz="908" b="1" dirty="0">
                <a:solidFill>
                  <a:srgbClr val="7030A0"/>
                </a:solidFill>
                <a:latin typeface="Book Antiqua" pitchFamily="18" charset="0"/>
                <a:cs typeface="Arial" pitchFamily="34" charset="0"/>
              </a:rPr>
              <a:t>override existing behavior </a:t>
            </a:r>
            <a:r>
              <a:rPr lang="en-US" sz="908" b="1" dirty="0">
                <a:latin typeface="Book Antiqua" pitchFamily="18" charset="0"/>
                <a:cs typeface="Arial" pitchFamily="34" charset="0"/>
              </a:rPr>
              <a:t>of class.</a:t>
            </a:r>
          </a:p>
          <a:p>
            <a:pPr marL="145210" indent="-144075">
              <a:lnSpc>
                <a:spcPct val="170000"/>
              </a:lnSpc>
            </a:pPr>
            <a:r>
              <a:rPr lang="en-US" sz="1210" b="1" dirty="0">
                <a:solidFill>
                  <a:schemeClr val="accent2">
                    <a:lumMod val="75000"/>
                  </a:schemeClr>
                </a:solidFill>
                <a:latin typeface="Book Antiqua" pitchFamily="18" charset="0"/>
                <a:cs typeface="Arial" pitchFamily="34" charset="0"/>
              </a:rPr>
              <a:t>Real world Example of Inheritance</a:t>
            </a:r>
          </a:p>
          <a:p>
            <a:pPr marL="319367">
              <a:lnSpc>
                <a:spcPct val="170000"/>
              </a:lnSpc>
              <a:buFont typeface="+mj-lt"/>
              <a:buAutoNum type="arabicPeriod"/>
            </a:pPr>
            <a:r>
              <a:rPr lang="en-US" sz="908" b="1" dirty="0">
                <a:latin typeface="Book Antiqua" pitchFamily="18" charset="0"/>
                <a:cs typeface="Arial" pitchFamily="34" charset="0"/>
              </a:rPr>
              <a:t>A most recent form of Mobile Phone inherited from least recent models of mobile phone</a:t>
            </a:r>
          </a:p>
          <a:p>
            <a:pPr marL="319367">
              <a:lnSpc>
                <a:spcPct val="170000"/>
              </a:lnSpc>
              <a:buFont typeface="+mj-lt"/>
              <a:buAutoNum type="arabicPeriod"/>
            </a:pPr>
            <a:r>
              <a:rPr lang="en-US" sz="908" b="1" dirty="0">
                <a:latin typeface="Book Antiqua" pitchFamily="18" charset="0"/>
                <a:cs typeface="Arial" pitchFamily="34" charset="0"/>
              </a:rPr>
              <a:t>Least recent mobile inherited from Ordinary dial up phone</a:t>
            </a:r>
          </a:p>
          <a:p>
            <a:pPr marL="319367">
              <a:lnSpc>
                <a:spcPct val="170000"/>
              </a:lnSpc>
              <a:buFont typeface="+mj-lt"/>
              <a:buAutoNum type="arabicPeriod"/>
            </a:pPr>
            <a:r>
              <a:rPr lang="en-US" sz="908" b="1" dirty="0">
                <a:latin typeface="Book Antiqua" pitchFamily="18" charset="0"/>
                <a:cs typeface="Arial" pitchFamily="34" charset="0"/>
              </a:rPr>
              <a:t>Automatic Car inherited from Manual Car</a:t>
            </a:r>
          </a:p>
          <a:p>
            <a:pPr marL="319367">
              <a:lnSpc>
                <a:spcPct val="170000"/>
              </a:lnSpc>
              <a:buFont typeface="+mj-lt"/>
              <a:buAutoNum type="arabicPeriod"/>
            </a:pPr>
            <a:r>
              <a:rPr lang="en-US" sz="908" b="1" dirty="0">
                <a:latin typeface="Book Antiqua" pitchFamily="18" charset="0"/>
                <a:cs typeface="Arial" pitchFamily="34" charset="0"/>
              </a:rPr>
              <a:t>Laptop Inherited from Desktop Computers</a:t>
            </a: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52</a:t>
            </a:fld>
            <a:endParaRPr lang="en-US" sz="706" dirty="0">
              <a:solidFill>
                <a:srgbClr val="FFFFFF"/>
              </a:solidFill>
              <a:latin typeface="+mj-lt"/>
              <a:ea typeface="+mj-ea"/>
              <a:cs typeface="+mj-cs"/>
            </a:endParaRPr>
          </a:p>
        </p:txBody>
      </p:sp>
    </p:spTree>
    <p:extLst>
      <p:ext uri="{BB962C8B-B14F-4D97-AF65-F5344CB8AC3E}">
        <p14:creationId xmlns:p14="http://schemas.microsoft.com/office/powerpoint/2010/main" val="19228783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a:latin typeface="Book Antiqua" pitchFamily="18" charset="0"/>
                <a:cs typeface="Arial" pitchFamily="34" charset="0"/>
              </a:rPr>
              <a:t>Inheritance</a:t>
            </a:r>
            <a:endParaRPr lang="en-US" sz="1613" dirty="0">
              <a:latin typeface="Book Antiqua" pitchFamily="18" charset="0"/>
              <a:cs typeface="Arial" pitchFamily="34" charset="0"/>
            </a:endParaRPr>
          </a:p>
        </p:txBody>
      </p:sp>
      <p:sp>
        <p:nvSpPr>
          <p:cNvPr id="3" name="Content Placeholder 2"/>
          <p:cNvSpPr>
            <a:spLocks noGrp="1"/>
          </p:cNvSpPr>
          <p:nvPr>
            <p:ph idx="1"/>
          </p:nvPr>
        </p:nvSpPr>
        <p:spPr>
          <a:xfrm>
            <a:off x="704850" y="649875"/>
            <a:ext cx="3778442" cy="2420303"/>
          </a:xfrm>
        </p:spPr>
        <p:txBody>
          <a:bodyPr>
            <a:noAutofit/>
          </a:bodyPr>
          <a:lstStyle/>
          <a:p>
            <a:r>
              <a:rPr lang="en-US" b="1" dirty="0" smtClean="0">
                <a:solidFill>
                  <a:schemeClr val="accent2">
                    <a:lumMod val="75000"/>
                  </a:schemeClr>
                </a:solidFill>
                <a:latin typeface="Book Antiqua" pitchFamily="18" charset="0"/>
                <a:cs typeface="Arial" pitchFamily="34" charset="0"/>
              </a:rPr>
              <a:t>What is Inheritance?</a:t>
            </a:r>
          </a:p>
          <a:p>
            <a:pPr marL="290552" indent="-144075">
              <a:lnSpc>
                <a:spcPct val="170000"/>
              </a:lnSpc>
              <a:buFont typeface="Wingdings" pitchFamily="2" charset="2"/>
              <a:buChar char="Ø"/>
            </a:pPr>
            <a:r>
              <a:rPr lang="en-US" sz="908" b="1" dirty="0">
                <a:latin typeface="Book Antiqua" pitchFamily="18" charset="0"/>
                <a:cs typeface="Arial" pitchFamily="34" charset="0"/>
              </a:rPr>
              <a:t>In Object Oriented Programming, Inheritance enables new objects to take on properties of existing objects</a:t>
            </a:r>
          </a:p>
          <a:p>
            <a:pPr marL="290552" indent="-144075">
              <a:lnSpc>
                <a:spcPct val="170000"/>
              </a:lnSpc>
              <a:buFont typeface="Wingdings" pitchFamily="2" charset="2"/>
              <a:buChar char="Ø"/>
            </a:pPr>
            <a:r>
              <a:rPr lang="en-US" sz="908" b="1" dirty="0">
                <a:solidFill>
                  <a:srgbClr val="C00000"/>
                </a:solidFill>
                <a:latin typeface="Book Antiqua" pitchFamily="18" charset="0"/>
                <a:cs typeface="Arial" pitchFamily="34" charset="0"/>
              </a:rPr>
              <a:t>Inheritance is a process by which objects of one class acquire the properties of another class.</a:t>
            </a:r>
          </a:p>
          <a:p>
            <a:pPr marL="290552" indent="-144075">
              <a:lnSpc>
                <a:spcPct val="170000"/>
              </a:lnSpc>
              <a:buFont typeface="Wingdings" pitchFamily="2" charset="2"/>
              <a:buChar char="Ø"/>
            </a:pPr>
            <a:r>
              <a:rPr lang="en-US" sz="908" b="1" dirty="0">
                <a:latin typeface="Book Antiqua" pitchFamily="18" charset="0"/>
                <a:cs typeface="Arial" pitchFamily="34" charset="0"/>
              </a:rPr>
              <a:t>In Inheritance concepts are arranged in a hierarchy</a:t>
            </a:r>
          </a:p>
          <a:p>
            <a:pPr marL="492257" lvl="1">
              <a:lnSpc>
                <a:spcPct val="170000"/>
              </a:lnSpc>
              <a:buFont typeface="Wingdings" pitchFamily="2" charset="2"/>
              <a:buChar char="ü"/>
            </a:pPr>
            <a:r>
              <a:rPr lang="en-US" sz="908" b="1" dirty="0">
                <a:latin typeface="Book Antiqua" pitchFamily="18" charset="0"/>
                <a:cs typeface="Arial" pitchFamily="34" charset="0"/>
              </a:rPr>
              <a:t>Concepts at the higher level are more general</a:t>
            </a:r>
          </a:p>
          <a:p>
            <a:pPr marL="492257" lvl="1">
              <a:lnSpc>
                <a:spcPct val="170000"/>
              </a:lnSpc>
              <a:buFont typeface="Wingdings" pitchFamily="2" charset="2"/>
              <a:buChar char="ü"/>
            </a:pPr>
            <a:r>
              <a:rPr lang="en-US" sz="908" b="1" dirty="0">
                <a:latin typeface="Book Antiqua" pitchFamily="18" charset="0"/>
                <a:cs typeface="Arial" pitchFamily="34" charset="0"/>
              </a:rPr>
              <a:t>Concepts at lower level are more specific (inherit properties of concepts at higher level)</a:t>
            </a: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53</a:t>
            </a:fld>
            <a:endParaRPr lang="en-US" sz="706" dirty="0">
              <a:solidFill>
                <a:srgbClr val="FFFFFF"/>
              </a:solidFill>
              <a:latin typeface="+mj-lt"/>
              <a:ea typeface="+mj-ea"/>
              <a:cs typeface="+mj-cs"/>
            </a:endParaRPr>
          </a:p>
        </p:txBody>
      </p:sp>
    </p:spTree>
    <p:extLst>
      <p:ext uri="{BB962C8B-B14F-4D97-AF65-F5344CB8AC3E}">
        <p14:creationId xmlns:p14="http://schemas.microsoft.com/office/powerpoint/2010/main" val="23308082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a:latin typeface="Book Antiqua" pitchFamily="18" charset="0"/>
                <a:cs typeface="Arial" pitchFamily="34" charset="0"/>
              </a:rPr>
              <a:t>Inheritance</a:t>
            </a:r>
            <a:endParaRPr lang="en-US" sz="1613" dirty="0">
              <a:latin typeface="Book Antiqua" pitchFamily="18" charset="0"/>
              <a:cs typeface="Arial" pitchFamily="34" charset="0"/>
            </a:endParaRPr>
          </a:p>
        </p:txBody>
      </p:sp>
      <p:sp>
        <p:nvSpPr>
          <p:cNvPr id="3" name="Content Placeholder 2"/>
          <p:cNvSpPr>
            <a:spLocks noGrp="1"/>
          </p:cNvSpPr>
          <p:nvPr>
            <p:ph idx="1"/>
          </p:nvPr>
        </p:nvSpPr>
        <p:spPr>
          <a:xfrm>
            <a:off x="126808" y="649875"/>
            <a:ext cx="4356484" cy="2420303"/>
          </a:xfrm>
        </p:spPr>
        <p:txBody>
          <a:bodyPr>
            <a:noAutofit/>
          </a:bodyPr>
          <a:lstStyle/>
          <a:p>
            <a:r>
              <a:rPr lang="en-US" b="1" dirty="0" smtClean="0">
                <a:solidFill>
                  <a:schemeClr val="accent2">
                    <a:lumMod val="75000"/>
                  </a:schemeClr>
                </a:solidFill>
                <a:latin typeface="Book Antiqua" pitchFamily="18" charset="0"/>
                <a:cs typeface="Arial" pitchFamily="34" charset="0"/>
              </a:rPr>
              <a:t>What is Inheritance?</a:t>
            </a:r>
          </a:p>
          <a:p>
            <a:endParaRPr lang="en-US" b="1" dirty="0" smtClean="0">
              <a:solidFill>
                <a:schemeClr val="accent2">
                  <a:lumMod val="75000"/>
                </a:schemeClr>
              </a:solidFill>
              <a:latin typeface="Book Antiqua" pitchFamily="18" charset="0"/>
              <a:cs typeface="Arial" pitchFamily="34" charset="0"/>
            </a:endParaRPr>
          </a:p>
          <a:p>
            <a:endParaRPr lang="en-US" b="1" dirty="0" smtClean="0">
              <a:solidFill>
                <a:schemeClr val="accent2">
                  <a:lumMod val="75000"/>
                </a:schemeClr>
              </a:solidFill>
              <a:latin typeface="Book Antiqua" pitchFamily="18" charset="0"/>
              <a:cs typeface="Arial" pitchFamily="34" charset="0"/>
            </a:endParaRPr>
          </a:p>
          <a:p>
            <a:r>
              <a:rPr lang="en-US" sz="908" b="1" dirty="0">
                <a:solidFill>
                  <a:schemeClr val="accent2">
                    <a:lumMod val="75000"/>
                  </a:schemeClr>
                </a:solidFill>
                <a:latin typeface="Book Antiqua" pitchFamily="18" charset="0"/>
                <a:cs typeface="Arial" pitchFamily="34" charset="0"/>
              </a:rPr>
              <a:t>Higher Level (General Concepts)</a:t>
            </a:r>
          </a:p>
          <a:p>
            <a:endParaRPr lang="en-US" sz="908" b="1" dirty="0">
              <a:solidFill>
                <a:schemeClr val="accent2">
                  <a:lumMod val="75000"/>
                </a:schemeClr>
              </a:solidFill>
              <a:latin typeface="Book Antiqua" pitchFamily="18" charset="0"/>
              <a:cs typeface="Arial" pitchFamily="34" charset="0"/>
            </a:endParaRPr>
          </a:p>
          <a:p>
            <a:endParaRPr lang="en-US" sz="908" b="1" dirty="0">
              <a:solidFill>
                <a:schemeClr val="accent2">
                  <a:lumMod val="75000"/>
                </a:schemeClr>
              </a:solidFill>
              <a:latin typeface="Book Antiqua" pitchFamily="18" charset="0"/>
              <a:cs typeface="Arial" pitchFamily="34" charset="0"/>
            </a:endParaRPr>
          </a:p>
          <a:p>
            <a:endParaRPr lang="en-US" sz="908" b="1" dirty="0">
              <a:solidFill>
                <a:schemeClr val="accent2">
                  <a:lumMod val="75000"/>
                </a:schemeClr>
              </a:solidFill>
              <a:latin typeface="Book Antiqua" pitchFamily="18" charset="0"/>
              <a:cs typeface="Arial" pitchFamily="34" charset="0"/>
            </a:endParaRPr>
          </a:p>
          <a:p>
            <a:endParaRPr lang="en-US" sz="908" b="1" dirty="0">
              <a:solidFill>
                <a:schemeClr val="accent2">
                  <a:lumMod val="75000"/>
                </a:schemeClr>
              </a:solidFill>
              <a:latin typeface="Book Antiqua" pitchFamily="18" charset="0"/>
              <a:cs typeface="Arial" pitchFamily="34" charset="0"/>
            </a:endParaRPr>
          </a:p>
          <a:p>
            <a:endParaRPr lang="en-US" sz="908" b="1" dirty="0">
              <a:solidFill>
                <a:schemeClr val="accent2">
                  <a:lumMod val="75000"/>
                </a:schemeClr>
              </a:solidFill>
              <a:latin typeface="Book Antiqua" pitchFamily="18" charset="0"/>
              <a:cs typeface="Arial" pitchFamily="34" charset="0"/>
            </a:endParaRPr>
          </a:p>
          <a:p>
            <a:endParaRPr lang="en-US" sz="908" b="1" dirty="0">
              <a:solidFill>
                <a:schemeClr val="accent2">
                  <a:lumMod val="75000"/>
                </a:schemeClr>
              </a:solidFill>
              <a:latin typeface="Book Antiqua" pitchFamily="18" charset="0"/>
              <a:cs typeface="Arial" pitchFamily="34" charset="0"/>
            </a:endParaRPr>
          </a:p>
          <a:p>
            <a:endParaRPr lang="en-US" sz="908" b="1" dirty="0">
              <a:solidFill>
                <a:schemeClr val="accent2">
                  <a:lumMod val="75000"/>
                </a:schemeClr>
              </a:solidFill>
              <a:latin typeface="Book Antiqua" pitchFamily="18" charset="0"/>
              <a:cs typeface="Arial" pitchFamily="34" charset="0"/>
            </a:endParaRPr>
          </a:p>
          <a:p>
            <a:r>
              <a:rPr lang="en-US" sz="908" b="1" dirty="0">
                <a:solidFill>
                  <a:schemeClr val="accent2">
                    <a:lumMod val="75000"/>
                  </a:schemeClr>
                </a:solidFill>
                <a:latin typeface="Book Antiqua" pitchFamily="18" charset="0"/>
                <a:cs typeface="Arial" pitchFamily="34" charset="0"/>
              </a:rPr>
              <a:t>					</a:t>
            </a:r>
          </a:p>
          <a:p>
            <a:r>
              <a:rPr lang="en-US" sz="908" b="1" dirty="0">
                <a:solidFill>
                  <a:schemeClr val="accent2">
                    <a:lumMod val="75000"/>
                  </a:schemeClr>
                </a:solidFill>
                <a:latin typeface="Book Antiqua" pitchFamily="18" charset="0"/>
                <a:cs typeface="Arial" pitchFamily="34" charset="0"/>
              </a:rPr>
              <a:t>					Lower Level (Specific Concepts)</a:t>
            </a:r>
            <a:endParaRPr lang="en-US" b="1" dirty="0" smtClean="0">
              <a:solidFill>
                <a:schemeClr val="accent2">
                  <a:lumMod val="75000"/>
                </a:schemeClr>
              </a:solidFill>
              <a:latin typeface="Book Antiqua" pitchFamily="18" charset="0"/>
              <a:cs typeface="Arial" pitchFamily="34" charset="0"/>
            </a:endParaRP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54</a:t>
            </a:fld>
            <a:endParaRPr lang="en-US" sz="706" dirty="0">
              <a:solidFill>
                <a:srgbClr val="FFFFFF"/>
              </a:solidFill>
              <a:latin typeface="+mj-lt"/>
              <a:ea typeface="+mj-ea"/>
              <a:cs typeface="+mj-cs"/>
            </a:endParaRPr>
          </a:p>
        </p:txBody>
      </p:sp>
      <p:sp>
        <p:nvSpPr>
          <p:cNvPr id="5" name="Text Box 14"/>
          <p:cNvSpPr txBox="1">
            <a:spLocks noChangeArrowheads="1"/>
          </p:cNvSpPr>
          <p:nvPr/>
        </p:nvSpPr>
        <p:spPr bwMode="auto">
          <a:xfrm>
            <a:off x="2201115" y="1367335"/>
            <a:ext cx="729933" cy="232051"/>
          </a:xfrm>
          <a:prstGeom prst="rect">
            <a:avLst/>
          </a:prstGeom>
          <a:solidFill>
            <a:srgbClr val="00CCFF"/>
          </a:solidFill>
          <a:ln w="28575">
            <a:solidFill>
              <a:schemeClr val="tx1"/>
            </a:solidFill>
            <a:miter lim="800000"/>
            <a:headEnd/>
            <a:tailEnd/>
          </a:ln>
          <a:effectLst/>
        </p:spPr>
        <p:txBody>
          <a:bodyPr>
            <a:spAutoFit/>
          </a:bodyPr>
          <a:lstStyle/>
          <a:p>
            <a:pPr algn="ctr">
              <a:spcBef>
                <a:spcPct val="50000"/>
              </a:spcBef>
            </a:pPr>
            <a:r>
              <a:rPr lang="en-US" sz="908"/>
              <a:t>Vehicle</a:t>
            </a:r>
          </a:p>
        </p:txBody>
      </p:sp>
      <p:sp>
        <p:nvSpPr>
          <p:cNvPr id="6" name="Text Box 15"/>
          <p:cNvSpPr txBox="1">
            <a:spLocks noChangeArrowheads="1"/>
          </p:cNvSpPr>
          <p:nvPr/>
        </p:nvSpPr>
        <p:spPr bwMode="auto">
          <a:xfrm>
            <a:off x="971755" y="1828345"/>
            <a:ext cx="1344613" cy="232051"/>
          </a:xfrm>
          <a:prstGeom prst="rect">
            <a:avLst/>
          </a:prstGeom>
          <a:solidFill>
            <a:srgbClr val="00CCFF"/>
          </a:solidFill>
          <a:ln w="28575">
            <a:solidFill>
              <a:schemeClr val="tx1"/>
            </a:solidFill>
            <a:miter lim="800000"/>
            <a:headEnd/>
            <a:tailEnd/>
          </a:ln>
          <a:effectLst/>
        </p:spPr>
        <p:txBody>
          <a:bodyPr>
            <a:spAutoFit/>
          </a:bodyPr>
          <a:lstStyle/>
          <a:p>
            <a:pPr algn="ctr">
              <a:spcBef>
                <a:spcPct val="50000"/>
              </a:spcBef>
            </a:pPr>
            <a:r>
              <a:rPr lang="en-US" sz="908"/>
              <a:t>Wheeled vehicle</a:t>
            </a:r>
          </a:p>
        </p:txBody>
      </p:sp>
      <p:sp>
        <p:nvSpPr>
          <p:cNvPr id="7" name="Text Box 16"/>
          <p:cNvSpPr txBox="1">
            <a:spLocks noChangeArrowheads="1"/>
          </p:cNvSpPr>
          <p:nvPr/>
        </p:nvSpPr>
        <p:spPr bwMode="auto">
          <a:xfrm>
            <a:off x="2892630" y="1828345"/>
            <a:ext cx="537845" cy="232051"/>
          </a:xfrm>
          <a:prstGeom prst="rect">
            <a:avLst/>
          </a:prstGeom>
          <a:solidFill>
            <a:srgbClr val="00CCFF"/>
          </a:solidFill>
          <a:ln w="28575">
            <a:solidFill>
              <a:schemeClr val="tx1"/>
            </a:solidFill>
            <a:miter lim="800000"/>
            <a:headEnd/>
            <a:tailEnd/>
          </a:ln>
          <a:effectLst/>
        </p:spPr>
        <p:txBody>
          <a:bodyPr>
            <a:spAutoFit/>
          </a:bodyPr>
          <a:lstStyle/>
          <a:p>
            <a:pPr algn="ctr">
              <a:spcBef>
                <a:spcPct val="50000"/>
              </a:spcBef>
            </a:pPr>
            <a:r>
              <a:rPr lang="en-US" sz="908"/>
              <a:t>Boat</a:t>
            </a:r>
          </a:p>
        </p:txBody>
      </p:sp>
      <p:sp>
        <p:nvSpPr>
          <p:cNvPr id="8" name="Text Box 17"/>
          <p:cNvSpPr txBox="1">
            <a:spLocks noChangeArrowheads="1"/>
          </p:cNvSpPr>
          <p:nvPr/>
        </p:nvSpPr>
        <p:spPr bwMode="auto">
          <a:xfrm>
            <a:off x="856503" y="2212520"/>
            <a:ext cx="537845" cy="232051"/>
          </a:xfrm>
          <a:prstGeom prst="rect">
            <a:avLst/>
          </a:prstGeom>
          <a:solidFill>
            <a:srgbClr val="33CCFF"/>
          </a:solidFill>
          <a:ln w="28575">
            <a:solidFill>
              <a:schemeClr val="tx1"/>
            </a:solidFill>
            <a:miter lim="800000"/>
            <a:headEnd/>
            <a:tailEnd/>
          </a:ln>
          <a:effectLst/>
        </p:spPr>
        <p:txBody>
          <a:bodyPr>
            <a:spAutoFit/>
          </a:bodyPr>
          <a:lstStyle/>
          <a:p>
            <a:pPr algn="ctr">
              <a:spcBef>
                <a:spcPct val="50000"/>
              </a:spcBef>
            </a:pPr>
            <a:r>
              <a:rPr lang="en-US" sz="908"/>
              <a:t>Car</a:t>
            </a:r>
          </a:p>
        </p:txBody>
      </p:sp>
      <p:sp>
        <p:nvSpPr>
          <p:cNvPr id="9" name="Text Box 18"/>
          <p:cNvSpPr txBox="1">
            <a:spLocks noChangeArrowheads="1"/>
          </p:cNvSpPr>
          <p:nvPr/>
        </p:nvSpPr>
        <p:spPr bwMode="auto">
          <a:xfrm>
            <a:off x="1778522" y="2212520"/>
            <a:ext cx="653098" cy="232051"/>
          </a:xfrm>
          <a:prstGeom prst="rect">
            <a:avLst/>
          </a:prstGeom>
          <a:solidFill>
            <a:srgbClr val="33CCFF"/>
          </a:solidFill>
          <a:ln w="28575">
            <a:solidFill>
              <a:schemeClr val="tx1"/>
            </a:solidFill>
            <a:miter lim="800000"/>
            <a:headEnd/>
            <a:tailEnd/>
          </a:ln>
          <a:effectLst/>
        </p:spPr>
        <p:txBody>
          <a:bodyPr>
            <a:spAutoFit/>
          </a:bodyPr>
          <a:lstStyle/>
          <a:p>
            <a:pPr algn="ctr">
              <a:spcBef>
                <a:spcPct val="50000"/>
              </a:spcBef>
            </a:pPr>
            <a:r>
              <a:rPr lang="en-US" sz="908"/>
              <a:t>Bicycle</a:t>
            </a:r>
          </a:p>
        </p:txBody>
      </p:sp>
      <p:sp>
        <p:nvSpPr>
          <p:cNvPr id="10" name="Text Box 19"/>
          <p:cNvSpPr txBox="1">
            <a:spLocks noChangeArrowheads="1"/>
          </p:cNvSpPr>
          <p:nvPr/>
        </p:nvSpPr>
        <p:spPr bwMode="auto">
          <a:xfrm>
            <a:off x="1279095" y="2596695"/>
            <a:ext cx="729933" cy="232051"/>
          </a:xfrm>
          <a:prstGeom prst="rect">
            <a:avLst/>
          </a:prstGeom>
          <a:solidFill>
            <a:srgbClr val="33CCFF"/>
          </a:solidFill>
          <a:ln w="28575">
            <a:solidFill>
              <a:schemeClr val="tx1"/>
            </a:solidFill>
            <a:miter lim="800000"/>
            <a:headEnd/>
            <a:tailEnd/>
          </a:ln>
          <a:effectLst/>
        </p:spPr>
        <p:txBody>
          <a:bodyPr>
            <a:spAutoFit/>
          </a:bodyPr>
          <a:lstStyle/>
          <a:p>
            <a:pPr algn="ctr">
              <a:spcBef>
                <a:spcPct val="50000"/>
              </a:spcBef>
            </a:pPr>
            <a:r>
              <a:rPr lang="en-US" sz="908"/>
              <a:t>4-door</a:t>
            </a:r>
          </a:p>
        </p:txBody>
      </p:sp>
      <p:sp>
        <p:nvSpPr>
          <p:cNvPr id="11" name="Text Box 20"/>
          <p:cNvSpPr txBox="1">
            <a:spLocks noChangeArrowheads="1"/>
          </p:cNvSpPr>
          <p:nvPr/>
        </p:nvSpPr>
        <p:spPr bwMode="auto">
          <a:xfrm>
            <a:off x="433910" y="2596695"/>
            <a:ext cx="614680" cy="232051"/>
          </a:xfrm>
          <a:prstGeom prst="rect">
            <a:avLst/>
          </a:prstGeom>
          <a:solidFill>
            <a:srgbClr val="33CCFF"/>
          </a:solidFill>
          <a:ln w="28575">
            <a:solidFill>
              <a:schemeClr val="tx1"/>
            </a:solidFill>
            <a:miter lim="800000"/>
            <a:headEnd/>
            <a:tailEnd/>
          </a:ln>
          <a:effectLst/>
        </p:spPr>
        <p:txBody>
          <a:bodyPr>
            <a:spAutoFit/>
          </a:bodyPr>
          <a:lstStyle/>
          <a:p>
            <a:pPr algn="ctr">
              <a:spcBef>
                <a:spcPct val="50000"/>
              </a:spcBef>
            </a:pPr>
            <a:r>
              <a:rPr lang="en-US" sz="908"/>
              <a:t>2-door</a:t>
            </a:r>
          </a:p>
        </p:txBody>
      </p:sp>
      <p:cxnSp>
        <p:nvCxnSpPr>
          <p:cNvPr id="12" name="AutoShape 21"/>
          <p:cNvCxnSpPr>
            <a:cxnSpLocks noChangeShapeType="1"/>
            <a:stCxn id="5" idx="2"/>
            <a:endCxn id="6" idx="0"/>
          </p:cNvCxnSpPr>
          <p:nvPr/>
        </p:nvCxnSpPr>
        <p:spPr bwMode="auto">
          <a:xfrm rot="5400000">
            <a:off x="1990593" y="1252855"/>
            <a:ext cx="228959" cy="922020"/>
          </a:xfrm>
          <a:prstGeom prst="bentConnector3">
            <a:avLst>
              <a:gd name="adj1" fmla="val 50000"/>
            </a:avLst>
          </a:prstGeom>
          <a:noFill/>
          <a:ln w="28575">
            <a:solidFill>
              <a:schemeClr val="tx1"/>
            </a:solidFill>
            <a:miter lim="800000"/>
            <a:headEnd/>
            <a:tailEnd/>
          </a:ln>
          <a:effectLst/>
        </p:spPr>
      </p:cxnSp>
      <p:cxnSp>
        <p:nvCxnSpPr>
          <p:cNvPr id="13" name="AutoShape 22"/>
          <p:cNvCxnSpPr>
            <a:cxnSpLocks noChangeShapeType="1"/>
            <a:stCxn id="6" idx="2"/>
            <a:endCxn id="8" idx="0"/>
          </p:cNvCxnSpPr>
          <p:nvPr/>
        </p:nvCxnSpPr>
        <p:spPr bwMode="auto">
          <a:xfrm rot="5400000">
            <a:off x="1308682" y="1877140"/>
            <a:ext cx="152124" cy="518636"/>
          </a:xfrm>
          <a:prstGeom prst="bentConnector3">
            <a:avLst>
              <a:gd name="adj1" fmla="val 50000"/>
            </a:avLst>
          </a:prstGeom>
          <a:noFill/>
          <a:ln w="28575">
            <a:solidFill>
              <a:schemeClr val="tx1"/>
            </a:solidFill>
            <a:miter lim="800000"/>
            <a:headEnd/>
            <a:tailEnd/>
          </a:ln>
          <a:effectLst/>
        </p:spPr>
      </p:cxnSp>
      <p:cxnSp>
        <p:nvCxnSpPr>
          <p:cNvPr id="14" name="AutoShape 23"/>
          <p:cNvCxnSpPr>
            <a:cxnSpLocks noChangeShapeType="1"/>
            <a:stCxn id="6" idx="2"/>
            <a:endCxn id="9" idx="0"/>
          </p:cNvCxnSpPr>
          <p:nvPr/>
        </p:nvCxnSpPr>
        <p:spPr bwMode="auto">
          <a:xfrm rot="16200000" flipH="1">
            <a:off x="1798504" y="1905953"/>
            <a:ext cx="152124" cy="461009"/>
          </a:xfrm>
          <a:prstGeom prst="bentConnector3">
            <a:avLst>
              <a:gd name="adj1" fmla="val 50000"/>
            </a:avLst>
          </a:prstGeom>
          <a:noFill/>
          <a:ln w="28575">
            <a:solidFill>
              <a:schemeClr val="tx1"/>
            </a:solidFill>
            <a:miter lim="800000"/>
            <a:headEnd/>
            <a:tailEnd/>
          </a:ln>
          <a:effectLst/>
        </p:spPr>
      </p:cxnSp>
      <p:cxnSp>
        <p:nvCxnSpPr>
          <p:cNvPr id="15" name="AutoShape 24"/>
          <p:cNvCxnSpPr>
            <a:cxnSpLocks noChangeShapeType="1"/>
            <a:stCxn id="5" idx="2"/>
            <a:endCxn id="7" idx="0"/>
          </p:cNvCxnSpPr>
          <p:nvPr/>
        </p:nvCxnSpPr>
        <p:spPr bwMode="auto">
          <a:xfrm rot="16200000" flipH="1">
            <a:off x="2749338" y="1416129"/>
            <a:ext cx="228959" cy="595471"/>
          </a:xfrm>
          <a:prstGeom prst="bentConnector3">
            <a:avLst>
              <a:gd name="adj1" fmla="val 50000"/>
            </a:avLst>
          </a:prstGeom>
          <a:noFill/>
          <a:ln w="28575">
            <a:solidFill>
              <a:schemeClr val="tx1"/>
            </a:solidFill>
            <a:miter lim="800000"/>
            <a:headEnd/>
            <a:tailEnd/>
          </a:ln>
          <a:effectLst/>
        </p:spPr>
      </p:cxnSp>
      <p:cxnSp>
        <p:nvCxnSpPr>
          <p:cNvPr id="16" name="AutoShape 25"/>
          <p:cNvCxnSpPr>
            <a:cxnSpLocks noChangeShapeType="1"/>
            <a:stCxn id="8" idx="2"/>
            <a:endCxn id="11" idx="0"/>
          </p:cNvCxnSpPr>
          <p:nvPr/>
        </p:nvCxnSpPr>
        <p:spPr bwMode="auto">
          <a:xfrm rot="5400000">
            <a:off x="857276" y="2328545"/>
            <a:ext cx="152124" cy="384176"/>
          </a:xfrm>
          <a:prstGeom prst="bentConnector3">
            <a:avLst>
              <a:gd name="adj1" fmla="val 50000"/>
            </a:avLst>
          </a:prstGeom>
          <a:noFill/>
          <a:ln w="28575">
            <a:solidFill>
              <a:schemeClr val="tx1"/>
            </a:solidFill>
            <a:miter lim="800000"/>
            <a:headEnd/>
            <a:tailEnd/>
          </a:ln>
          <a:effectLst/>
        </p:spPr>
      </p:cxnSp>
      <p:cxnSp>
        <p:nvCxnSpPr>
          <p:cNvPr id="17" name="AutoShape 26"/>
          <p:cNvCxnSpPr>
            <a:cxnSpLocks noChangeShapeType="1"/>
            <a:stCxn id="8" idx="2"/>
            <a:endCxn id="10" idx="0"/>
          </p:cNvCxnSpPr>
          <p:nvPr/>
        </p:nvCxnSpPr>
        <p:spPr bwMode="auto">
          <a:xfrm rot="16200000" flipH="1">
            <a:off x="1308682" y="2261315"/>
            <a:ext cx="152124" cy="518636"/>
          </a:xfrm>
          <a:prstGeom prst="bentConnector3">
            <a:avLst>
              <a:gd name="adj1" fmla="val 50000"/>
            </a:avLst>
          </a:prstGeom>
          <a:noFill/>
          <a:ln w="28575">
            <a:solidFill>
              <a:schemeClr val="tx1"/>
            </a:solidFill>
            <a:miter lim="800000"/>
            <a:headEnd/>
            <a:tailEnd/>
          </a:ln>
          <a:effectLst/>
        </p:spPr>
      </p:cxnSp>
    </p:spTree>
    <p:extLst>
      <p:ext uri="{BB962C8B-B14F-4D97-AF65-F5344CB8AC3E}">
        <p14:creationId xmlns:p14="http://schemas.microsoft.com/office/powerpoint/2010/main" val="3480920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a:latin typeface="Book Antiqua" pitchFamily="18" charset="0"/>
                <a:cs typeface="Arial" pitchFamily="34" charset="0"/>
              </a:rPr>
              <a:t>Inheritance</a:t>
            </a:r>
            <a:endParaRPr lang="en-US" sz="1613" dirty="0">
              <a:latin typeface="Book Antiqua" pitchFamily="18" charset="0"/>
              <a:cs typeface="Arial" pitchFamily="34" charset="0"/>
            </a:endParaRPr>
          </a:p>
        </p:txBody>
      </p:sp>
      <p:sp>
        <p:nvSpPr>
          <p:cNvPr id="3" name="Content Placeholder 2"/>
          <p:cNvSpPr>
            <a:spLocks noGrp="1"/>
          </p:cNvSpPr>
          <p:nvPr>
            <p:ph idx="1"/>
          </p:nvPr>
        </p:nvSpPr>
        <p:spPr>
          <a:xfrm>
            <a:off x="126808" y="649875"/>
            <a:ext cx="4356484" cy="2677877"/>
          </a:xfrm>
        </p:spPr>
        <p:txBody>
          <a:bodyPr>
            <a:noAutofit/>
          </a:bodyPr>
          <a:lstStyle/>
          <a:p>
            <a:r>
              <a:rPr lang="en-US" b="1" dirty="0" smtClean="0">
                <a:solidFill>
                  <a:schemeClr val="accent2">
                    <a:lumMod val="75000"/>
                  </a:schemeClr>
                </a:solidFill>
                <a:latin typeface="Book Antiqua" pitchFamily="18" charset="0"/>
                <a:cs typeface="Arial" pitchFamily="34" charset="0"/>
              </a:rPr>
              <a:t>More Definitions of Inheritance</a:t>
            </a:r>
          </a:p>
          <a:p>
            <a:pPr marL="290552" indent="-144075">
              <a:lnSpc>
                <a:spcPct val="170000"/>
              </a:lnSpc>
              <a:buFont typeface="Wingdings" pitchFamily="2" charset="2"/>
              <a:buChar char="Ø"/>
            </a:pPr>
            <a:r>
              <a:rPr lang="en-US" sz="908" b="1" dirty="0">
                <a:latin typeface="Book Antiqua" pitchFamily="18" charset="0"/>
                <a:cs typeface="Arial" pitchFamily="34" charset="0"/>
              </a:rPr>
              <a:t>A </a:t>
            </a:r>
            <a:r>
              <a:rPr lang="en-US" sz="908" b="1" dirty="0">
                <a:solidFill>
                  <a:srgbClr val="7030A0"/>
                </a:solidFill>
                <a:latin typeface="Book Antiqua" pitchFamily="18" charset="0"/>
                <a:cs typeface="Arial" pitchFamily="34" charset="0"/>
              </a:rPr>
              <a:t>Parent – Child Relationship</a:t>
            </a:r>
            <a:r>
              <a:rPr lang="en-US" sz="908" b="1" dirty="0">
                <a:latin typeface="Book Antiqua" pitchFamily="18" charset="0"/>
                <a:cs typeface="Arial" pitchFamily="34" charset="0"/>
              </a:rPr>
              <a:t> between classes is called inheritance.</a:t>
            </a:r>
          </a:p>
          <a:p>
            <a:pPr marL="290552" indent="-144075">
              <a:lnSpc>
                <a:spcPct val="170000"/>
              </a:lnSpc>
              <a:buFont typeface="Wingdings" pitchFamily="2" charset="2"/>
              <a:buChar char="Ø"/>
            </a:pPr>
            <a:r>
              <a:rPr lang="en-US" sz="908" b="1" dirty="0">
                <a:latin typeface="Book Antiqua" pitchFamily="18" charset="0"/>
                <a:cs typeface="Arial" pitchFamily="34" charset="0"/>
              </a:rPr>
              <a:t>Allows </a:t>
            </a:r>
            <a:r>
              <a:rPr lang="en-US" sz="908" b="1" dirty="0">
                <a:solidFill>
                  <a:srgbClr val="0070C0"/>
                </a:solidFill>
                <a:latin typeface="Book Antiqua" pitchFamily="18" charset="0"/>
                <a:cs typeface="Arial" pitchFamily="34" charset="0"/>
              </a:rPr>
              <a:t>sharing of the behavior</a:t>
            </a:r>
            <a:r>
              <a:rPr lang="en-US" sz="908" b="1" dirty="0">
                <a:latin typeface="Book Antiqua" pitchFamily="18" charset="0"/>
                <a:cs typeface="Arial" pitchFamily="34" charset="0"/>
              </a:rPr>
              <a:t> of the parent class to child class</a:t>
            </a:r>
          </a:p>
          <a:p>
            <a:pPr marL="290552" indent="-144075">
              <a:lnSpc>
                <a:spcPct val="170000"/>
              </a:lnSpc>
              <a:buFont typeface="Wingdings" pitchFamily="2" charset="2"/>
              <a:buChar char="Ø"/>
            </a:pPr>
            <a:r>
              <a:rPr lang="en-US" sz="908" b="1" dirty="0">
                <a:latin typeface="Book Antiqua" pitchFamily="18" charset="0"/>
                <a:cs typeface="Arial" pitchFamily="34" charset="0"/>
              </a:rPr>
              <a:t>Child class can </a:t>
            </a:r>
            <a:r>
              <a:rPr lang="en-US" sz="908" b="1" dirty="0">
                <a:solidFill>
                  <a:srgbClr val="7030A0"/>
                </a:solidFill>
                <a:latin typeface="Book Antiqua" pitchFamily="18" charset="0"/>
                <a:cs typeface="Arial" pitchFamily="34" charset="0"/>
              </a:rPr>
              <a:t>add new behavior</a:t>
            </a:r>
            <a:r>
              <a:rPr lang="en-US" sz="908" b="1" dirty="0">
                <a:latin typeface="Book Antiqua" pitchFamily="18" charset="0"/>
                <a:cs typeface="Arial" pitchFamily="34" charset="0"/>
              </a:rPr>
              <a:t> or </a:t>
            </a:r>
            <a:r>
              <a:rPr lang="en-US" sz="908" b="1" dirty="0">
                <a:solidFill>
                  <a:srgbClr val="7030A0"/>
                </a:solidFill>
                <a:latin typeface="Book Antiqua" pitchFamily="18" charset="0"/>
                <a:cs typeface="Arial" pitchFamily="34" charset="0"/>
              </a:rPr>
              <a:t>override existing behavior </a:t>
            </a:r>
            <a:r>
              <a:rPr lang="en-US" sz="908" b="1" dirty="0">
                <a:latin typeface="Book Antiqua" pitchFamily="18" charset="0"/>
                <a:cs typeface="Arial" pitchFamily="34" charset="0"/>
              </a:rPr>
              <a:t>of class.</a:t>
            </a:r>
          </a:p>
          <a:p>
            <a:pPr marL="145210" indent="-144075">
              <a:lnSpc>
                <a:spcPct val="170000"/>
              </a:lnSpc>
            </a:pPr>
            <a:r>
              <a:rPr lang="en-US" sz="1210" b="1" dirty="0">
                <a:solidFill>
                  <a:schemeClr val="accent2">
                    <a:lumMod val="75000"/>
                  </a:schemeClr>
                </a:solidFill>
                <a:latin typeface="Book Antiqua" pitchFamily="18" charset="0"/>
                <a:cs typeface="Arial" pitchFamily="34" charset="0"/>
              </a:rPr>
              <a:t>Real world Example of Inheritance</a:t>
            </a:r>
          </a:p>
          <a:p>
            <a:pPr marL="319367">
              <a:lnSpc>
                <a:spcPct val="170000"/>
              </a:lnSpc>
              <a:buFont typeface="+mj-lt"/>
              <a:buAutoNum type="arabicPeriod"/>
            </a:pPr>
            <a:r>
              <a:rPr lang="en-US" sz="908" b="1" dirty="0">
                <a:latin typeface="Book Antiqua" pitchFamily="18" charset="0"/>
                <a:cs typeface="Arial" pitchFamily="34" charset="0"/>
              </a:rPr>
              <a:t>A most recent form of Mobile Phone inherited from least recent models of mobile phone</a:t>
            </a:r>
          </a:p>
          <a:p>
            <a:pPr marL="319367">
              <a:lnSpc>
                <a:spcPct val="170000"/>
              </a:lnSpc>
              <a:buFont typeface="+mj-lt"/>
              <a:buAutoNum type="arabicPeriod"/>
            </a:pPr>
            <a:r>
              <a:rPr lang="en-US" sz="908" b="1" dirty="0">
                <a:latin typeface="Book Antiqua" pitchFamily="18" charset="0"/>
                <a:cs typeface="Arial" pitchFamily="34" charset="0"/>
              </a:rPr>
              <a:t>Least recent mobile inherited from Ordinary dial up phone</a:t>
            </a:r>
          </a:p>
          <a:p>
            <a:pPr marL="319367">
              <a:lnSpc>
                <a:spcPct val="170000"/>
              </a:lnSpc>
              <a:buFont typeface="+mj-lt"/>
              <a:buAutoNum type="arabicPeriod"/>
            </a:pPr>
            <a:r>
              <a:rPr lang="en-US" sz="908" b="1" dirty="0">
                <a:latin typeface="Book Antiqua" pitchFamily="18" charset="0"/>
                <a:cs typeface="Arial" pitchFamily="34" charset="0"/>
              </a:rPr>
              <a:t>Automatic Car inherited from Manual Car</a:t>
            </a:r>
          </a:p>
          <a:p>
            <a:pPr marL="319367">
              <a:lnSpc>
                <a:spcPct val="170000"/>
              </a:lnSpc>
              <a:buFont typeface="+mj-lt"/>
              <a:buAutoNum type="arabicPeriod"/>
            </a:pPr>
            <a:r>
              <a:rPr lang="en-US" sz="908" b="1" dirty="0">
                <a:latin typeface="Book Antiqua" pitchFamily="18" charset="0"/>
                <a:cs typeface="Arial" pitchFamily="34" charset="0"/>
              </a:rPr>
              <a:t>Laptop Inherited from Desktop Computers</a:t>
            </a: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55</a:t>
            </a:fld>
            <a:endParaRPr lang="en-US" sz="706" dirty="0">
              <a:solidFill>
                <a:srgbClr val="FFFFFF"/>
              </a:solidFill>
              <a:latin typeface="+mj-lt"/>
              <a:ea typeface="+mj-ea"/>
              <a:cs typeface="+mj-cs"/>
            </a:endParaRPr>
          </a:p>
        </p:txBody>
      </p:sp>
    </p:spTree>
    <p:extLst>
      <p:ext uri="{BB962C8B-B14F-4D97-AF65-F5344CB8AC3E}">
        <p14:creationId xmlns:p14="http://schemas.microsoft.com/office/powerpoint/2010/main" val="5291833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a:latin typeface="Book Antiqua" pitchFamily="18" charset="0"/>
                <a:cs typeface="Arial" pitchFamily="34" charset="0"/>
              </a:rPr>
              <a:t>Advantages of Inheritance</a:t>
            </a:r>
            <a:endParaRPr lang="en-US" sz="1613" dirty="0">
              <a:latin typeface="Book Antiqua" pitchFamily="18" charset="0"/>
              <a:cs typeface="Arial" pitchFamily="34" charset="0"/>
            </a:endParaRPr>
          </a:p>
        </p:txBody>
      </p:sp>
      <p:sp>
        <p:nvSpPr>
          <p:cNvPr id="3" name="Content Placeholder 2"/>
          <p:cNvSpPr>
            <a:spLocks noGrp="1"/>
          </p:cNvSpPr>
          <p:nvPr>
            <p:ph idx="1"/>
          </p:nvPr>
        </p:nvSpPr>
        <p:spPr>
          <a:xfrm>
            <a:off x="704850" y="649875"/>
            <a:ext cx="3778442" cy="1697668"/>
          </a:xfrm>
        </p:spPr>
        <p:txBody>
          <a:bodyPr>
            <a:noAutofit/>
          </a:bodyPr>
          <a:lstStyle/>
          <a:p>
            <a:r>
              <a:rPr lang="en-US" b="1" dirty="0" smtClean="0">
                <a:solidFill>
                  <a:schemeClr val="accent2">
                    <a:lumMod val="75000"/>
                  </a:schemeClr>
                </a:solidFill>
                <a:latin typeface="Book Antiqua" pitchFamily="18" charset="0"/>
                <a:cs typeface="Arial" pitchFamily="34" charset="0"/>
              </a:rPr>
              <a:t>Three main advantages</a:t>
            </a:r>
          </a:p>
          <a:p>
            <a:pPr marL="145210" indent="-145210">
              <a:spcBef>
                <a:spcPts val="605"/>
              </a:spcBef>
              <a:spcAft>
                <a:spcPts val="303"/>
              </a:spcAft>
              <a:buFont typeface="Wingdings" pitchFamily="2" charset="2"/>
              <a:buChar char="Ø"/>
            </a:pPr>
            <a:r>
              <a:rPr lang="en-GB" sz="908" b="1" dirty="0">
                <a:latin typeface="Book Antiqua" pitchFamily="18" charset="0"/>
              </a:rPr>
              <a:t>Reuse</a:t>
            </a:r>
          </a:p>
          <a:p>
            <a:pPr marL="145210" indent="-145210">
              <a:spcBef>
                <a:spcPts val="605"/>
              </a:spcBef>
              <a:spcAft>
                <a:spcPts val="303"/>
              </a:spcAft>
              <a:buFont typeface="Wingdings" pitchFamily="2" charset="2"/>
              <a:buChar char="Ø"/>
            </a:pPr>
            <a:r>
              <a:rPr lang="en-GB" sz="908" b="1" dirty="0">
                <a:latin typeface="Book Antiqua" pitchFamily="18" charset="0"/>
                <a:cs typeface="Arial" pitchFamily="34" charset="0"/>
              </a:rPr>
              <a:t>Less Redundancy</a:t>
            </a:r>
          </a:p>
          <a:p>
            <a:pPr marL="145210" indent="-145210">
              <a:spcBef>
                <a:spcPts val="605"/>
              </a:spcBef>
              <a:spcAft>
                <a:spcPts val="303"/>
              </a:spcAft>
              <a:buFont typeface="Wingdings" pitchFamily="2" charset="2"/>
              <a:buChar char="Ø"/>
            </a:pPr>
            <a:r>
              <a:rPr lang="en-GB" sz="908" b="1" dirty="0">
                <a:latin typeface="Book Antiqua" pitchFamily="18" charset="0"/>
                <a:cs typeface="Arial" pitchFamily="34" charset="0"/>
              </a:rPr>
              <a:t>Increased Maintainability</a:t>
            </a:r>
            <a:endParaRPr lang="en-US" sz="908" b="1" dirty="0">
              <a:latin typeface="Book Antiqua" pitchFamily="18" charset="0"/>
              <a:cs typeface="Arial" pitchFamily="34" charset="0"/>
            </a:endParaRP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56</a:t>
            </a:fld>
            <a:endParaRPr lang="en-US" sz="706" dirty="0">
              <a:solidFill>
                <a:srgbClr val="FFFFFF"/>
              </a:solidFill>
              <a:latin typeface="+mj-lt"/>
              <a:ea typeface="+mj-ea"/>
              <a:cs typeface="+mj-cs"/>
            </a:endParaRPr>
          </a:p>
        </p:txBody>
      </p:sp>
    </p:spTree>
    <p:extLst>
      <p:ext uri="{BB962C8B-B14F-4D97-AF65-F5344CB8AC3E}">
        <p14:creationId xmlns:p14="http://schemas.microsoft.com/office/powerpoint/2010/main" val="32864814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a:latin typeface="Book Antiqua" pitchFamily="18" charset="0"/>
                <a:cs typeface="Arial" pitchFamily="34" charset="0"/>
              </a:rPr>
              <a:t>Polymorphism</a:t>
            </a:r>
            <a:endParaRPr lang="en-US" sz="1613" dirty="0">
              <a:latin typeface="Book Antiqua" pitchFamily="18" charset="0"/>
              <a:cs typeface="Arial" pitchFamily="34" charset="0"/>
            </a:endParaRPr>
          </a:p>
        </p:txBody>
      </p:sp>
      <p:sp>
        <p:nvSpPr>
          <p:cNvPr id="3" name="Content Placeholder 2"/>
          <p:cNvSpPr>
            <a:spLocks noGrp="1"/>
          </p:cNvSpPr>
          <p:nvPr>
            <p:ph idx="1"/>
          </p:nvPr>
        </p:nvSpPr>
        <p:spPr>
          <a:xfrm>
            <a:off x="552450" y="649875"/>
            <a:ext cx="3930842" cy="2532661"/>
          </a:xfrm>
        </p:spPr>
        <p:txBody>
          <a:bodyPr>
            <a:noAutofit/>
          </a:bodyPr>
          <a:lstStyle/>
          <a:p>
            <a:r>
              <a:rPr lang="en-US" b="1" dirty="0" smtClean="0">
                <a:solidFill>
                  <a:schemeClr val="accent2">
                    <a:lumMod val="75000"/>
                  </a:schemeClr>
                </a:solidFill>
                <a:latin typeface="Book Antiqua" pitchFamily="18" charset="0"/>
                <a:cs typeface="Arial" pitchFamily="34" charset="0"/>
              </a:rPr>
              <a:t>What is Polymorphism?</a:t>
            </a:r>
          </a:p>
          <a:p>
            <a:pPr marL="145210" indent="-145210">
              <a:spcBef>
                <a:spcPts val="605"/>
              </a:spcBef>
              <a:spcAft>
                <a:spcPts val="303"/>
              </a:spcAft>
              <a:buFont typeface="Wingdings" pitchFamily="2" charset="2"/>
              <a:buChar char="Ø"/>
            </a:pPr>
            <a:r>
              <a:rPr lang="en-GB" sz="908" b="1" dirty="0">
                <a:latin typeface="Book Antiqua" pitchFamily="18" charset="0"/>
              </a:rPr>
              <a:t>Polymorphism is the ability of an object to take on many forms. </a:t>
            </a:r>
          </a:p>
          <a:p>
            <a:pPr marL="145210" indent="-145210">
              <a:spcBef>
                <a:spcPts val="605"/>
              </a:spcBef>
              <a:spcAft>
                <a:spcPts val="303"/>
              </a:spcAft>
              <a:buFont typeface="Wingdings" pitchFamily="2" charset="2"/>
              <a:buChar char="Ø"/>
            </a:pPr>
            <a:r>
              <a:rPr lang="en-GB" sz="908" b="1" dirty="0">
                <a:latin typeface="Book Antiqua" pitchFamily="18" charset="0"/>
              </a:rPr>
              <a:t>Manipulate objects of various classes, and invoke different methods on an object without knowing the type of object</a:t>
            </a:r>
          </a:p>
          <a:p>
            <a:pPr marL="145210" indent="-145210">
              <a:spcBef>
                <a:spcPts val="605"/>
              </a:spcBef>
              <a:spcAft>
                <a:spcPts val="303"/>
              </a:spcAft>
              <a:buFont typeface="Wingdings" pitchFamily="2" charset="2"/>
              <a:buChar char="Ø"/>
            </a:pPr>
            <a:r>
              <a:rPr lang="en-GB" sz="908" b="1" dirty="0">
                <a:latin typeface="Book Antiqua" pitchFamily="18" charset="0"/>
              </a:rPr>
              <a:t>Any Java object that can pass more than one IS-A test is considered to be polymorphic. </a:t>
            </a:r>
          </a:p>
          <a:p>
            <a:pPr marL="145210" indent="-145210">
              <a:spcBef>
                <a:spcPts val="605"/>
              </a:spcBef>
              <a:spcAft>
                <a:spcPts val="303"/>
              </a:spcAft>
              <a:buFont typeface="Wingdings" pitchFamily="2" charset="2"/>
              <a:buChar char="Ø"/>
            </a:pPr>
            <a:r>
              <a:rPr lang="en-GB" sz="908" b="1" dirty="0">
                <a:latin typeface="Book Antiqua" pitchFamily="18" charset="0"/>
              </a:rPr>
              <a:t>In Java, all Java objects are polymorphic since any object will pass the IS-A test for their own type and for the class Object.</a:t>
            </a:r>
          </a:p>
          <a:p>
            <a:pPr marL="145210" indent="-145210">
              <a:spcBef>
                <a:spcPts val="605"/>
              </a:spcBef>
              <a:spcAft>
                <a:spcPts val="303"/>
              </a:spcAft>
              <a:buFont typeface="Wingdings" pitchFamily="2" charset="2"/>
              <a:buChar char="Ø"/>
            </a:pPr>
            <a:r>
              <a:rPr lang="en-US" sz="908" b="1" dirty="0">
                <a:latin typeface="Book Antiqua" pitchFamily="18" charset="0"/>
              </a:rPr>
              <a:t>In general, polymorphism refers to existence of different forms of a single entity</a:t>
            </a:r>
          </a:p>
          <a:p>
            <a:pPr marL="145210" indent="-145210">
              <a:spcBef>
                <a:spcPts val="605"/>
              </a:spcBef>
              <a:spcAft>
                <a:spcPts val="303"/>
              </a:spcAft>
              <a:buFont typeface="Wingdings" pitchFamily="2" charset="2"/>
              <a:buChar char="Ø"/>
            </a:pPr>
            <a:r>
              <a:rPr lang="en-US" sz="908" b="1" dirty="0">
                <a:latin typeface="Book Antiqua" pitchFamily="18" charset="0"/>
              </a:rPr>
              <a:t>For example, both Diamond and Coal are different forms of Carbon</a:t>
            </a:r>
          </a:p>
          <a:p>
            <a:pPr marL="145210" indent="-145210">
              <a:spcBef>
                <a:spcPts val="605"/>
              </a:spcBef>
              <a:spcAft>
                <a:spcPts val="303"/>
              </a:spcAft>
              <a:buFont typeface="Wingdings" pitchFamily="2" charset="2"/>
              <a:buChar char="Ø"/>
            </a:pPr>
            <a:endParaRPr lang="en-GB" sz="908" b="1" dirty="0">
              <a:latin typeface="Book Antiqua" pitchFamily="18" charset="0"/>
            </a:endParaRPr>
          </a:p>
          <a:p>
            <a:pPr marL="145210" indent="-145210">
              <a:spcBef>
                <a:spcPts val="605"/>
              </a:spcBef>
              <a:spcAft>
                <a:spcPts val="303"/>
              </a:spcAft>
              <a:buFont typeface="Wingdings" pitchFamily="2" charset="2"/>
              <a:buChar char="Ø"/>
            </a:pPr>
            <a:endParaRPr lang="en-GB" sz="908" b="1" dirty="0">
              <a:latin typeface="Book Antiqua" pitchFamily="18" charset="0"/>
            </a:endParaRP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57</a:t>
            </a:fld>
            <a:endParaRPr lang="en-US" sz="706" dirty="0">
              <a:solidFill>
                <a:srgbClr val="FFFFFF"/>
              </a:solidFill>
              <a:latin typeface="+mj-lt"/>
              <a:ea typeface="+mj-ea"/>
              <a:cs typeface="+mj-cs"/>
            </a:endParaRPr>
          </a:p>
        </p:txBody>
      </p:sp>
    </p:spTree>
    <p:extLst>
      <p:ext uri="{BB962C8B-B14F-4D97-AF65-F5344CB8AC3E}">
        <p14:creationId xmlns:p14="http://schemas.microsoft.com/office/powerpoint/2010/main" val="32531213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a:latin typeface="Book Antiqua" pitchFamily="18" charset="0"/>
                <a:cs typeface="Arial" pitchFamily="34" charset="0"/>
              </a:rPr>
              <a:t>Polymorphism</a:t>
            </a:r>
            <a:endParaRPr lang="en-US" sz="1613" dirty="0">
              <a:latin typeface="Book Antiqua" pitchFamily="18" charset="0"/>
              <a:cs typeface="Arial" pitchFamily="34" charset="0"/>
            </a:endParaRPr>
          </a:p>
        </p:txBody>
      </p:sp>
      <p:sp>
        <p:nvSpPr>
          <p:cNvPr id="3" name="Content Placeholder 2"/>
          <p:cNvSpPr>
            <a:spLocks noGrp="1"/>
          </p:cNvSpPr>
          <p:nvPr>
            <p:ph idx="1"/>
          </p:nvPr>
        </p:nvSpPr>
        <p:spPr>
          <a:xfrm>
            <a:off x="628650" y="649875"/>
            <a:ext cx="3854642" cy="2532661"/>
          </a:xfrm>
        </p:spPr>
        <p:txBody>
          <a:bodyPr>
            <a:noAutofit/>
          </a:bodyPr>
          <a:lstStyle/>
          <a:p>
            <a:r>
              <a:rPr lang="en-US" b="1" dirty="0" smtClean="0">
                <a:solidFill>
                  <a:schemeClr val="accent2">
                    <a:lumMod val="75000"/>
                  </a:schemeClr>
                </a:solidFill>
                <a:latin typeface="Book Antiqua" pitchFamily="18" charset="0"/>
                <a:cs typeface="Arial" pitchFamily="34" charset="0"/>
              </a:rPr>
              <a:t>What is Polymorphism?</a:t>
            </a:r>
          </a:p>
          <a:p>
            <a:pPr marL="145210" indent="-145210">
              <a:spcBef>
                <a:spcPts val="605"/>
              </a:spcBef>
              <a:spcAft>
                <a:spcPts val="303"/>
              </a:spcAft>
              <a:buFont typeface="Wingdings" pitchFamily="2" charset="2"/>
              <a:buChar char="Ø"/>
            </a:pPr>
            <a:endParaRPr lang="en-GB" sz="908" b="1" dirty="0">
              <a:latin typeface="Book Antiqua" pitchFamily="18" charset="0"/>
            </a:endParaRP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58</a:t>
            </a:fld>
            <a:endParaRPr lang="en-US" sz="706" dirty="0">
              <a:solidFill>
                <a:srgbClr val="FFFFFF"/>
              </a:solidFill>
              <a:latin typeface="+mj-lt"/>
              <a:ea typeface="+mj-ea"/>
              <a:cs typeface="+mj-cs"/>
            </a:endParaRPr>
          </a:p>
        </p:txBody>
      </p:sp>
      <p:pic>
        <p:nvPicPr>
          <p:cNvPr id="14338" name="Picture 2" descr="http://javanepal.files.wordpress.com/2008/10/polymorphism.gif?w=595"/>
          <p:cNvPicPr>
            <a:picLocks noChangeAspect="1" noChangeArrowheads="1"/>
          </p:cNvPicPr>
          <p:nvPr/>
        </p:nvPicPr>
        <p:blipFill>
          <a:blip r:embed="rId3" cstate="print"/>
          <a:srcRect/>
          <a:stretch>
            <a:fillRect/>
          </a:stretch>
        </p:blipFill>
        <p:spPr bwMode="auto">
          <a:xfrm>
            <a:off x="1018439" y="967990"/>
            <a:ext cx="2230516" cy="2429276"/>
          </a:xfrm>
          <a:prstGeom prst="rect">
            <a:avLst/>
          </a:prstGeom>
          <a:noFill/>
        </p:spPr>
      </p:pic>
    </p:spTree>
    <p:extLst>
      <p:ext uri="{BB962C8B-B14F-4D97-AF65-F5344CB8AC3E}">
        <p14:creationId xmlns:p14="http://schemas.microsoft.com/office/powerpoint/2010/main" val="33025429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a:latin typeface="Book Antiqua" pitchFamily="18" charset="0"/>
                <a:cs typeface="Arial" pitchFamily="34" charset="0"/>
              </a:rPr>
              <a:t>Polymorphism</a:t>
            </a:r>
            <a:endParaRPr lang="en-US" sz="1613" dirty="0">
              <a:latin typeface="Book Antiqua" pitchFamily="18" charset="0"/>
              <a:cs typeface="Arial" pitchFamily="34" charset="0"/>
            </a:endParaRPr>
          </a:p>
        </p:txBody>
      </p:sp>
      <p:sp>
        <p:nvSpPr>
          <p:cNvPr id="3" name="Content Placeholder 2"/>
          <p:cNvSpPr>
            <a:spLocks noGrp="1"/>
          </p:cNvSpPr>
          <p:nvPr>
            <p:ph idx="1"/>
          </p:nvPr>
        </p:nvSpPr>
        <p:spPr>
          <a:xfrm>
            <a:off x="704850" y="718507"/>
            <a:ext cx="3778442" cy="1697668"/>
          </a:xfrm>
        </p:spPr>
        <p:txBody>
          <a:bodyPr>
            <a:noAutofit/>
          </a:bodyPr>
          <a:lstStyle/>
          <a:p>
            <a:r>
              <a:rPr lang="en-US" b="1" dirty="0" smtClean="0">
                <a:solidFill>
                  <a:schemeClr val="accent2">
                    <a:lumMod val="75000"/>
                  </a:schemeClr>
                </a:solidFill>
                <a:latin typeface="Book Antiqua" pitchFamily="18" charset="0"/>
                <a:cs typeface="Arial" pitchFamily="34" charset="0"/>
              </a:rPr>
              <a:t>Polymorphism Example</a:t>
            </a:r>
          </a:p>
          <a:p>
            <a:pPr marL="145210" indent="-145210">
              <a:spcBef>
                <a:spcPts val="605"/>
              </a:spcBef>
              <a:spcAft>
                <a:spcPts val="303"/>
              </a:spcAft>
              <a:buFont typeface="Wingdings" pitchFamily="2" charset="2"/>
              <a:buChar char="Ø"/>
            </a:pPr>
            <a:r>
              <a:rPr lang="en-GB" sz="908" b="1" dirty="0">
                <a:latin typeface="Book Antiqua" pitchFamily="18" charset="0"/>
              </a:rPr>
              <a:t>Look at example</a:t>
            </a:r>
          </a:p>
          <a:p>
            <a:pPr marL="346915" lvl="1" indent="-145210">
              <a:spcBef>
                <a:spcPts val="605"/>
              </a:spcBef>
              <a:spcAft>
                <a:spcPts val="303"/>
              </a:spcAft>
              <a:buFont typeface="Wingdings" pitchFamily="2" charset="2"/>
              <a:buChar char="ü"/>
            </a:pPr>
            <a:r>
              <a:rPr lang="en-GB" sz="908" b="1" dirty="0">
                <a:latin typeface="Book Antiqua" pitchFamily="18" charset="0"/>
              </a:rPr>
              <a:t>A Deer IS-A Animal</a:t>
            </a:r>
          </a:p>
          <a:p>
            <a:pPr marL="346915" lvl="1" indent="-145210">
              <a:spcBef>
                <a:spcPts val="605"/>
              </a:spcBef>
              <a:spcAft>
                <a:spcPts val="303"/>
              </a:spcAft>
              <a:buFont typeface="Wingdings" pitchFamily="2" charset="2"/>
              <a:buChar char="ü"/>
            </a:pPr>
            <a:r>
              <a:rPr lang="en-GB" sz="908" b="1" dirty="0">
                <a:latin typeface="Book Antiqua" pitchFamily="18" charset="0"/>
              </a:rPr>
              <a:t>A Deer IS-A Vegetarian</a:t>
            </a:r>
          </a:p>
          <a:p>
            <a:pPr marL="346915" lvl="1" indent="-145210">
              <a:spcBef>
                <a:spcPts val="605"/>
              </a:spcBef>
              <a:spcAft>
                <a:spcPts val="303"/>
              </a:spcAft>
              <a:buFont typeface="Wingdings" pitchFamily="2" charset="2"/>
              <a:buChar char="ü"/>
            </a:pPr>
            <a:r>
              <a:rPr lang="en-GB" sz="908" b="1" dirty="0">
                <a:latin typeface="Book Antiqua" pitchFamily="18" charset="0"/>
              </a:rPr>
              <a:t>A Deer IS-A Deer</a:t>
            </a:r>
          </a:p>
          <a:p>
            <a:pPr marL="346915" lvl="1" indent="-145210">
              <a:spcBef>
                <a:spcPts val="605"/>
              </a:spcBef>
              <a:spcAft>
                <a:spcPts val="303"/>
              </a:spcAft>
              <a:buFont typeface="Wingdings" pitchFamily="2" charset="2"/>
              <a:buChar char="ü"/>
            </a:pPr>
            <a:r>
              <a:rPr lang="en-GB" sz="908" b="1" dirty="0">
                <a:latin typeface="Book Antiqua" pitchFamily="18" charset="0"/>
              </a:rPr>
              <a:t>A Deer IS-A Object</a:t>
            </a:r>
          </a:p>
          <a:p>
            <a:pPr marL="346915" lvl="1" indent="-145210">
              <a:spcBef>
                <a:spcPts val="605"/>
              </a:spcBef>
              <a:spcAft>
                <a:spcPts val="303"/>
              </a:spcAft>
              <a:buFont typeface="Wingdings" pitchFamily="2" charset="2"/>
              <a:buChar char="ü"/>
            </a:pPr>
            <a:endParaRPr lang="en-GB" sz="908" b="1" dirty="0">
              <a:latin typeface="Book Antiqua" pitchFamily="18" charset="0"/>
            </a:endParaRPr>
          </a:p>
          <a:p>
            <a:pPr marL="346915" lvl="1" indent="-145210">
              <a:spcBef>
                <a:spcPts val="605"/>
              </a:spcBef>
              <a:spcAft>
                <a:spcPts val="303"/>
              </a:spcAft>
              <a:buFont typeface="Wingdings" pitchFamily="2" charset="2"/>
              <a:buChar char="ü"/>
            </a:pPr>
            <a:endParaRPr lang="en-GB" sz="908" b="1" dirty="0">
              <a:latin typeface="Book Antiqua" pitchFamily="18" charset="0"/>
            </a:endParaRPr>
          </a:p>
          <a:p>
            <a:pPr marL="145210" indent="-145210">
              <a:spcBef>
                <a:spcPts val="605"/>
              </a:spcBef>
              <a:spcAft>
                <a:spcPts val="303"/>
              </a:spcAft>
              <a:buFont typeface="Wingdings" pitchFamily="2" charset="2"/>
              <a:buChar char="Ø"/>
            </a:pPr>
            <a:r>
              <a:rPr lang="en-GB" sz="1109" b="1" dirty="0">
                <a:latin typeface="Book Antiqua" pitchFamily="18" charset="0"/>
              </a:rPr>
              <a:t>Since Deer inherits from Vegetarian, and Vegetarian inherits from Animal, then an object (say </a:t>
            </a:r>
            <a:r>
              <a:rPr lang="en-GB" sz="1109" b="1" dirty="0" err="1">
                <a:latin typeface="Book Antiqua" pitchFamily="18" charset="0"/>
              </a:rPr>
              <a:t>mydeer</a:t>
            </a:r>
            <a:r>
              <a:rPr lang="en-GB" sz="1109" b="1" dirty="0">
                <a:latin typeface="Book Antiqua" pitchFamily="18" charset="0"/>
              </a:rPr>
              <a:t>) of Deer </a:t>
            </a:r>
            <a:r>
              <a:rPr lang="en-GB" sz="1109" b="1" dirty="0">
                <a:solidFill>
                  <a:srgbClr val="FF0000"/>
                </a:solidFill>
                <a:latin typeface="Book Antiqua" pitchFamily="18" charset="0"/>
              </a:rPr>
              <a:t>is at all times Deer, a Vegetarian, and an Animal.</a:t>
            </a: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59</a:t>
            </a:fld>
            <a:endParaRPr lang="en-US" sz="706" dirty="0">
              <a:solidFill>
                <a:srgbClr val="FFFFFF"/>
              </a:solidFill>
              <a:latin typeface="+mj-lt"/>
              <a:ea typeface="+mj-ea"/>
              <a:cs typeface="+mj-cs"/>
            </a:endParaRPr>
          </a:p>
        </p:txBody>
      </p:sp>
      <p:sp>
        <p:nvSpPr>
          <p:cNvPr id="6" name="Rectangle 7"/>
          <p:cNvSpPr>
            <a:spLocks noChangeArrowheads="1"/>
          </p:cNvSpPr>
          <p:nvPr/>
        </p:nvSpPr>
        <p:spPr bwMode="auto">
          <a:xfrm>
            <a:off x="2994827" y="895382"/>
            <a:ext cx="922020" cy="345758"/>
          </a:xfrm>
          <a:prstGeom prst="rect">
            <a:avLst/>
          </a:prstGeom>
          <a:noFill/>
          <a:ln w="25400">
            <a:solidFill>
              <a:schemeClr val="tx1"/>
            </a:solidFill>
            <a:miter lim="800000"/>
            <a:headEnd/>
            <a:tailEnd/>
          </a:ln>
          <a:effectLst/>
        </p:spPr>
        <p:txBody>
          <a:bodyPr wrap="none" anchor="ctr"/>
          <a:lstStyle/>
          <a:p>
            <a:pPr algn="ctr"/>
            <a:r>
              <a:rPr lang="en-US" sz="1210" dirty="0">
                <a:latin typeface="Book Antiqua" pitchFamily="18" charset="0"/>
              </a:rPr>
              <a:t>Animal</a:t>
            </a:r>
            <a:endParaRPr lang="en-US" sz="1210" dirty="0">
              <a:latin typeface="Book Antiqua" pitchFamily="18" charset="0"/>
            </a:endParaRPr>
          </a:p>
        </p:txBody>
      </p:sp>
      <p:sp>
        <p:nvSpPr>
          <p:cNvPr id="7" name="Rectangle 7"/>
          <p:cNvSpPr>
            <a:spLocks noChangeArrowheads="1"/>
          </p:cNvSpPr>
          <p:nvPr/>
        </p:nvSpPr>
        <p:spPr bwMode="auto">
          <a:xfrm>
            <a:off x="2413962" y="1493529"/>
            <a:ext cx="922020" cy="345758"/>
          </a:xfrm>
          <a:prstGeom prst="rect">
            <a:avLst/>
          </a:prstGeom>
          <a:noFill/>
          <a:ln w="25400">
            <a:solidFill>
              <a:schemeClr val="tx1"/>
            </a:solidFill>
            <a:miter lim="800000"/>
            <a:headEnd/>
            <a:tailEnd/>
          </a:ln>
          <a:effectLst/>
        </p:spPr>
        <p:txBody>
          <a:bodyPr wrap="none" anchor="ctr"/>
          <a:lstStyle/>
          <a:p>
            <a:pPr algn="ctr"/>
            <a:r>
              <a:rPr lang="en-US" sz="1210" dirty="0">
                <a:latin typeface="Book Antiqua" pitchFamily="18" charset="0"/>
              </a:rPr>
              <a:t>Vegetarian</a:t>
            </a:r>
            <a:endParaRPr lang="en-US" sz="1210" dirty="0">
              <a:latin typeface="Book Antiqua" pitchFamily="18" charset="0"/>
            </a:endParaRPr>
          </a:p>
        </p:txBody>
      </p:sp>
      <p:sp>
        <p:nvSpPr>
          <p:cNvPr id="8" name="Rectangle 7"/>
          <p:cNvSpPr>
            <a:spLocks noChangeArrowheads="1"/>
          </p:cNvSpPr>
          <p:nvPr/>
        </p:nvSpPr>
        <p:spPr bwMode="auto">
          <a:xfrm>
            <a:off x="3633880" y="1493529"/>
            <a:ext cx="922020" cy="345758"/>
          </a:xfrm>
          <a:prstGeom prst="rect">
            <a:avLst/>
          </a:prstGeom>
          <a:noFill/>
          <a:ln w="25400">
            <a:solidFill>
              <a:schemeClr val="tx1"/>
            </a:solidFill>
            <a:miter lim="800000"/>
            <a:headEnd/>
            <a:tailEnd/>
          </a:ln>
          <a:effectLst/>
        </p:spPr>
        <p:txBody>
          <a:bodyPr wrap="none" anchor="ctr"/>
          <a:lstStyle/>
          <a:p>
            <a:pPr algn="ctr"/>
            <a:r>
              <a:rPr lang="en-US" sz="1210" dirty="0">
                <a:latin typeface="Book Antiqua" pitchFamily="18" charset="0"/>
              </a:rPr>
              <a:t>Omnivorous</a:t>
            </a:r>
            <a:endParaRPr lang="en-US" sz="1210" dirty="0">
              <a:latin typeface="Book Antiqua" pitchFamily="18" charset="0"/>
            </a:endParaRPr>
          </a:p>
        </p:txBody>
      </p:sp>
      <p:sp>
        <p:nvSpPr>
          <p:cNvPr id="9" name="Rectangle 7"/>
          <p:cNvSpPr>
            <a:spLocks noChangeArrowheads="1"/>
          </p:cNvSpPr>
          <p:nvPr/>
        </p:nvSpPr>
        <p:spPr bwMode="auto">
          <a:xfrm>
            <a:off x="2087226" y="2074394"/>
            <a:ext cx="922020" cy="345758"/>
          </a:xfrm>
          <a:prstGeom prst="rect">
            <a:avLst/>
          </a:prstGeom>
          <a:noFill/>
          <a:ln w="25400">
            <a:solidFill>
              <a:schemeClr val="tx1"/>
            </a:solidFill>
            <a:miter lim="800000"/>
            <a:headEnd/>
            <a:tailEnd/>
          </a:ln>
          <a:effectLst/>
        </p:spPr>
        <p:txBody>
          <a:bodyPr wrap="none" anchor="ctr"/>
          <a:lstStyle/>
          <a:p>
            <a:pPr algn="ctr"/>
            <a:r>
              <a:rPr lang="en-US" sz="1210" dirty="0">
                <a:latin typeface="Book Antiqua" pitchFamily="18" charset="0"/>
              </a:rPr>
              <a:t>Deer</a:t>
            </a:r>
            <a:endParaRPr lang="en-US" sz="1210" dirty="0">
              <a:latin typeface="Book Antiqua" pitchFamily="18" charset="0"/>
            </a:endParaRPr>
          </a:p>
        </p:txBody>
      </p:sp>
      <p:cxnSp>
        <p:nvCxnSpPr>
          <p:cNvPr id="11" name="Straight Connector 10"/>
          <p:cNvCxnSpPr>
            <a:stCxn id="6" idx="2"/>
            <a:endCxn id="7" idx="0"/>
          </p:cNvCxnSpPr>
          <p:nvPr/>
        </p:nvCxnSpPr>
        <p:spPr>
          <a:xfrm flipH="1">
            <a:off x="2874972" y="1241140"/>
            <a:ext cx="580865" cy="252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2"/>
            <a:endCxn id="8" idx="0"/>
          </p:cNvCxnSpPr>
          <p:nvPr/>
        </p:nvCxnSpPr>
        <p:spPr>
          <a:xfrm>
            <a:off x="3455837" y="1241140"/>
            <a:ext cx="639053" cy="252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2"/>
            <a:endCxn id="9" idx="0"/>
          </p:cNvCxnSpPr>
          <p:nvPr/>
        </p:nvCxnSpPr>
        <p:spPr>
          <a:xfrm flipH="1">
            <a:off x="2548236" y="1839287"/>
            <a:ext cx="326736" cy="23510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1874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651" y="-1"/>
            <a:ext cx="4037450" cy="215444"/>
          </a:xfrm>
        </p:spPr>
        <p:txBody>
          <a:bodyPr/>
          <a:lstStyle/>
          <a:p>
            <a:r>
              <a:rPr lang="en-US" dirty="0"/>
              <a:t>What is Java?</a:t>
            </a:r>
          </a:p>
        </p:txBody>
      </p:sp>
      <p:sp>
        <p:nvSpPr>
          <p:cNvPr id="3" name="Text Placeholder 2"/>
          <p:cNvSpPr>
            <a:spLocks noGrp="1"/>
          </p:cNvSpPr>
          <p:nvPr>
            <p:ph type="body" idx="1"/>
          </p:nvPr>
        </p:nvSpPr>
        <p:spPr>
          <a:xfrm>
            <a:off x="716226" y="645009"/>
            <a:ext cx="3703954" cy="2031325"/>
          </a:xfrm>
        </p:spPr>
        <p:txBody>
          <a:bodyPr/>
          <a:lstStyle/>
          <a:p>
            <a:pPr marL="171450" indent="-171450" algn="just">
              <a:buFont typeface="Wingdings" panose="05000000000000000000" pitchFamily="2" charset="2"/>
              <a:buChar char="Ø"/>
            </a:pPr>
            <a:r>
              <a:rPr lang="en-US" dirty="0"/>
              <a:t>Java is a high-level, object-oriented programming language developed by Sun Microsystems in 1995. </a:t>
            </a:r>
            <a:endParaRPr lang="en-US" dirty="0" smtClean="0"/>
          </a:p>
          <a:p>
            <a:pPr marL="171450" indent="-171450" algn="just">
              <a:buFont typeface="Wingdings" panose="05000000000000000000" pitchFamily="2" charset="2"/>
              <a:buChar char="Ø"/>
            </a:pPr>
            <a:r>
              <a:rPr lang="en-US" dirty="0" smtClean="0"/>
              <a:t>It first internet based language became popular due to Its  platform-independent capability</a:t>
            </a:r>
            <a:r>
              <a:rPr lang="en-US" dirty="0" smtClean="0">
                <a:sym typeface="Wingdings" panose="05000000000000000000" pitchFamily="2" charset="2"/>
              </a:rPr>
              <a:t></a:t>
            </a:r>
            <a:endParaRPr lang="en-US" dirty="0" smtClean="0"/>
          </a:p>
          <a:p>
            <a:pPr marL="171450" indent="-171450" algn="just">
              <a:buFont typeface="Wingdings" panose="05000000000000000000" pitchFamily="2" charset="2"/>
              <a:buChar char="Ø"/>
            </a:pPr>
            <a:r>
              <a:rPr lang="en-US" dirty="0" smtClean="0"/>
              <a:t>meaning </a:t>
            </a:r>
            <a:r>
              <a:rPr lang="en-US" dirty="0"/>
              <a:t>programs written in Java can run on any device with a </a:t>
            </a:r>
            <a:r>
              <a:rPr lang="en-US" dirty="0">
                <a:solidFill>
                  <a:srgbClr val="FF0000"/>
                </a:solidFill>
              </a:rPr>
              <a:t>Java Virtual Machine (JVM</a:t>
            </a:r>
            <a:r>
              <a:rPr lang="en-US" dirty="0" smtClean="0">
                <a:solidFill>
                  <a:srgbClr val="FF0000"/>
                </a:solidFill>
              </a:rPr>
              <a:t>)</a:t>
            </a:r>
            <a:r>
              <a:rPr lang="en-US" dirty="0" smtClean="0"/>
              <a:t>.</a:t>
            </a:r>
          </a:p>
          <a:p>
            <a:pPr marL="171450" indent="-171450" algn="just">
              <a:buFont typeface="Wingdings" panose="05000000000000000000" pitchFamily="2" charset="2"/>
              <a:buChar char="Ø"/>
            </a:pPr>
            <a:r>
              <a:rPr lang="en-US" dirty="0" smtClean="0"/>
              <a:t> </a:t>
            </a:r>
            <a:r>
              <a:rPr lang="en-US" dirty="0"/>
              <a:t>Java follows the principle of "</a:t>
            </a:r>
            <a:r>
              <a:rPr lang="en-US" dirty="0">
                <a:solidFill>
                  <a:srgbClr val="FF0000"/>
                </a:solidFill>
              </a:rPr>
              <a:t>write once, run anywhere" (WORA)</a:t>
            </a:r>
            <a:r>
              <a:rPr lang="en-US" dirty="0"/>
              <a:t>, making it popular for cross-platform applications</a:t>
            </a:r>
            <a:r>
              <a:rPr lang="en-US" dirty="0" smtClean="0"/>
              <a:t>.</a:t>
            </a:r>
          </a:p>
          <a:p>
            <a:pPr marL="171450" indent="-171450" algn="just">
              <a:buFont typeface="Wingdings" panose="05000000000000000000" pitchFamily="2" charset="2"/>
              <a:buChar char="Ø"/>
            </a:pPr>
            <a:r>
              <a:rPr lang="en-US" dirty="0" smtClean="0"/>
              <a:t> </a:t>
            </a:r>
            <a:r>
              <a:rPr lang="en-US" dirty="0"/>
              <a:t>It is known for its simplicity, security, and robustness, often used for web development, Android apps, and enterprise-level solutions. </a:t>
            </a:r>
            <a:r>
              <a:rPr lang="en-US" dirty="0" smtClean="0"/>
              <a:t>.</a:t>
            </a:r>
            <a:endParaRPr lang="en-US" dirty="0"/>
          </a:p>
        </p:txBody>
      </p:sp>
    </p:spTree>
    <p:extLst>
      <p:ext uri="{BB962C8B-B14F-4D97-AF65-F5344CB8AC3E}">
        <p14:creationId xmlns:p14="http://schemas.microsoft.com/office/powerpoint/2010/main" val="10912261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
            <a:ext cx="4610100" cy="653098"/>
          </a:xfr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a:noAutofit/>
          </a:bodyPr>
          <a:lstStyle/>
          <a:p>
            <a:r>
              <a:rPr lang="en-US" sz="1613" dirty="0">
                <a:latin typeface="Book Antiqua" pitchFamily="18" charset="0"/>
                <a:cs typeface="Arial" pitchFamily="34" charset="0"/>
              </a:rPr>
              <a:t>Polymorphism</a:t>
            </a:r>
            <a:endParaRPr lang="en-US" sz="1613" dirty="0">
              <a:latin typeface="Book Antiqua" pitchFamily="18" charset="0"/>
              <a:cs typeface="Arial" pitchFamily="34" charset="0"/>
            </a:endParaRPr>
          </a:p>
        </p:txBody>
      </p:sp>
      <p:sp>
        <p:nvSpPr>
          <p:cNvPr id="3" name="Content Placeholder 2"/>
          <p:cNvSpPr>
            <a:spLocks noGrp="1"/>
          </p:cNvSpPr>
          <p:nvPr>
            <p:ph idx="1"/>
          </p:nvPr>
        </p:nvSpPr>
        <p:spPr>
          <a:xfrm>
            <a:off x="704850" y="654685"/>
            <a:ext cx="3810000" cy="1697668"/>
          </a:xfrm>
        </p:spPr>
        <p:txBody>
          <a:bodyPr>
            <a:noAutofit/>
          </a:bodyPr>
          <a:lstStyle/>
          <a:p>
            <a:r>
              <a:rPr lang="en-US" b="1" dirty="0" smtClean="0">
                <a:solidFill>
                  <a:schemeClr val="accent2">
                    <a:lumMod val="75000"/>
                  </a:schemeClr>
                </a:solidFill>
                <a:latin typeface="Book Antiqua" pitchFamily="18" charset="0"/>
                <a:cs typeface="Arial" pitchFamily="34" charset="0"/>
              </a:rPr>
              <a:t>Polymorphism in OO Model</a:t>
            </a:r>
          </a:p>
          <a:p>
            <a:pPr marL="145210" indent="-145210">
              <a:spcBef>
                <a:spcPts val="605"/>
              </a:spcBef>
              <a:spcAft>
                <a:spcPts val="303"/>
              </a:spcAft>
              <a:buFont typeface="Wingdings" pitchFamily="2" charset="2"/>
              <a:buChar char="Ø"/>
            </a:pPr>
            <a:r>
              <a:rPr lang="en-GB" sz="908" b="1" dirty="0">
                <a:latin typeface="Book Antiqua" pitchFamily="18" charset="0"/>
              </a:rPr>
              <a:t>In Object Oriented Model, Polymorphism means that different objects can behave in different ways for the same message</a:t>
            </a:r>
          </a:p>
          <a:p>
            <a:pPr marL="145210" indent="-145210">
              <a:spcBef>
                <a:spcPts val="605"/>
              </a:spcBef>
              <a:spcAft>
                <a:spcPts val="303"/>
              </a:spcAft>
              <a:buFont typeface="Wingdings" pitchFamily="2" charset="2"/>
              <a:buChar char="Ø"/>
            </a:pPr>
            <a:endParaRPr lang="en-GB" sz="908" b="1" dirty="0">
              <a:latin typeface="Book Antiqua" pitchFamily="18" charset="0"/>
            </a:endParaRPr>
          </a:p>
          <a:p>
            <a:pPr marL="145210" indent="-145210">
              <a:spcBef>
                <a:spcPts val="605"/>
              </a:spcBef>
              <a:spcAft>
                <a:spcPts val="303"/>
              </a:spcAft>
              <a:buFont typeface="Wingdings" pitchFamily="2" charset="2"/>
              <a:buChar char="Ø"/>
            </a:pPr>
            <a:r>
              <a:rPr lang="en-GB" sz="908" b="1" dirty="0">
                <a:latin typeface="Book Antiqua" pitchFamily="18" charset="0"/>
              </a:rPr>
              <a:t>Consequently the sender of the message does not need to know exact class of the receiver</a:t>
            </a:r>
          </a:p>
        </p:txBody>
      </p:sp>
      <p:sp>
        <p:nvSpPr>
          <p:cNvPr id="4" name="Slide Number Placeholder 6"/>
          <p:cNvSpPr txBox="1">
            <a:spLocks noGrp="1"/>
          </p:cNvSpPr>
          <p:nvPr/>
        </p:nvSpPr>
        <p:spPr>
          <a:xfrm>
            <a:off x="4418013" y="3190240"/>
            <a:ext cx="153670" cy="192088"/>
          </a:xfrm>
          <a:prstGeom prst="ellipse">
            <a:avLst/>
          </a:prstGeom>
          <a:solidFill>
            <a:schemeClr val="accent2">
              <a:lumMod val="75000"/>
            </a:schemeClr>
          </a:solidFill>
          <a:ln cap="flat" algn="ctr">
            <a:solidFill>
              <a:schemeClr val="accent1">
                <a:satMod val="150000"/>
              </a:schemeClr>
            </a:solidFill>
          </a:ln>
          <a:effectLst>
            <a:outerShdw blurRad="65500" dist="38100" dir="5400000" rotWithShape="0">
              <a:srgbClr val="000000">
                <a:alpha val="40000"/>
              </a:srgbClr>
            </a:outerShdw>
          </a:effectLst>
        </p:spPr>
        <p:txBody>
          <a:bodyPr wrap="none" lIns="0" tIns="0" rIns="0" bIns="0" anchor="ctr" anchorCtr="1"/>
          <a:lstStyle/>
          <a:p>
            <a:pPr algn="ctr">
              <a:defRPr/>
            </a:pPr>
            <a:fld id="{F0CB472A-9782-4BD6-B5CE-30A9F455886B}" type="slidenum">
              <a:rPr lang="en-US" sz="706">
                <a:solidFill>
                  <a:srgbClr val="FFFFFF"/>
                </a:solidFill>
                <a:latin typeface="+mj-lt"/>
                <a:ea typeface="+mj-ea"/>
                <a:cs typeface="+mj-cs"/>
              </a:rPr>
              <a:pPr algn="ctr">
                <a:defRPr/>
              </a:pPr>
              <a:t>60</a:t>
            </a:fld>
            <a:endParaRPr lang="en-US" sz="706" dirty="0">
              <a:solidFill>
                <a:srgbClr val="FFFFFF"/>
              </a:solidFill>
              <a:latin typeface="+mj-lt"/>
              <a:ea typeface="+mj-ea"/>
              <a:cs typeface="+mj-cs"/>
            </a:endParaRPr>
          </a:p>
        </p:txBody>
      </p:sp>
    </p:spTree>
    <p:extLst>
      <p:ext uri="{BB962C8B-B14F-4D97-AF65-F5344CB8AC3E}">
        <p14:creationId xmlns:p14="http://schemas.microsoft.com/office/powerpoint/2010/main" val="791974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651" y="-1"/>
            <a:ext cx="4037450" cy="215444"/>
          </a:xfrm>
        </p:spPr>
        <p:txBody>
          <a:bodyPr/>
          <a:lstStyle/>
          <a:p>
            <a:r>
              <a:rPr lang="en-US" dirty="0">
                <a:latin typeface="Book Antiqua" pitchFamily="18" charset="0"/>
                <a:cs typeface="Arial" pitchFamily="34" charset="0"/>
              </a:rPr>
              <a:t>Java Virtual Machine (JVM)</a:t>
            </a:r>
            <a:endParaRPr lang="en-US" dirty="0"/>
          </a:p>
        </p:txBody>
      </p:sp>
      <p:sp>
        <p:nvSpPr>
          <p:cNvPr id="3" name="Text Placeholder 2"/>
          <p:cNvSpPr>
            <a:spLocks noGrp="1"/>
          </p:cNvSpPr>
          <p:nvPr>
            <p:ph type="body" idx="1"/>
          </p:nvPr>
        </p:nvSpPr>
        <p:spPr>
          <a:xfrm>
            <a:off x="716226" y="645009"/>
            <a:ext cx="3703954" cy="1007968"/>
          </a:xfrm>
        </p:spPr>
        <p:txBody>
          <a:bodyPr/>
          <a:lstStyle/>
          <a:p>
            <a:pPr>
              <a:lnSpc>
                <a:spcPct val="150000"/>
              </a:lnSpc>
              <a:spcBef>
                <a:spcPts val="600"/>
              </a:spcBef>
              <a:buFont typeface="Wingdings" pitchFamily="2" charset="2"/>
              <a:buChar char="Ø"/>
            </a:pPr>
            <a:r>
              <a:rPr lang="en-GB" b="1" dirty="0">
                <a:latin typeface="Book Antiqua" pitchFamily="18" charset="0"/>
              </a:rPr>
              <a:t>A Java virtual machine (JVM) is an abstract computing machine that enables a computer to run a Java program. </a:t>
            </a:r>
          </a:p>
          <a:p>
            <a:pPr>
              <a:lnSpc>
                <a:spcPct val="150000"/>
              </a:lnSpc>
              <a:spcBef>
                <a:spcPts val="600"/>
              </a:spcBef>
              <a:buFont typeface="Wingdings" pitchFamily="2" charset="2"/>
              <a:buChar char="Ø"/>
            </a:pPr>
            <a:r>
              <a:rPr lang="en-GB" b="1" dirty="0">
                <a:latin typeface="Book Antiqua" pitchFamily="18" charset="0"/>
              </a:rPr>
              <a:t>Java  is interpreter </a:t>
            </a:r>
          </a:p>
          <a:p>
            <a:endParaRPr lang="en-US" dirty="0"/>
          </a:p>
        </p:txBody>
      </p:sp>
    </p:spTree>
    <p:extLst>
      <p:ext uri="{BB962C8B-B14F-4D97-AF65-F5344CB8AC3E}">
        <p14:creationId xmlns:p14="http://schemas.microsoft.com/office/powerpoint/2010/main" val="31772981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Picture 14" descr="http://i.stack.imgur.com/eUqSJ.png"/>
          <p:cNvPicPr>
            <a:picLocks noChangeAspect="1" noChangeArrowheads="1"/>
          </p:cNvPicPr>
          <p:nvPr/>
        </p:nvPicPr>
        <p:blipFill>
          <a:blip r:embed="rId2" cstate="print"/>
          <a:srcRect/>
          <a:stretch>
            <a:fillRect/>
          </a:stretch>
        </p:blipFill>
        <p:spPr bwMode="auto">
          <a:xfrm>
            <a:off x="0" y="609640"/>
            <a:ext cx="2152650" cy="2568536"/>
          </a:xfrm>
          <a:prstGeom prst="rect">
            <a:avLst/>
          </a:prstGeom>
          <a:noFill/>
        </p:spPr>
      </p:pic>
      <p:pic>
        <p:nvPicPr>
          <p:cNvPr id="8" name="Picture 12" descr="java-program-execution"/>
          <p:cNvPicPr>
            <a:picLocks noChangeAspect="1" noChangeArrowheads="1"/>
          </p:cNvPicPr>
          <p:nvPr/>
        </p:nvPicPr>
        <p:blipFill>
          <a:blip r:embed="rId3" cstate="print"/>
          <a:srcRect/>
          <a:stretch>
            <a:fillRect/>
          </a:stretch>
        </p:blipFill>
        <p:spPr bwMode="auto">
          <a:xfrm>
            <a:off x="2305050" y="587375"/>
            <a:ext cx="2286000" cy="2599407"/>
          </a:xfrm>
          <a:prstGeom prst="rect">
            <a:avLst/>
          </a:prstGeom>
          <a:noFill/>
        </p:spPr>
      </p:pic>
    </p:spTree>
    <p:extLst>
      <p:ext uri="{BB962C8B-B14F-4D97-AF65-F5344CB8AC3E}">
        <p14:creationId xmlns:p14="http://schemas.microsoft.com/office/powerpoint/2010/main" val="4243672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http://m.eet.com/media/1070120/figure1.gif"/>
          <p:cNvPicPr>
            <a:picLocks noChangeAspect="1" noChangeArrowheads="1"/>
          </p:cNvPicPr>
          <p:nvPr/>
        </p:nvPicPr>
        <p:blipFill>
          <a:blip r:embed="rId2" cstate="print"/>
          <a:srcRect/>
          <a:stretch>
            <a:fillRect/>
          </a:stretch>
        </p:blipFill>
        <p:spPr bwMode="auto">
          <a:xfrm>
            <a:off x="576165" y="663575"/>
            <a:ext cx="3780234" cy="2476054"/>
          </a:xfrm>
          <a:prstGeom prst="rect">
            <a:avLst/>
          </a:prstGeom>
          <a:noFill/>
        </p:spPr>
      </p:pic>
    </p:spTree>
    <p:extLst>
      <p:ext uri="{BB962C8B-B14F-4D97-AF65-F5344CB8AC3E}">
        <p14:creationId xmlns:p14="http://schemas.microsoft.com/office/powerpoint/2010/main" val="1262215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y-template" id="{839CFF05-DD43-46C7-8B0D-63F277C1D227}" vid="{61F25E1C-2E66-4423-AE6C-2CA5A2A1C78C}"/>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template" id="{839CFF05-DD43-46C7-8B0D-63F277C1D227}" vid="{DDDD69E5-765E-47D7-B5F8-BCC41B6F44D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My-template (1)</Template>
  <TotalTime>1233</TotalTime>
  <Words>2570</Words>
  <Application>Microsoft Office PowerPoint</Application>
  <PresentationFormat>Custom</PresentationFormat>
  <Paragraphs>433</Paragraphs>
  <Slides>60</Slides>
  <Notes>33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60</vt:i4>
      </vt:variant>
    </vt:vector>
  </HeadingPairs>
  <TitlesOfParts>
    <vt:vector size="71" baseType="lpstr">
      <vt:lpstr>Malgun Gothic</vt:lpstr>
      <vt:lpstr>Arial</vt:lpstr>
      <vt:lpstr>Arial MT</vt:lpstr>
      <vt:lpstr>Book Antiqua</vt:lpstr>
      <vt:lpstr>Calibri</vt:lpstr>
      <vt:lpstr>Calibri Light</vt:lpstr>
      <vt:lpstr>inter-regular</vt:lpstr>
      <vt:lpstr>Tahoma</vt:lpstr>
      <vt:lpstr>Wingdings</vt:lpstr>
      <vt:lpstr>Office Theme</vt:lpstr>
      <vt:lpstr>Custom Design</vt:lpstr>
      <vt:lpstr>PowerPoint Presentation</vt:lpstr>
      <vt:lpstr>Lecture 1</vt:lpstr>
      <vt:lpstr>Introduction (Course Objective)</vt:lpstr>
      <vt:lpstr>PowerPoint Presentation</vt:lpstr>
      <vt:lpstr>Structural Programming vs. Object Oriented programming</vt:lpstr>
      <vt:lpstr>What is Java?</vt:lpstr>
      <vt:lpstr>Java Virtual Machine (JVM)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Development Kit (JDK)</vt:lpstr>
      <vt:lpstr>Steps to Install JDK and IntelliJ IDEA to Run Java Code </vt:lpstr>
      <vt:lpstr>Steps to Install JDK and IntelliJ IDEA to Run Java Code</vt:lpstr>
      <vt:lpstr>What is an Object? </vt:lpstr>
      <vt:lpstr>Object Orientation</vt:lpstr>
      <vt:lpstr>What is Object Orientation? </vt:lpstr>
      <vt:lpstr>What is Object Orientation? </vt:lpstr>
      <vt:lpstr>PowerPoint Presentation</vt:lpstr>
      <vt:lpstr>PowerPoint Presentation</vt:lpstr>
      <vt:lpstr>Object Oriented Model</vt:lpstr>
      <vt:lpstr>Object Oriented Model</vt:lpstr>
      <vt:lpstr>Object Oriented Model</vt:lpstr>
      <vt:lpstr>Object-Oriented Program</vt:lpstr>
      <vt:lpstr>OOP Characteristics  </vt:lpstr>
      <vt:lpstr>Information hiding</vt:lpstr>
      <vt:lpstr>Information hiding</vt:lpstr>
      <vt:lpstr>Encapsulation/information hiding</vt:lpstr>
      <vt:lpstr>Information hiding Advantage</vt:lpstr>
      <vt:lpstr>Information Hiding</vt:lpstr>
      <vt:lpstr>Encapsulation</vt:lpstr>
      <vt:lpstr>Encapsulation</vt:lpstr>
      <vt:lpstr>Encapsulation</vt:lpstr>
      <vt:lpstr>Encapsulation</vt:lpstr>
      <vt:lpstr>Encapsulation</vt:lpstr>
      <vt:lpstr>Interface</vt:lpstr>
      <vt:lpstr>Implementation</vt:lpstr>
      <vt:lpstr>Messages</vt:lpstr>
      <vt:lpstr>Messages</vt:lpstr>
      <vt:lpstr>Abstraction</vt:lpstr>
      <vt:lpstr>Abstraction</vt:lpstr>
      <vt:lpstr>Abstraction</vt:lpstr>
      <vt:lpstr>Abstraction</vt:lpstr>
      <vt:lpstr>Abstraction</vt:lpstr>
      <vt:lpstr>Abstraction</vt:lpstr>
      <vt:lpstr>Abstraction</vt:lpstr>
      <vt:lpstr>Inheritance</vt:lpstr>
      <vt:lpstr>Inheritance</vt:lpstr>
      <vt:lpstr>Inheritance</vt:lpstr>
      <vt:lpstr>Inheritance</vt:lpstr>
      <vt:lpstr>Inheritance</vt:lpstr>
      <vt:lpstr>Inheritance</vt:lpstr>
      <vt:lpstr>Advantages of Inheritance</vt:lpstr>
      <vt:lpstr>Polymorphism</vt:lpstr>
      <vt:lpstr>Polymorphism</vt:lpstr>
      <vt:lpstr>Polymorphism</vt:lpstr>
      <vt:lpstr>Polymorphism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Dr.Sahib</dc:creator>
  <cp:lastModifiedBy>Dr.Sahib</cp:lastModifiedBy>
  <cp:revision>17</cp:revision>
  <dcterms:created xsi:type="dcterms:W3CDTF">2024-09-17T11:24:46Z</dcterms:created>
  <dcterms:modified xsi:type="dcterms:W3CDTF">2024-09-24T04:41:53Z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2024-09-04T00:00:00Z</vt:filetime>
  </property>
  <property fmtid="{D5CDD505-2E9C-101B-9397-08002B2CF9AE}" pid="3" name="Creator">
    <vt:lpwstr>LaTeX with Beamer class</vt:lpwstr>
  </property>
  <property fmtid="{D5CDD505-2E9C-101B-9397-08002B2CF9AE}" pid="4" name="LastSaved">
    <vt:filetime>2024-09-05T00:00:00Z</vt:filetime>
  </property>
  <property fmtid="{D5CDD505-2E9C-101B-9397-08002B2CF9AE}" pid="5" name="PTEX.Fullbanner">
    <vt:lpwstr>This is MiKTeX-pdfTeX 4.15.0 (1.40.25)</vt:lpwstr>
  </property>
  <property fmtid="{D5CDD505-2E9C-101B-9397-08002B2CF9AE}" pid="6" name="Producer">
    <vt:lpwstr>MiKTeX pdfTeX-1.40.25</vt:lpwstr>
  </property>
</Properties>
</file>