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336" r:id="rId3"/>
    <p:sldId id="338" r:id="rId4"/>
    <p:sldId id="343" r:id="rId5"/>
    <p:sldId id="339" r:id="rId6"/>
    <p:sldId id="340" r:id="rId7"/>
    <p:sldId id="341" r:id="rId8"/>
    <p:sldId id="342" r:id="rId9"/>
    <p:sldId id="344" r:id="rId10"/>
    <p:sldId id="346" r:id="rId11"/>
    <p:sldId id="345" r:id="rId12"/>
    <p:sldId id="347" r:id="rId13"/>
    <p:sldId id="348" r:id="rId14"/>
    <p:sldId id="349" r:id="rId15"/>
    <p:sldId id="353" r:id="rId16"/>
    <p:sldId id="350" r:id="rId17"/>
    <p:sldId id="351" r:id="rId18"/>
    <p:sldId id="354" r:id="rId19"/>
    <p:sldId id="352" r:id="rId20"/>
    <p:sldId id="355" r:id="rId21"/>
    <p:sldId id="356" r:id="rId22"/>
    <p:sldId id="357" r:id="rId23"/>
    <p:sldId id="358" r:id="rId24"/>
    <p:sldId id="359" r:id="rId25"/>
    <p:sldId id="360" r:id="rId26"/>
    <p:sldId id="361" r:id="rId27"/>
    <p:sldId id="362" r:id="rId28"/>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p:scale>
          <a:sx n="150" d="100"/>
          <a:sy n="150" d="100"/>
        </p:scale>
        <p:origin x="492" y="-3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object 17"/>
          <p:cNvGrpSpPr/>
          <p:nvPr userDrawn="1"/>
        </p:nvGrpSpPr>
        <p:grpSpPr>
          <a:xfrm>
            <a:off x="1210" y="3331317"/>
            <a:ext cx="4608017" cy="113664"/>
            <a:chOff x="0" y="3342919"/>
            <a:chExt cx="4608017" cy="113664"/>
          </a:xfrm>
        </p:grpSpPr>
        <p:sp>
          <p:nvSpPr>
            <p:cNvPr id="8" name="object 18"/>
            <p:cNvSpPr/>
            <p:nvPr userDrawn="1"/>
          </p:nvSpPr>
          <p:spPr>
            <a:xfrm>
              <a:off x="0" y="3342919"/>
              <a:ext cx="1536065" cy="113664"/>
            </a:xfrm>
            <a:custGeom>
              <a:avLst/>
              <a:gdLst/>
              <a:ahLst/>
              <a:cxnLst/>
              <a:rect l="l" t="t" r="r" b="b"/>
              <a:pathLst>
                <a:path w="1536065" h="113664">
                  <a:moveTo>
                    <a:pt x="1535976" y="0"/>
                  </a:moveTo>
                  <a:lnTo>
                    <a:pt x="0" y="0"/>
                  </a:lnTo>
                  <a:lnTo>
                    <a:pt x="0" y="113080"/>
                  </a:lnTo>
                  <a:lnTo>
                    <a:pt x="1535976" y="113080"/>
                  </a:lnTo>
                  <a:lnTo>
                    <a:pt x="1535976" y="0"/>
                  </a:lnTo>
                  <a:close/>
                </a:path>
              </a:pathLst>
            </a:custGeom>
            <a:solidFill>
              <a:srgbClr val="400000"/>
            </a:solidFill>
          </p:spPr>
          <p:txBody>
            <a:bodyPr wrap="square" lIns="0" tIns="0" rIns="0" bIns="0" rtlCol="0"/>
            <a:lstStyle/>
            <a:p>
              <a:endParaRPr/>
            </a:p>
          </p:txBody>
        </p:sp>
        <p:sp>
          <p:nvSpPr>
            <p:cNvPr id="9" name="object 19"/>
            <p:cNvSpPr/>
            <p:nvPr/>
          </p:nvSpPr>
          <p:spPr>
            <a:xfrm>
              <a:off x="1535976"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610000"/>
            </a:solidFill>
          </p:spPr>
          <p:txBody>
            <a:bodyPr wrap="square" lIns="0" tIns="0" rIns="0" bIns="0" rtlCol="0"/>
            <a:lstStyle/>
            <a:p>
              <a:endParaRPr/>
            </a:p>
          </p:txBody>
        </p:sp>
        <p:sp>
          <p:nvSpPr>
            <p:cNvPr id="10" name="object 20"/>
            <p:cNvSpPr/>
            <p:nvPr/>
          </p:nvSpPr>
          <p:spPr>
            <a:xfrm>
              <a:off x="3071952"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810000"/>
            </a:solidFill>
          </p:spPr>
          <p:txBody>
            <a:bodyPr wrap="square" lIns="0" tIns="0" rIns="0" bIns="0" rtlCol="0"/>
            <a:lstStyle/>
            <a:p>
              <a:endParaRPr/>
            </a:p>
          </p:txBody>
        </p:sp>
      </p:grpSp>
      <p:sp>
        <p:nvSpPr>
          <p:cNvPr id="5" name="Holder 5"/>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6" name="Holder 6"/>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sp>
        <p:nvSpPr>
          <p:cNvPr id="11" name="object 21"/>
          <p:cNvSpPr txBox="1">
            <a:spLocks/>
          </p:cNvSpPr>
          <p:nvPr userDrawn="1"/>
        </p:nvSpPr>
        <p:spPr>
          <a:xfrm>
            <a:off x="19050" y="3351995"/>
            <a:ext cx="1518634" cy="89768"/>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12700">
              <a:lnSpc>
                <a:spcPts val="685"/>
              </a:lnSpc>
            </a:pPr>
            <a:r>
              <a:rPr lang="en-US" dirty="0" smtClean="0"/>
              <a:t>Dr. Muhammad </a:t>
            </a:r>
            <a:r>
              <a:rPr lang="en-US" dirty="0" err="1" smtClean="0"/>
              <a:t>Safyan</a:t>
            </a:r>
            <a:r>
              <a:rPr lang="en-US" dirty="0" smtClean="0"/>
              <a:t>(GCUL)</a:t>
            </a:r>
            <a:r>
              <a:rPr lang="en-US" spc="40" dirty="0" smtClean="0"/>
              <a:t> </a:t>
            </a:r>
            <a:r>
              <a:rPr lang="en-US" spc="-10" dirty="0" smtClean="0"/>
              <a:t>Pakistan)</a:t>
            </a:r>
            <a:endParaRPr lang="en-US" spc="-10" dirty="0"/>
          </a:p>
        </p:txBody>
      </p:sp>
      <p:sp>
        <p:nvSpPr>
          <p:cNvPr id="12" name="object 22"/>
          <p:cNvSpPr txBox="1"/>
          <p:nvPr userDrawn="1"/>
        </p:nvSpPr>
        <p:spPr>
          <a:xfrm>
            <a:off x="2079353" y="3354471"/>
            <a:ext cx="1101022" cy="89768"/>
          </a:xfrm>
          <a:prstGeom prst="rect">
            <a:avLst/>
          </a:prstGeom>
        </p:spPr>
        <p:txBody>
          <a:bodyPr vert="horz" wrap="square" lIns="0" tIns="0" rIns="0" bIns="0" rtlCol="0">
            <a:spAutoFit/>
          </a:bodyPr>
          <a:lstStyle/>
          <a:p>
            <a:pPr marL="12700">
              <a:lnSpc>
                <a:spcPts val="685"/>
              </a:lnSpc>
            </a:pPr>
            <a:r>
              <a:rPr lang="en-US" sz="600" b="1" dirty="0" smtClean="0">
                <a:solidFill>
                  <a:srgbClr val="FFFFFF"/>
                </a:solidFill>
                <a:latin typeface="Arial"/>
                <a:cs typeface="Arial"/>
              </a:rPr>
              <a:t>Object Oriented Programming</a:t>
            </a:r>
            <a:endParaRPr sz="600" dirty="0">
              <a:latin typeface="Arial"/>
              <a:cs typeface="Arial"/>
            </a:endParaRPr>
          </a:p>
        </p:txBody>
      </p:sp>
      <p:sp>
        <p:nvSpPr>
          <p:cNvPr id="13" name="object 24"/>
          <p:cNvSpPr txBox="1">
            <a:spLocks/>
          </p:cNvSpPr>
          <p:nvPr userDrawn="1"/>
        </p:nvSpPr>
        <p:spPr>
          <a:xfrm>
            <a:off x="4293240" y="3354471"/>
            <a:ext cx="287654" cy="104139"/>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79375">
              <a:lnSpc>
                <a:spcPts val="685"/>
              </a:lnSpc>
            </a:pPr>
            <a:fld id="{81D60167-4931-47E6-BA6A-407CBD079E47}" type="slidenum">
              <a:rPr lang="en-US" spc="-20" smtClean="0"/>
              <a:pPr marL="79375">
                <a:lnSpc>
                  <a:spcPts val="685"/>
                </a:lnSpc>
              </a:pPr>
              <a:t>‹#›</a:t>
            </a:fld>
            <a:r>
              <a:rPr lang="en-US" spc="-55" dirty="0" smtClean="0"/>
              <a:t> </a:t>
            </a:r>
            <a:r>
              <a:rPr lang="en-US" spc="165" dirty="0" smtClean="0"/>
              <a:t>/</a:t>
            </a:r>
            <a:r>
              <a:rPr lang="en-US" spc="-55" dirty="0" smtClean="0"/>
              <a:t> </a:t>
            </a:r>
            <a:r>
              <a:rPr lang="en-US" spc="-25" dirty="0" smtClean="0"/>
              <a:t>26</a:t>
            </a:r>
            <a:endParaRPr lang="en-US" spc="-25" dirty="0"/>
          </a:p>
        </p:txBody>
      </p:sp>
      <p:pic>
        <p:nvPicPr>
          <p:cNvPr id="14" name="object 12"/>
          <p:cNvPicPr/>
          <p:nvPr userDrawn="1"/>
        </p:nvPicPr>
        <p:blipFill>
          <a:blip r:embed="rId2" cstate="print"/>
          <a:stretch>
            <a:fillRect/>
          </a:stretch>
        </p:blipFill>
        <p:spPr>
          <a:xfrm>
            <a:off x="0" y="0"/>
            <a:ext cx="572650" cy="572681"/>
          </a:xfrm>
          <a:prstGeom prst="rect">
            <a:avLst/>
          </a:prstGeom>
        </p:spPr>
      </p:pic>
      <p:sp>
        <p:nvSpPr>
          <p:cNvPr id="15" name="object 13"/>
          <p:cNvSpPr/>
          <p:nvPr userDrawn="1"/>
        </p:nvSpPr>
        <p:spPr>
          <a:xfrm>
            <a:off x="698550" y="766787"/>
            <a:ext cx="3780790" cy="934085"/>
          </a:xfrm>
          <a:custGeom>
            <a:avLst/>
            <a:gdLst/>
            <a:ahLst/>
            <a:cxnLst/>
            <a:rect l="l" t="t" r="r" b="b"/>
            <a:pathLst>
              <a:path w="3780790" h="934085">
                <a:moveTo>
                  <a:pt x="3780294" y="44424"/>
                </a:moveTo>
                <a:lnTo>
                  <a:pt x="3778986" y="44424"/>
                </a:lnTo>
                <a:lnTo>
                  <a:pt x="3776281" y="31076"/>
                </a:lnTo>
                <a:lnTo>
                  <a:pt x="3765372" y="14922"/>
                </a:lnTo>
                <a:lnTo>
                  <a:pt x="3749217" y="4013"/>
                </a:lnTo>
                <a:lnTo>
                  <a:pt x="3729494" y="0"/>
                </a:lnTo>
                <a:lnTo>
                  <a:pt x="50800" y="0"/>
                </a:lnTo>
                <a:lnTo>
                  <a:pt x="31076" y="4013"/>
                </a:lnTo>
                <a:lnTo>
                  <a:pt x="14922" y="14922"/>
                </a:lnTo>
                <a:lnTo>
                  <a:pt x="4013" y="31076"/>
                </a:lnTo>
                <a:lnTo>
                  <a:pt x="1295" y="44424"/>
                </a:lnTo>
                <a:lnTo>
                  <a:pt x="0" y="44424"/>
                </a:lnTo>
                <a:lnTo>
                  <a:pt x="0" y="50800"/>
                </a:lnTo>
                <a:lnTo>
                  <a:pt x="0" y="82384"/>
                </a:lnTo>
                <a:lnTo>
                  <a:pt x="0" y="883246"/>
                </a:lnTo>
                <a:lnTo>
                  <a:pt x="4013" y="902982"/>
                </a:lnTo>
                <a:lnTo>
                  <a:pt x="14922" y="919137"/>
                </a:lnTo>
                <a:lnTo>
                  <a:pt x="31076" y="930046"/>
                </a:lnTo>
                <a:lnTo>
                  <a:pt x="50800" y="934059"/>
                </a:lnTo>
                <a:lnTo>
                  <a:pt x="3729494" y="934059"/>
                </a:lnTo>
                <a:lnTo>
                  <a:pt x="3749217" y="930046"/>
                </a:lnTo>
                <a:lnTo>
                  <a:pt x="3765372" y="919137"/>
                </a:lnTo>
                <a:lnTo>
                  <a:pt x="3776281" y="902982"/>
                </a:lnTo>
                <a:lnTo>
                  <a:pt x="3780294" y="883246"/>
                </a:lnTo>
                <a:lnTo>
                  <a:pt x="3780294" y="82384"/>
                </a:lnTo>
                <a:lnTo>
                  <a:pt x="3780294" y="50800"/>
                </a:lnTo>
                <a:lnTo>
                  <a:pt x="3780294" y="44424"/>
                </a:lnTo>
                <a:close/>
              </a:path>
            </a:pathLst>
          </a:custGeom>
          <a:solidFill>
            <a:srgbClr val="810000"/>
          </a:solidFill>
        </p:spPr>
        <p:txBody>
          <a:bodyPr wrap="square" lIns="0" tIns="0" rIns="0" bIns="0" rtlCol="0"/>
          <a:lstStyle/>
          <a:p>
            <a:endParaRPr/>
          </a:p>
        </p:txBody>
      </p:sp>
      <p:sp>
        <p:nvSpPr>
          <p:cNvPr id="16" name="object 14"/>
          <p:cNvSpPr txBox="1"/>
          <p:nvPr userDrawn="1"/>
        </p:nvSpPr>
        <p:spPr>
          <a:xfrm>
            <a:off x="909396" y="869376"/>
            <a:ext cx="3358515" cy="266035"/>
          </a:xfrm>
          <a:prstGeom prst="rect">
            <a:avLst/>
          </a:prstGeom>
        </p:spPr>
        <p:txBody>
          <a:bodyPr vert="horz" wrap="square" lIns="0" tIns="2540" rIns="0" bIns="0" rtlCol="0">
            <a:spAutoFit/>
          </a:bodyPr>
          <a:lstStyle/>
          <a:p>
            <a:pPr marL="12700" marR="5080" algn="ctr">
              <a:lnSpc>
                <a:spcPct val="106700"/>
              </a:lnSpc>
              <a:spcBef>
                <a:spcPts val="20"/>
              </a:spcBef>
            </a:pPr>
            <a:r>
              <a:rPr sz="1400" dirty="0" smtClean="0">
                <a:solidFill>
                  <a:srgbClr val="FFFFFF"/>
                </a:solidFill>
                <a:latin typeface="Malgun Gothic"/>
                <a:cs typeface="Malgun Gothic"/>
              </a:rPr>
              <a:t>☞</a:t>
            </a:r>
            <a:r>
              <a:rPr lang="en-US" sz="1600" dirty="0" smtClean="0">
                <a:solidFill>
                  <a:srgbClr val="FFFFFF"/>
                </a:solidFill>
                <a:latin typeface="Malgun Gothic"/>
                <a:cs typeface="Malgun Gothic"/>
              </a:rPr>
              <a:t>Object Oriented Programming</a:t>
            </a:r>
            <a:endParaRPr sz="1600" dirty="0">
              <a:latin typeface="Tahoma"/>
              <a:cs typeface="Tahoma"/>
            </a:endParaRPr>
          </a:p>
        </p:txBody>
      </p:sp>
      <p:sp>
        <p:nvSpPr>
          <p:cNvPr id="17" name="object 15"/>
          <p:cNvSpPr txBox="1"/>
          <p:nvPr userDrawn="1"/>
        </p:nvSpPr>
        <p:spPr>
          <a:xfrm>
            <a:off x="1162050" y="1961386"/>
            <a:ext cx="2122995" cy="253274"/>
          </a:xfrm>
          <a:prstGeom prst="rect">
            <a:avLst/>
          </a:prstGeom>
        </p:spPr>
        <p:txBody>
          <a:bodyPr vert="horz" wrap="square" lIns="0" tIns="6985" rIns="0" bIns="0" rtlCol="0">
            <a:spAutoFit/>
          </a:bodyPr>
          <a:lstStyle/>
          <a:p>
            <a:pPr algn="ctr">
              <a:lnSpc>
                <a:spcPct val="100000"/>
              </a:lnSpc>
              <a:spcBef>
                <a:spcPts val="35"/>
              </a:spcBef>
            </a:pPr>
            <a:r>
              <a:rPr sz="1600" dirty="0" smtClean="0">
                <a:latin typeface="Arial MT"/>
                <a:cs typeface="Arial MT"/>
              </a:rPr>
              <a:t>Dr</a:t>
            </a:r>
            <a:r>
              <a:rPr sz="1600" dirty="0">
                <a:latin typeface="Arial MT"/>
                <a:cs typeface="Arial MT"/>
              </a:rPr>
              <a:t>.</a:t>
            </a:r>
            <a:r>
              <a:rPr sz="1600" spc="135" dirty="0">
                <a:latin typeface="Arial MT"/>
                <a:cs typeface="Arial MT"/>
              </a:rPr>
              <a:t> </a:t>
            </a:r>
            <a:r>
              <a:rPr sz="1600" spc="-45" dirty="0">
                <a:latin typeface="Arial MT"/>
                <a:cs typeface="Arial MT"/>
              </a:rPr>
              <a:t>Muhammad</a:t>
            </a:r>
            <a:r>
              <a:rPr sz="1600" spc="25" dirty="0">
                <a:latin typeface="Arial MT"/>
                <a:cs typeface="Arial MT"/>
              </a:rPr>
              <a:t> </a:t>
            </a:r>
            <a:r>
              <a:rPr sz="1600" spc="-35" dirty="0">
                <a:latin typeface="Arial MT"/>
                <a:cs typeface="Arial MT"/>
              </a:rPr>
              <a:t>Safyan</a:t>
            </a:r>
            <a:endParaRPr sz="1600" dirty="0">
              <a:latin typeface="Arial MT"/>
              <a:cs typeface="Arial MT"/>
            </a:endParaRPr>
          </a:p>
        </p:txBody>
      </p:sp>
      <p:sp>
        <p:nvSpPr>
          <p:cNvPr id="18" name="object 16"/>
          <p:cNvSpPr txBox="1"/>
          <p:nvPr userDrawn="1"/>
        </p:nvSpPr>
        <p:spPr>
          <a:xfrm>
            <a:off x="986021" y="2355808"/>
            <a:ext cx="2674074" cy="820096"/>
          </a:xfrm>
          <a:prstGeom prst="rect">
            <a:avLst/>
          </a:prstGeom>
        </p:spPr>
        <p:txBody>
          <a:bodyPr vert="horz" wrap="square" lIns="0" tIns="17145" rIns="0" bIns="0" rtlCol="0">
            <a:spAutoFit/>
          </a:bodyPr>
          <a:lstStyle/>
          <a:p>
            <a:pPr marL="12065" marR="5080" algn="ctr">
              <a:lnSpc>
                <a:spcPct val="150000"/>
              </a:lnSpc>
              <a:spcBef>
                <a:spcPts val="135"/>
              </a:spcBef>
            </a:pPr>
            <a:r>
              <a:rPr sz="1200" dirty="0">
                <a:latin typeface="Arial MT"/>
                <a:cs typeface="Arial MT"/>
              </a:rPr>
              <a:t>Department</a:t>
            </a:r>
            <a:r>
              <a:rPr sz="1200" spc="25" dirty="0">
                <a:latin typeface="Arial MT"/>
                <a:cs typeface="Arial MT"/>
              </a:rPr>
              <a:t> </a:t>
            </a:r>
            <a:r>
              <a:rPr sz="1200" dirty="0">
                <a:latin typeface="Arial MT"/>
                <a:cs typeface="Arial MT"/>
              </a:rPr>
              <a:t>of</a:t>
            </a:r>
            <a:r>
              <a:rPr sz="1200" spc="30" dirty="0">
                <a:latin typeface="Arial MT"/>
                <a:cs typeface="Arial MT"/>
              </a:rPr>
              <a:t> </a:t>
            </a:r>
            <a:r>
              <a:rPr lang="en-US" sz="1200" spc="30" dirty="0" smtClean="0">
                <a:latin typeface="Arial MT"/>
                <a:cs typeface="Arial MT"/>
              </a:rPr>
              <a:t>Software Engineering</a:t>
            </a:r>
          </a:p>
          <a:p>
            <a:pPr marL="12065" marR="5080" algn="ctr">
              <a:lnSpc>
                <a:spcPct val="150000"/>
              </a:lnSpc>
              <a:spcBef>
                <a:spcPts val="135"/>
              </a:spcBef>
            </a:pPr>
            <a:r>
              <a:rPr sz="1200" spc="-10" dirty="0" smtClean="0">
                <a:latin typeface="Arial MT"/>
                <a:cs typeface="Arial MT"/>
              </a:rPr>
              <a:t>GC</a:t>
            </a:r>
            <a:r>
              <a:rPr sz="1200" spc="-20" dirty="0" smtClean="0">
                <a:latin typeface="Arial MT"/>
                <a:cs typeface="Arial MT"/>
              </a:rPr>
              <a:t> </a:t>
            </a:r>
            <a:r>
              <a:rPr sz="1200" dirty="0">
                <a:latin typeface="Arial MT"/>
                <a:cs typeface="Arial MT"/>
              </a:rPr>
              <a:t>University</a:t>
            </a:r>
            <a:r>
              <a:rPr sz="1200" spc="-15" dirty="0">
                <a:latin typeface="Arial MT"/>
                <a:cs typeface="Arial MT"/>
              </a:rPr>
              <a:t> </a:t>
            </a:r>
            <a:r>
              <a:rPr sz="1200" spc="-10" dirty="0">
                <a:latin typeface="Arial MT"/>
                <a:cs typeface="Arial MT"/>
              </a:rPr>
              <a:t>Lahore</a:t>
            </a:r>
            <a:endParaRPr sz="1200" dirty="0">
              <a:latin typeface="Arial MT"/>
              <a:cs typeface="Arial MT"/>
            </a:endParaRPr>
          </a:p>
          <a:p>
            <a:pPr>
              <a:lnSpc>
                <a:spcPct val="150000"/>
              </a:lnSpc>
              <a:spcBef>
                <a:spcPts val="390"/>
              </a:spcBef>
            </a:pPr>
            <a:endParaRPr sz="800" dirty="0">
              <a:latin typeface="Arial MT"/>
              <a:cs typeface="Arial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7500" y="920750"/>
            <a:ext cx="1911350" cy="219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81250" y="920750"/>
            <a:ext cx="1911350" cy="219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74DB08-C094-4F33-A8AA-C4DBFCA36BD3}"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363792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500" y="184150"/>
            <a:ext cx="3976688" cy="66833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17500" y="847725"/>
            <a:ext cx="1951038" cy="415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17500" y="1263650"/>
            <a:ext cx="1951038" cy="1860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333625" y="847725"/>
            <a:ext cx="1960563" cy="415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333625" y="1263650"/>
            <a:ext cx="1960563" cy="1860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74DB08-C094-4F33-A8AA-C4DBFCA36BD3}"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30041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74DB08-C094-4F33-A8AA-C4DBFCA36BD3}" type="datetimeFigureOut">
              <a:rPr lang="en-US" smtClean="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102899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4DB08-C094-4F33-A8AA-C4DBFCA36BD3}" type="datetimeFigureOut">
              <a:rPr lang="en-US" smtClean="0"/>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1510430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500" y="230188"/>
            <a:ext cx="1487488" cy="808037"/>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960563" y="498475"/>
            <a:ext cx="2333625" cy="2459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17500" y="1038225"/>
            <a:ext cx="1487488" cy="1924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4DB08-C094-4F33-A8AA-C4DBFCA36BD3}"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72407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500" y="230188"/>
            <a:ext cx="1487488" cy="808037"/>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960563" y="498475"/>
            <a:ext cx="2333625" cy="2459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7500" y="1038225"/>
            <a:ext cx="1487488" cy="1924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4DB08-C094-4F33-A8AA-C4DBFCA36BD3}"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2774886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4DB08-C094-4F33-A8AA-C4DBFCA36BD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717938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8825" y="184150"/>
            <a:ext cx="993775" cy="2933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184150"/>
            <a:ext cx="2828925" cy="2933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4DB08-C094-4F33-A8AA-C4DBFCA36BD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44799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72651" y="-1"/>
            <a:ext cx="4037450" cy="572681"/>
          </a:xfrm>
        </p:spPr>
        <p:txBody>
          <a:bodyPr lIns="0" tIns="0" rIns="0" bIns="0"/>
          <a:lstStyle>
            <a:lvl1pPr algn="ctr">
              <a:defRPr sz="1400" b="1" i="0">
                <a:solidFill>
                  <a:schemeClr val="bg1"/>
                </a:solidFill>
                <a:latin typeface="Arial"/>
                <a:cs typeface="Arial"/>
              </a:defRPr>
            </a:lvl1pPr>
          </a:lstStyle>
          <a:p>
            <a:r>
              <a:rPr lang="en-US" smtClean="0"/>
              <a:t>Click to edit Master title style</a:t>
            </a:r>
            <a:endParaRPr dirty="0"/>
          </a:p>
        </p:txBody>
      </p:sp>
      <p:sp>
        <p:nvSpPr>
          <p:cNvPr id="3" name="Holder 3"/>
          <p:cNvSpPr>
            <a:spLocks noGrp="1"/>
          </p:cNvSpPr>
          <p:nvPr>
            <p:ph type="body" idx="1"/>
          </p:nvPr>
        </p:nvSpPr>
        <p:spPr>
          <a:xfrm>
            <a:off x="716226" y="645009"/>
            <a:ext cx="3703954" cy="1224280"/>
          </a:xfrm>
        </p:spPr>
        <p:txBody>
          <a:bodyPr lIns="0" tIns="0" rIns="0" bIns="0"/>
          <a:lstStyle>
            <a:lvl1pPr>
              <a:defRPr sz="1100" b="0" i="0">
                <a:solidFill>
                  <a:schemeClr val="tx1"/>
                </a:solidFill>
                <a:latin typeface="Arial MT"/>
                <a:cs typeface="Arial MT"/>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5" name="Holder 5"/>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6" name="Holder 6"/>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pic>
        <p:nvPicPr>
          <p:cNvPr id="7" name="object 12"/>
          <p:cNvPicPr/>
          <p:nvPr userDrawn="1"/>
        </p:nvPicPr>
        <p:blipFill>
          <a:blip r:embed="rId2" cstate="print"/>
          <a:stretch>
            <a:fillRect/>
          </a:stretch>
        </p:blipFill>
        <p:spPr>
          <a:xfrm>
            <a:off x="0" y="0"/>
            <a:ext cx="572650" cy="572681"/>
          </a:xfrm>
          <a:prstGeom prst="rect">
            <a:avLst/>
          </a:prstGeom>
        </p:spPr>
      </p:pic>
      <p:sp>
        <p:nvSpPr>
          <p:cNvPr id="8" name="Holder 3"/>
          <p:cNvSpPr txBox="1">
            <a:spLocks/>
          </p:cNvSpPr>
          <p:nvPr userDrawn="1"/>
        </p:nvSpPr>
        <p:spPr>
          <a:xfrm>
            <a:off x="230712" y="3349288"/>
            <a:ext cx="1093470"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12700">
              <a:lnSpc>
                <a:spcPts val="685"/>
              </a:lnSpc>
            </a:pPr>
            <a:r>
              <a:rPr lang="en-US" smtClean="0"/>
              <a:t>A.</a:t>
            </a:r>
            <a:r>
              <a:rPr lang="en-US" spc="35" smtClean="0"/>
              <a:t> </a:t>
            </a:r>
            <a:r>
              <a:rPr lang="en-US" spc="-10" smtClean="0"/>
              <a:t>Shoukat</a:t>
            </a:r>
            <a:r>
              <a:rPr lang="en-US" spc="240" smtClean="0"/>
              <a:t> </a:t>
            </a:r>
            <a:r>
              <a:rPr lang="en-US" smtClean="0"/>
              <a:t>(GCUL,</a:t>
            </a:r>
            <a:r>
              <a:rPr lang="en-US" spc="40" smtClean="0"/>
              <a:t> </a:t>
            </a:r>
            <a:r>
              <a:rPr lang="en-US" spc="-10" smtClean="0"/>
              <a:t>Pakistan)</a:t>
            </a:r>
            <a:endParaRPr lang="en-US" spc="-10" dirty="0"/>
          </a:p>
        </p:txBody>
      </p:sp>
      <p:sp>
        <p:nvSpPr>
          <p:cNvPr id="9" name="Holder 4"/>
          <p:cNvSpPr txBox="1">
            <a:spLocks/>
          </p:cNvSpPr>
          <p:nvPr userDrawn="1"/>
        </p:nvSpPr>
        <p:spPr>
          <a:xfrm>
            <a:off x="3421308" y="3349288"/>
            <a:ext cx="618489"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12700">
              <a:lnSpc>
                <a:spcPts val="685"/>
              </a:lnSpc>
            </a:pPr>
            <a:r>
              <a:rPr lang="en-US" spc="-10" smtClean="0"/>
              <a:t>September,</a:t>
            </a:r>
            <a:r>
              <a:rPr lang="en-US" spc="-20" smtClean="0"/>
              <a:t> 2024</a:t>
            </a:r>
            <a:endParaRPr lang="en-US" spc="-20" dirty="0"/>
          </a:p>
        </p:txBody>
      </p:sp>
      <p:sp>
        <p:nvSpPr>
          <p:cNvPr id="10" name="Holder 5"/>
          <p:cNvSpPr txBox="1">
            <a:spLocks/>
          </p:cNvSpPr>
          <p:nvPr userDrawn="1"/>
        </p:nvSpPr>
        <p:spPr>
          <a:xfrm>
            <a:off x="4272542" y="3349288"/>
            <a:ext cx="287654"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79375">
              <a:lnSpc>
                <a:spcPts val="685"/>
              </a:lnSpc>
            </a:pPr>
            <a:fld id="{81D60167-4931-47E6-BA6A-407CBD079E47}" type="slidenum">
              <a:rPr lang="en-US" spc="-20" smtClean="0"/>
              <a:pPr marL="79375">
                <a:lnSpc>
                  <a:spcPts val="685"/>
                </a:lnSpc>
              </a:pPr>
              <a:t>‹#›</a:t>
            </a:fld>
            <a:r>
              <a:rPr lang="en-US" spc="-55" smtClean="0"/>
              <a:t> </a:t>
            </a:r>
            <a:r>
              <a:rPr lang="en-US" spc="165" smtClean="0"/>
              <a:t>/</a:t>
            </a:r>
            <a:r>
              <a:rPr lang="en-US" spc="-55" smtClean="0"/>
              <a:t> </a:t>
            </a:r>
            <a:r>
              <a:rPr lang="en-US" spc="-25" smtClean="0"/>
              <a:t>26</a:t>
            </a:r>
            <a:endParaRPr lang="en-US" spc="-25" dirty="0"/>
          </a:p>
        </p:txBody>
      </p:sp>
      <p:grpSp>
        <p:nvGrpSpPr>
          <p:cNvPr id="11" name="object 17"/>
          <p:cNvGrpSpPr/>
          <p:nvPr userDrawn="1"/>
        </p:nvGrpSpPr>
        <p:grpSpPr>
          <a:xfrm>
            <a:off x="10130" y="3343955"/>
            <a:ext cx="4608017" cy="103331"/>
            <a:chOff x="0" y="3342919"/>
            <a:chExt cx="4608017" cy="113664"/>
          </a:xfrm>
        </p:grpSpPr>
        <p:sp>
          <p:nvSpPr>
            <p:cNvPr id="12" name="object 18"/>
            <p:cNvSpPr/>
            <p:nvPr userDrawn="1"/>
          </p:nvSpPr>
          <p:spPr>
            <a:xfrm>
              <a:off x="0" y="3342919"/>
              <a:ext cx="1536065" cy="113664"/>
            </a:xfrm>
            <a:custGeom>
              <a:avLst/>
              <a:gdLst/>
              <a:ahLst/>
              <a:cxnLst/>
              <a:rect l="l" t="t" r="r" b="b"/>
              <a:pathLst>
                <a:path w="1536065" h="113664">
                  <a:moveTo>
                    <a:pt x="1535976" y="0"/>
                  </a:moveTo>
                  <a:lnTo>
                    <a:pt x="0" y="0"/>
                  </a:lnTo>
                  <a:lnTo>
                    <a:pt x="0" y="113080"/>
                  </a:lnTo>
                  <a:lnTo>
                    <a:pt x="1535976" y="113080"/>
                  </a:lnTo>
                  <a:lnTo>
                    <a:pt x="1535976" y="0"/>
                  </a:lnTo>
                  <a:close/>
                </a:path>
              </a:pathLst>
            </a:custGeom>
            <a:solidFill>
              <a:srgbClr val="400000"/>
            </a:solidFill>
          </p:spPr>
          <p:txBody>
            <a:bodyPr wrap="square" lIns="0" tIns="0" rIns="0" bIns="0" rtlCol="0"/>
            <a:lstStyle/>
            <a:p>
              <a:endParaRPr/>
            </a:p>
          </p:txBody>
        </p:sp>
        <p:sp>
          <p:nvSpPr>
            <p:cNvPr id="13" name="object 19"/>
            <p:cNvSpPr/>
            <p:nvPr/>
          </p:nvSpPr>
          <p:spPr>
            <a:xfrm>
              <a:off x="1535976"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610000"/>
            </a:solidFill>
          </p:spPr>
          <p:txBody>
            <a:bodyPr wrap="square" lIns="0" tIns="0" rIns="0" bIns="0" rtlCol="0"/>
            <a:lstStyle/>
            <a:p>
              <a:endParaRPr/>
            </a:p>
          </p:txBody>
        </p:sp>
        <p:sp>
          <p:nvSpPr>
            <p:cNvPr id="14" name="object 20"/>
            <p:cNvSpPr/>
            <p:nvPr/>
          </p:nvSpPr>
          <p:spPr>
            <a:xfrm>
              <a:off x="3071952"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810000"/>
            </a:solidFill>
          </p:spPr>
          <p:txBody>
            <a:bodyPr wrap="square" lIns="0" tIns="0" rIns="0" bIns="0" rtlCol="0"/>
            <a:lstStyle/>
            <a:p>
              <a:endParaRPr/>
            </a:p>
          </p:txBody>
        </p:sp>
      </p:grpSp>
      <p:sp>
        <p:nvSpPr>
          <p:cNvPr id="15" name="Holder 5"/>
          <p:cNvSpPr txBox="1">
            <a:spLocks/>
          </p:cNvSpPr>
          <p:nvPr userDrawn="1"/>
        </p:nvSpPr>
        <p:spPr>
          <a:xfrm>
            <a:off x="3421308" y="3349288"/>
            <a:ext cx="618489"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12700">
              <a:lnSpc>
                <a:spcPts val="685"/>
              </a:lnSpc>
            </a:pPr>
            <a:r>
              <a:rPr lang="en-US" spc="-10" smtClean="0"/>
              <a:t>September,</a:t>
            </a:r>
            <a:r>
              <a:rPr lang="en-US" spc="-20" smtClean="0"/>
              <a:t> 2024</a:t>
            </a:r>
            <a:endParaRPr lang="en-US" spc="-20" dirty="0"/>
          </a:p>
        </p:txBody>
      </p:sp>
      <p:sp>
        <p:nvSpPr>
          <p:cNvPr id="16" name="object 21"/>
          <p:cNvSpPr txBox="1">
            <a:spLocks/>
          </p:cNvSpPr>
          <p:nvPr userDrawn="1"/>
        </p:nvSpPr>
        <p:spPr>
          <a:xfrm>
            <a:off x="104170" y="3351995"/>
            <a:ext cx="1518634" cy="89768"/>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12700">
              <a:lnSpc>
                <a:spcPts val="685"/>
              </a:lnSpc>
            </a:pPr>
            <a:r>
              <a:rPr lang="en-US" dirty="0" smtClean="0"/>
              <a:t>Dr. Muhammad </a:t>
            </a:r>
            <a:r>
              <a:rPr lang="en-US" dirty="0" err="1" smtClean="0"/>
              <a:t>Safyan</a:t>
            </a:r>
            <a:r>
              <a:rPr lang="en-US" dirty="0" smtClean="0"/>
              <a:t> (GCUL)</a:t>
            </a:r>
            <a:r>
              <a:rPr lang="en-US" spc="40" dirty="0" smtClean="0"/>
              <a:t> </a:t>
            </a:r>
            <a:r>
              <a:rPr lang="en-US" spc="-10" dirty="0" smtClean="0"/>
              <a:t>Pakistan)</a:t>
            </a:r>
            <a:endParaRPr lang="en-US" spc="-10" dirty="0"/>
          </a:p>
        </p:txBody>
      </p:sp>
      <p:sp>
        <p:nvSpPr>
          <p:cNvPr id="17" name="object 22"/>
          <p:cNvSpPr txBox="1"/>
          <p:nvPr userDrawn="1"/>
        </p:nvSpPr>
        <p:spPr>
          <a:xfrm>
            <a:off x="2088273" y="3354471"/>
            <a:ext cx="1101022" cy="89768"/>
          </a:xfrm>
          <a:prstGeom prst="rect">
            <a:avLst/>
          </a:prstGeom>
        </p:spPr>
        <p:txBody>
          <a:bodyPr vert="horz" wrap="square" lIns="0" tIns="0" rIns="0" bIns="0" rtlCol="0">
            <a:spAutoFit/>
          </a:bodyPr>
          <a:lstStyle/>
          <a:p>
            <a:pPr marL="12700">
              <a:lnSpc>
                <a:spcPts val="685"/>
              </a:lnSpc>
            </a:pPr>
            <a:r>
              <a:rPr lang="en-US" sz="600" b="1" dirty="0" smtClean="0">
                <a:solidFill>
                  <a:srgbClr val="FFFFFF"/>
                </a:solidFill>
                <a:latin typeface="Arial"/>
                <a:cs typeface="Arial"/>
              </a:rPr>
              <a:t>Object Oriented Programming</a:t>
            </a:r>
            <a:endParaRPr sz="600" dirty="0">
              <a:latin typeface="Arial"/>
              <a:cs typeface="Arial"/>
            </a:endParaRPr>
          </a:p>
        </p:txBody>
      </p:sp>
      <p:sp>
        <p:nvSpPr>
          <p:cNvPr id="18" name="object 24"/>
          <p:cNvSpPr txBox="1">
            <a:spLocks/>
          </p:cNvSpPr>
          <p:nvPr userDrawn="1"/>
        </p:nvSpPr>
        <p:spPr>
          <a:xfrm>
            <a:off x="4302160" y="3354471"/>
            <a:ext cx="287654" cy="104139"/>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79375">
              <a:lnSpc>
                <a:spcPts val="685"/>
              </a:lnSpc>
            </a:pPr>
            <a:fld id="{81D60167-4931-47E6-BA6A-407CBD079E47}" type="slidenum">
              <a:rPr lang="en-US" spc="-20" smtClean="0"/>
              <a:pPr marL="79375">
                <a:lnSpc>
                  <a:spcPts val="685"/>
                </a:lnSpc>
              </a:pPr>
              <a:t>‹#›</a:t>
            </a:fld>
            <a:r>
              <a:rPr lang="en-US" spc="-55" dirty="0" smtClean="0"/>
              <a:t> </a:t>
            </a:r>
            <a:r>
              <a:rPr lang="en-US" spc="165" dirty="0" smtClean="0"/>
              <a:t>/</a:t>
            </a:r>
            <a:r>
              <a:rPr lang="en-US" spc="-55" dirty="0" smtClean="0"/>
              <a:t> </a:t>
            </a:r>
            <a:r>
              <a:rPr lang="en-US" spc="-25" dirty="0" smtClean="0"/>
              <a:t>26</a:t>
            </a:r>
            <a:endParaRPr lang="en-US"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Arial"/>
                <a:cs typeface="Arial"/>
              </a:defRPr>
            </a:lvl1pPr>
          </a:lstStyle>
          <a:p>
            <a:r>
              <a:rPr lang="en-US" smtClean="0"/>
              <a:t>Click to edit Master title style</a:t>
            </a:r>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6" name="Holder 6"/>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7" name="Holder 7"/>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2651" y="1"/>
            <a:ext cx="4036576" cy="572680"/>
          </a:xfrm>
        </p:spPr>
        <p:txBody>
          <a:bodyPr lIns="0" tIns="0" rIns="0" bIns="0"/>
          <a:lstStyle>
            <a:lvl1pPr>
              <a:defRPr sz="1400" b="1" i="0">
                <a:solidFill>
                  <a:schemeClr val="bg1"/>
                </a:solidFill>
                <a:latin typeface="Arial"/>
                <a:cs typeface="Arial"/>
              </a:defRPr>
            </a:lvl1pPr>
          </a:lstStyle>
          <a:p>
            <a:r>
              <a:rPr lang="en-US" smtClean="0"/>
              <a:t>Click to edit Master title style</a:t>
            </a:r>
            <a:endParaRPr dirty="0"/>
          </a:p>
        </p:txBody>
      </p:sp>
      <p:sp>
        <p:nvSpPr>
          <p:cNvPr id="3" name="Holder 3"/>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4" name="Holder 4"/>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5" name="Holder 5"/>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pic>
        <p:nvPicPr>
          <p:cNvPr id="6" name="object 12"/>
          <p:cNvPicPr/>
          <p:nvPr userDrawn="1"/>
        </p:nvPicPr>
        <p:blipFill>
          <a:blip r:embed="rId2" cstate="print"/>
          <a:stretch>
            <a:fillRect/>
          </a:stretch>
        </p:blipFill>
        <p:spPr>
          <a:xfrm>
            <a:off x="0" y="0"/>
            <a:ext cx="572650" cy="572681"/>
          </a:xfrm>
          <a:prstGeom prst="rect">
            <a:avLst/>
          </a:prstGeom>
        </p:spPr>
      </p:pic>
      <p:grpSp>
        <p:nvGrpSpPr>
          <p:cNvPr id="7" name="object 17"/>
          <p:cNvGrpSpPr/>
          <p:nvPr userDrawn="1"/>
        </p:nvGrpSpPr>
        <p:grpSpPr>
          <a:xfrm>
            <a:off x="1210" y="3343955"/>
            <a:ext cx="4608017" cy="103331"/>
            <a:chOff x="0" y="3342919"/>
            <a:chExt cx="4608017" cy="113664"/>
          </a:xfrm>
        </p:grpSpPr>
        <p:sp>
          <p:nvSpPr>
            <p:cNvPr id="8" name="object 18"/>
            <p:cNvSpPr/>
            <p:nvPr userDrawn="1"/>
          </p:nvSpPr>
          <p:spPr>
            <a:xfrm>
              <a:off x="0" y="3342919"/>
              <a:ext cx="1536065" cy="113664"/>
            </a:xfrm>
            <a:custGeom>
              <a:avLst/>
              <a:gdLst/>
              <a:ahLst/>
              <a:cxnLst/>
              <a:rect l="l" t="t" r="r" b="b"/>
              <a:pathLst>
                <a:path w="1536065" h="113664">
                  <a:moveTo>
                    <a:pt x="1535976" y="0"/>
                  </a:moveTo>
                  <a:lnTo>
                    <a:pt x="0" y="0"/>
                  </a:lnTo>
                  <a:lnTo>
                    <a:pt x="0" y="113080"/>
                  </a:lnTo>
                  <a:lnTo>
                    <a:pt x="1535976" y="113080"/>
                  </a:lnTo>
                  <a:lnTo>
                    <a:pt x="1535976" y="0"/>
                  </a:lnTo>
                  <a:close/>
                </a:path>
              </a:pathLst>
            </a:custGeom>
            <a:solidFill>
              <a:srgbClr val="400000"/>
            </a:solidFill>
          </p:spPr>
          <p:txBody>
            <a:bodyPr wrap="square" lIns="0" tIns="0" rIns="0" bIns="0" rtlCol="0"/>
            <a:lstStyle/>
            <a:p>
              <a:endParaRPr/>
            </a:p>
          </p:txBody>
        </p:sp>
        <p:sp>
          <p:nvSpPr>
            <p:cNvPr id="9" name="object 19"/>
            <p:cNvSpPr/>
            <p:nvPr/>
          </p:nvSpPr>
          <p:spPr>
            <a:xfrm>
              <a:off x="1535976"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610000"/>
            </a:solidFill>
          </p:spPr>
          <p:txBody>
            <a:bodyPr wrap="square" lIns="0" tIns="0" rIns="0" bIns="0" rtlCol="0"/>
            <a:lstStyle/>
            <a:p>
              <a:endParaRPr/>
            </a:p>
          </p:txBody>
        </p:sp>
        <p:sp>
          <p:nvSpPr>
            <p:cNvPr id="10" name="object 20"/>
            <p:cNvSpPr/>
            <p:nvPr/>
          </p:nvSpPr>
          <p:spPr>
            <a:xfrm>
              <a:off x="3071952"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810000"/>
            </a:solidFill>
          </p:spPr>
          <p:txBody>
            <a:bodyPr wrap="square" lIns="0" tIns="0" rIns="0" bIns="0" rtlCol="0"/>
            <a:lstStyle/>
            <a:p>
              <a:endParaRPr/>
            </a:p>
          </p:txBody>
        </p:sp>
      </p:grpSp>
      <p:sp>
        <p:nvSpPr>
          <p:cNvPr id="11" name="Holder 5"/>
          <p:cNvSpPr txBox="1">
            <a:spLocks/>
          </p:cNvSpPr>
          <p:nvPr userDrawn="1"/>
        </p:nvSpPr>
        <p:spPr>
          <a:xfrm>
            <a:off x="3412388" y="3349288"/>
            <a:ext cx="618489"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12700">
              <a:lnSpc>
                <a:spcPts val="685"/>
              </a:lnSpc>
            </a:pPr>
            <a:r>
              <a:rPr lang="en-US" spc="-10" smtClean="0"/>
              <a:t>September,</a:t>
            </a:r>
            <a:r>
              <a:rPr lang="en-US" spc="-20" smtClean="0"/>
              <a:t> 2024</a:t>
            </a:r>
            <a:endParaRPr lang="en-US" spc="-20" dirty="0"/>
          </a:p>
        </p:txBody>
      </p:sp>
      <p:sp>
        <p:nvSpPr>
          <p:cNvPr id="12" name="object 21"/>
          <p:cNvSpPr txBox="1">
            <a:spLocks/>
          </p:cNvSpPr>
          <p:nvPr userDrawn="1"/>
        </p:nvSpPr>
        <p:spPr>
          <a:xfrm>
            <a:off x="95250" y="3351995"/>
            <a:ext cx="1518634" cy="89768"/>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12700">
              <a:lnSpc>
                <a:spcPts val="685"/>
              </a:lnSpc>
            </a:pPr>
            <a:r>
              <a:rPr lang="en-US" dirty="0" smtClean="0"/>
              <a:t>Dr. Muhammad </a:t>
            </a:r>
            <a:r>
              <a:rPr lang="en-US" dirty="0" err="1" smtClean="0"/>
              <a:t>Safyan</a:t>
            </a:r>
            <a:r>
              <a:rPr lang="en-US" dirty="0" smtClean="0"/>
              <a:t> (GCUL)</a:t>
            </a:r>
            <a:r>
              <a:rPr lang="en-US" spc="40" dirty="0" smtClean="0"/>
              <a:t> </a:t>
            </a:r>
            <a:r>
              <a:rPr lang="en-US" spc="-10" dirty="0" smtClean="0"/>
              <a:t>Pakistan)</a:t>
            </a:r>
            <a:endParaRPr lang="en-US" spc="-10" dirty="0"/>
          </a:p>
        </p:txBody>
      </p:sp>
      <p:sp>
        <p:nvSpPr>
          <p:cNvPr id="13" name="object 22"/>
          <p:cNvSpPr txBox="1"/>
          <p:nvPr userDrawn="1"/>
        </p:nvSpPr>
        <p:spPr>
          <a:xfrm>
            <a:off x="1924050" y="3354471"/>
            <a:ext cx="1101022" cy="89768"/>
          </a:xfrm>
          <a:prstGeom prst="rect">
            <a:avLst/>
          </a:prstGeom>
        </p:spPr>
        <p:txBody>
          <a:bodyPr vert="horz" wrap="square" lIns="0" tIns="0" rIns="0" bIns="0" rtlCol="0">
            <a:spAutoFit/>
          </a:bodyPr>
          <a:lstStyle/>
          <a:p>
            <a:pPr marL="12700">
              <a:lnSpc>
                <a:spcPts val="685"/>
              </a:lnSpc>
            </a:pPr>
            <a:r>
              <a:rPr lang="en-US" sz="600" b="1" dirty="0" smtClean="0">
                <a:solidFill>
                  <a:srgbClr val="FFFFFF"/>
                </a:solidFill>
                <a:latin typeface="Arial"/>
                <a:cs typeface="Arial"/>
              </a:rPr>
              <a:t>Object Oriented Programming</a:t>
            </a:r>
            <a:endParaRPr sz="600" dirty="0">
              <a:latin typeface="Arial"/>
              <a:cs typeface="Arial"/>
            </a:endParaRPr>
          </a:p>
        </p:txBody>
      </p:sp>
      <p:sp>
        <p:nvSpPr>
          <p:cNvPr id="14" name="object 24"/>
          <p:cNvSpPr txBox="1">
            <a:spLocks/>
          </p:cNvSpPr>
          <p:nvPr userDrawn="1"/>
        </p:nvSpPr>
        <p:spPr>
          <a:xfrm>
            <a:off x="4293240" y="3354471"/>
            <a:ext cx="287654" cy="104139"/>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79375">
              <a:lnSpc>
                <a:spcPts val="685"/>
              </a:lnSpc>
            </a:pPr>
            <a:fld id="{81D60167-4931-47E6-BA6A-407CBD079E47}" type="slidenum">
              <a:rPr lang="en-US" spc="-20" smtClean="0"/>
              <a:pPr marL="79375">
                <a:lnSpc>
                  <a:spcPts val="685"/>
                </a:lnSpc>
              </a:pPr>
              <a:t>‹#›</a:t>
            </a:fld>
            <a:r>
              <a:rPr lang="en-US" spc="-55" dirty="0" smtClean="0"/>
              <a:t> </a:t>
            </a:r>
            <a:r>
              <a:rPr lang="en-US" spc="165" dirty="0" smtClean="0"/>
              <a:t>/</a:t>
            </a:r>
            <a:r>
              <a:rPr lang="en-US" spc="-55" dirty="0" smtClean="0"/>
              <a:t> </a:t>
            </a:r>
            <a:r>
              <a:rPr lang="en-US" spc="-25" dirty="0" smtClean="0"/>
              <a:t>26</a:t>
            </a:r>
            <a:endParaRPr lang="en-US"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3" name="Holder 3"/>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4" name="Holder 4"/>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pic>
        <p:nvPicPr>
          <p:cNvPr id="5" name="object 12"/>
          <p:cNvPicPr/>
          <p:nvPr userDrawn="1"/>
        </p:nvPicPr>
        <p:blipFill>
          <a:blip r:embed="rId2" cstate="print"/>
          <a:stretch>
            <a:fillRect/>
          </a:stretch>
        </p:blipFill>
        <p:spPr>
          <a:xfrm>
            <a:off x="0" y="0"/>
            <a:ext cx="572650" cy="57268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12700">
              <a:lnSpc>
                <a:spcPts val="685"/>
              </a:lnSpc>
            </a:pPr>
            <a:r>
              <a:rPr lang="en-US" smtClean="0"/>
              <a:t>A.</a:t>
            </a:r>
            <a:r>
              <a:rPr lang="en-US" spc="35" smtClean="0"/>
              <a:t> </a:t>
            </a:r>
            <a:r>
              <a:rPr lang="en-US" spc="-10" smtClean="0"/>
              <a:t>Shoukat</a:t>
            </a:r>
            <a:r>
              <a:rPr lang="en-US" spc="240" smtClean="0"/>
              <a:t> </a:t>
            </a:r>
            <a:r>
              <a:rPr lang="en-US" smtClean="0"/>
              <a:t>(GCUL,</a:t>
            </a:r>
            <a:r>
              <a:rPr lang="en-US" spc="40" smtClean="0"/>
              <a:t> </a:t>
            </a:r>
            <a:r>
              <a:rPr lang="en-US" spc="-10" smtClean="0"/>
              <a:t>Pakistan)</a:t>
            </a:r>
            <a:endParaRPr lang="en-US" spc="-10" dirty="0"/>
          </a:p>
        </p:txBody>
      </p:sp>
      <p:sp>
        <p:nvSpPr>
          <p:cNvPr id="4" name="Date Placeholder 3"/>
          <p:cNvSpPr>
            <a:spLocks noGrp="1"/>
          </p:cNvSpPr>
          <p:nvPr>
            <p:ph type="dt" sz="half" idx="11"/>
          </p:nvPr>
        </p:nvSpPr>
        <p:spPr/>
        <p:txBody>
          <a:bodyPr/>
          <a:lstStyle/>
          <a:p>
            <a:pPr marL="12700">
              <a:lnSpc>
                <a:spcPts val="685"/>
              </a:lnSpc>
            </a:pPr>
            <a:r>
              <a:rPr lang="en-US" spc="-10" smtClean="0"/>
              <a:t>September,</a:t>
            </a:r>
            <a:r>
              <a:rPr lang="en-US" spc="-20" smtClean="0"/>
              <a:t> 2024</a:t>
            </a:r>
            <a:endParaRPr lang="en-US" spc="-20" dirty="0"/>
          </a:p>
        </p:txBody>
      </p:sp>
      <p:sp>
        <p:nvSpPr>
          <p:cNvPr id="5" name="Slide Number Placeholder 4"/>
          <p:cNvSpPr>
            <a:spLocks noGrp="1"/>
          </p:cNvSpPr>
          <p:nvPr>
            <p:ph type="sldNum" sz="quarter" idx="12"/>
          </p:nvPr>
        </p:nvSpPr>
        <p:spPr/>
        <p:txBody>
          <a:bodyPr/>
          <a:lstStyle/>
          <a:p>
            <a:pPr marL="79375">
              <a:lnSpc>
                <a:spcPts val="685"/>
              </a:lnSpc>
            </a:pPr>
            <a:fld id="{81D60167-4931-47E6-BA6A-407CBD079E47}" type="slidenum">
              <a:rPr lang="en-US" spc="-20" smtClean="0"/>
              <a:t>‹#›</a:t>
            </a:fld>
            <a:r>
              <a:rPr lang="en-US" spc="-55" smtClean="0"/>
              <a:t> </a:t>
            </a:r>
            <a:r>
              <a:rPr lang="en-US" spc="165" smtClean="0"/>
              <a:t>/</a:t>
            </a:r>
            <a:r>
              <a:rPr lang="en-US" spc="-55" smtClean="0"/>
              <a:t> </a:t>
            </a:r>
            <a:r>
              <a:rPr lang="en-US" spc="-25" smtClean="0"/>
              <a:t>26</a:t>
            </a:r>
            <a:endParaRPr lang="en-US" spc="-25" dirty="0"/>
          </a:p>
        </p:txBody>
      </p:sp>
    </p:spTree>
    <p:extLst>
      <p:ext uri="{BB962C8B-B14F-4D97-AF65-F5344CB8AC3E}">
        <p14:creationId xmlns:p14="http://schemas.microsoft.com/office/powerpoint/2010/main" val="334073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263" y="566738"/>
            <a:ext cx="3457575" cy="1204912"/>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576263" y="1817688"/>
            <a:ext cx="3457575" cy="8350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74DB08-C094-4F33-A8AA-C4DBFCA36BD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151988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4DB08-C094-4F33-A8AA-C4DBFCA36BD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29753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325" y="862013"/>
            <a:ext cx="3976688" cy="14398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314325" y="2316163"/>
            <a:ext cx="3976688" cy="7572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74DB08-C094-4F33-A8AA-C4DBFCA36BD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1275432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9366"/>
            <a:ext cx="569595" cy="2773680"/>
          </a:xfrm>
          <a:custGeom>
            <a:avLst/>
            <a:gdLst/>
            <a:ahLst/>
            <a:cxnLst/>
            <a:rect l="l" t="t" r="r" b="b"/>
            <a:pathLst>
              <a:path w="569595" h="2773679">
                <a:moveTo>
                  <a:pt x="569366" y="0"/>
                </a:moveTo>
                <a:lnTo>
                  <a:pt x="0" y="0"/>
                </a:lnTo>
                <a:lnTo>
                  <a:pt x="0" y="2773553"/>
                </a:lnTo>
                <a:lnTo>
                  <a:pt x="569366" y="2773553"/>
                </a:lnTo>
                <a:lnTo>
                  <a:pt x="569366" y="0"/>
                </a:lnTo>
                <a:close/>
              </a:path>
            </a:pathLst>
          </a:custGeom>
          <a:solidFill>
            <a:srgbClr val="810000"/>
          </a:solidFill>
        </p:spPr>
        <p:txBody>
          <a:bodyPr wrap="square" lIns="0" tIns="0" rIns="0" bIns="0" rtlCol="0"/>
          <a:lstStyle/>
          <a:p>
            <a:endParaRPr/>
          </a:p>
        </p:txBody>
      </p:sp>
      <p:sp>
        <p:nvSpPr>
          <p:cNvPr id="2" name="Holder 2"/>
          <p:cNvSpPr>
            <a:spLocks noGrp="1"/>
          </p:cNvSpPr>
          <p:nvPr>
            <p:ph type="title"/>
          </p:nvPr>
        </p:nvSpPr>
        <p:spPr>
          <a:xfrm>
            <a:off x="664667" y="144815"/>
            <a:ext cx="3580129" cy="244475"/>
          </a:xfrm>
          <a:prstGeom prst="rect">
            <a:avLst/>
          </a:prstGeom>
        </p:spPr>
        <p:txBody>
          <a:bodyPr wrap="square" lIns="0" tIns="0" rIns="0" bIns="0">
            <a:spAutoFit/>
          </a:bodyPr>
          <a:lstStyle>
            <a:lvl1pPr>
              <a:defRPr sz="1400" b="1" i="0">
                <a:solidFill>
                  <a:schemeClr val="bg1"/>
                </a:solidFill>
                <a:latin typeface="Arial"/>
                <a:cs typeface="Arial"/>
              </a:defRPr>
            </a:lvl1pPr>
          </a:lstStyle>
          <a:p>
            <a:endParaRPr/>
          </a:p>
        </p:txBody>
      </p:sp>
      <p:sp>
        <p:nvSpPr>
          <p:cNvPr id="3" name="Holder 3"/>
          <p:cNvSpPr>
            <a:spLocks noGrp="1"/>
          </p:cNvSpPr>
          <p:nvPr>
            <p:ph type="body" idx="1"/>
          </p:nvPr>
        </p:nvSpPr>
        <p:spPr>
          <a:xfrm>
            <a:off x="737871" y="716541"/>
            <a:ext cx="3703954" cy="1224280"/>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dirty="0"/>
          </a:p>
        </p:txBody>
      </p:sp>
      <p:sp>
        <p:nvSpPr>
          <p:cNvPr id="4" name="Holder 4"/>
          <p:cNvSpPr>
            <a:spLocks noGrp="1"/>
          </p:cNvSpPr>
          <p:nvPr>
            <p:ph type="ftr" sz="quarter" idx="5"/>
          </p:nvPr>
        </p:nvSpPr>
        <p:spPr>
          <a:xfrm>
            <a:off x="221792" y="3349288"/>
            <a:ext cx="1093470" cy="104139"/>
          </a:xfrm>
          <a:prstGeom prst="rect">
            <a:avLst/>
          </a:prstGeom>
        </p:spPr>
        <p:txBody>
          <a:bodyPr wrap="square" lIns="0" tIns="0" rIns="0" bIns="0">
            <a:spAutoFit/>
          </a:bodyPr>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5" name="Holder 5"/>
          <p:cNvSpPr>
            <a:spLocks noGrp="1"/>
          </p:cNvSpPr>
          <p:nvPr>
            <p:ph type="dt" sz="half" idx="6"/>
          </p:nvPr>
        </p:nvSpPr>
        <p:spPr>
          <a:xfrm>
            <a:off x="3412388" y="3349288"/>
            <a:ext cx="618489" cy="104139"/>
          </a:xfrm>
          <a:prstGeom prst="rect">
            <a:avLst/>
          </a:prstGeom>
        </p:spPr>
        <p:txBody>
          <a:bodyPr wrap="square" lIns="0" tIns="0" rIns="0" bIns="0">
            <a:spAutoFit/>
          </a:bodyPr>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6" name="Holder 6"/>
          <p:cNvSpPr>
            <a:spLocks noGrp="1"/>
          </p:cNvSpPr>
          <p:nvPr>
            <p:ph type="sldNum" sz="quarter" idx="7"/>
          </p:nvPr>
        </p:nvSpPr>
        <p:spPr>
          <a:xfrm>
            <a:off x="4263622" y="3349288"/>
            <a:ext cx="287654" cy="104139"/>
          </a:xfrm>
          <a:prstGeom prst="rect">
            <a:avLst/>
          </a:prstGeom>
        </p:spPr>
        <p:txBody>
          <a:bodyPr wrap="square" lIns="0" tIns="0" rIns="0" bIns="0">
            <a:spAutoFit/>
          </a:bodyPr>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sp>
        <p:nvSpPr>
          <p:cNvPr id="8" name="bg object 16"/>
          <p:cNvSpPr/>
          <p:nvPr userDrawn="1"/>
        </p:nvSpPr>
        <p:spPr>
          <a:xfrm rot="16200000">
            <a:off x="2306998" y="-1733737"/>
            <a:ext cx="565700" cy="4040505"/>
          </a:xfrm>
          <a:custGeom>
            <a:avLst/>
            <a:gdLst/>
            <a:ahLst/>
            <a:cxnLst/>
            <a:rect l="l" t="t" r="r" b="b"/>
            <a:pathLst>
              <a:path w="569595" h="2773679">
                <a:moveTo>
                  <a:pt x="569366" y="0"/>
                </a:moveTo>
                <a:lnTo>
                  <a:pt x="0" y="0"/>
                </a:lnTo>
                <a:lnTo>
                  <a:pt x="0" y="2773553"/>
                </a:lnTo>
                <a:lnTo>
                  <a:pt x="569366" y="2773553"/>
                </a:lnTo>
                <a:lnTo>
                  <a:pt x="569366" y="0"/>
                </a:lnTo>
                <a:close/>
              </a:path>
            </a:pathLst>
          </a:custGeom>
          <a:solidFill>
            <a:srgbClr val="810000"/>
          </a:solidFill>
        </p:spPr>
        <p:txBody>
          <a:bodyPr wrap="square" lIns="0" tIns="0" rIns="0" bIns="0" rtlCol="0"/>
          <a:lstStyle/>
          <a:p>
            <a:endParaRPr>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7500" y="184150"/>
            <a:ext cx="3975100" cy="66833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17500" y="920750"/>
            <a:ext cx="3975100" cy="2197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17500" y="3208338"/>
            <a:ext cx="1036638" cy="184150"/>
          </a:xfrm>
          <a:prstGeom prst="rect">
            <a:avLst/>
          </a:prstGeom>
        </p:spPr>
        <p:txBody>
          <a:bodyPr vert="horz" lIns="91440" tIns="45720" rIns="91440" bIns="45720" rtlCol="0" anchor="ctr"/>
          <a:lstStyle>
            <a:lvl1pPr algn="l">
              <a:defRPr sz="1200">
                <a:solidFill>
                  <a:schemeClr val="tx1">
                    <a:tint val="75000"/>
                  </a:schemeClr>
                </a:solidFill>
              </a:defRPr>
            </a:lvl1pPr>
          </a:lstStyle>
          <a:p>
            <a:fld id="{6374DB08-C094-4F33-A8AA-C4DBFCA36BD3}" type="datetimeFigureOut">
              <a:rPr lang="en-US" smtClean="0"/>
              <a:t>9/21/2024</a:t>
            </a:fld>
            <a:endParaRPr lang="en-US"/>
          </a:p>
        </p:txBody>
      </p:sp>
      <p:sp>
        <p:nvSpPr>
          <p:cNvPr id="5" name="Footer Placeholder 4"/>
          <p:cNvSpPr>
            <a:spLocks noGrp="1"/>
          </p:cNvSpPr>
          <p:nvPr>
            <p:ph type="ftr" sz="quarter" idx="3"/>
          </p:nvPr>
        </p:nvSpPr>
        <p:spPr>
          <a:xfrm>
            <a:off x="1527175" y="3208338"/>
            <a:ext cx="1555750" cy="184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55963" y="3208338"/>
            <a:ext cx="1036637" cy="184150"/>
          </a:xfrm>
          <a:prstGeom prst="rect">
            <a:avLst/>
          </a:prstGeom>
        </p:spPr>
        <p:txBody>
          <a:bodyPr vert="horz" lIns="91440" tIns="45720" rIns="91440" bIns="45720" rtlCol="0" anchor="ctr"/>
          <a:lstStyle>
            <a:lvl1pPr algn="r">
              <a:defRPr sz="1200">
                <a:solidFill>
                  <a:schemeClr val="tx1">
                    <a:tint val="75000"/>
                  </a:schemeClr>
                </a:solidFill>
              </a:defRPr>
            </a:lvl1pPr>
          </a:lstStyle>
          <a:p>
            <a:fld id="{37A00DFB-9497-4DAA-A614-1EE0CD2B5697}" type="slidenum">
              <a:rPr lang="en-US" smtClean="0"/>
              <a:t>‹#›</a:t>
            </a:fld>
            <a:endParaRPr lang="en-US"/>
          </a:p>
        </p:txBody>
      </p:sp>
    </p:spTree>
    <p:extLst>
      <p:ext uri="{BB962C8B-B14F-4D97-AF65-F5344CB8AC3E}">
        <p14:creationId xmlns:p14="http://schemas.microsoft.com/office/powerpoint/2010/main" val="283715952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00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a:t>Key Components of a Java Class:</a:t>
            </a:r>
          </a:p>
        </p:txBody>
      </p:sp>
      <p:sp>
        <p:nvSpPr>
          <p:cNvPr id="4" name="Content Placeholder 3"/>
          <p:cNvSpPr>
            <a:spLocks noGrp="1"/>
          </p:cNvSpPr>
          <p:nvPr>
            <p:ph sz="half" idx="3"/>
          </p:nvPr>
        </p:nvSpPr>
        <p:spPr>
          <a:xfrm>
            <a:off x="667445" y="650256"/>
            <a:ext cx="3658720" cy="1080120"/>
          </a:xfrm>
        </p:spPr>
        <p:txBody>
          <a:bodyPr/>
          <a:lstStyle/>
          <a:p>
            <a:r>
              <a:rPr lang="en-US" dirty="0"/>
              <a:t>A class in Java can contain:</a:t>
            </a:r>
          </a:p>
          <a:p>
            <a:pPr marL="228600" indent="-228600">
              <a:buFont typeface="Arial" panose="020B0604020202020204" pitchFamily="34" charset="0"/>
              <a:buChar char="•"/>
            </a:pPr>
            <a:r>
              <a:rPr lang="en-US" dirty="0"/>
              <a:t>Fields</a:t>
            </a:r>
          </a:p>
          <a:p>
            <a:pPr marL="228600" indent="-228600">
              <a:buFont typeface="Arial" panose="020B0604020202020204" pitchFamily="34" charset="0"/>
              <a:buChar char="•"/>
            </a:pPr>
            <a:r>
              <a:rPr lang="en-US" dirty="0"/>
              <a:t>Methods</a:t>
            </a:r>
          </a:p>
          <a:p>
            <a:pPr marL="228600" indent="-228600">
              <a:buFont typeface="Arial" panose="020B0604020202020204" pitchFamily="34" charset="0"/>
              <a:buChar char="•"/>
            </a:pPr>
            <a:r>
              <a:rPr lang="en-US" dirty="0"/>
              <a:t>Constructors</a:t>
            </a:r>
          </a:p>
          <a:p>
            <a:pPr marL="228600" indent="-228600">
              <a:buFont typeface="Arial" panose="020B0604020202020204" pitchFamily="34" charset="0"/>
              <a:buChar char="•"/>
            </a:pPr>
            <a:r>
              <a:rPr lang="en-US" dirty="0"/>
              <a:t>Blocks</a:t>
            </a:r>
          </a:p>
          <a:p>
            <a:pPr marL="228600" indent="-228600">
              <a:buFont typeface="Arial" panose="020B0604020202020204" pitchFamily="34" charset="0"/>
              <a:buChar char="•"/>
            </a:pPr>
            <a:r>
              <a:rPr lang="en-US" dirty="0"/>
              <a:t>Nested class and interface</a:t>
            </a:r>
          </a:p>
          <a:p>
            <a:endParaRPr lang="en-US" dirty="0"/>
          </a:p>
        </p:txBody>
      </p:sp>
      <p:sp>
        <p:nvSpPr>
          <p:cNvPr id="7" name="Rectangle 1"/>
          <p:cNvSpPr>
            <a:spLocks noChangeArrowheads="1"/>
          </p:cNvSpPr>
          <p:nvPr/>
        </p:nvSpPr>
        <p:spPr bwMode="auto">
          <a:xfrm>
            <a:off x="598271" y="1929760"/>
            <a:ext cx="228284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chemeClr val="tx1"/>
                </a:solidFill>
                <a:effectLst/>
                <a:latin typeface="Arial MT"/>
              </a:rPr>
              <a:t>Fields (Attributes or Variables)</a:t>
            </a:r>
            <a:r>
              <a:rPr kumimoji="0" lang="en-US" sz="1050" b="0" i="0" u="none" strike="noStrike" cap="none" normalizeH="0" baseline="0" dirty="0" smtClean="0">
                <a:ln>
                  <a:noFill/>
                </a:ln>
                <a:solidFill>
                  <a:schemeClr val="tx1"/>
                </a:solidFill>
                <a:effectLst/>
                <a:latin typeface="Arial MT"/>
              </a:rPr>
              <a:t>: Fields are the data members or variables that hold the </a:t>
            </a:r>
            <a:r>
              <a:rPr kumimoji="0" lang="en-US" sz="1050" b="1" i="0" u="none" strike="noStrike" cap="none" normalizeH="0" baseline="0" dirty="0" smtClean="0">
                <a:ln>
                  <a:noFill/>
                </a:ln>
                <a:solidFill>
                  <a:schemeClr val="tx1"/>
                </a:solidFill>
                <a:effectLst/>
                <a:latin typeface="Arial MT"/>
              </a:rPr>
              <a:t>state</a:t>
            </a:r>
            <a:r>
              <a:rPr kumimoji="0" lang="en-US" sz="1050" b="0" i="0" u="none" strike="noStrike" cap="none" normalizeH="0" baseline="0" dirty="0" smtClean="0">
                <a:ln>
                  <a:noFill/>
                </a:ln>
                <a:solidFill>
                  <a:schemeClr val="tx1"/>
                </a:solidFill>
                <a:effectLst/>
                <a:latin typeface="Arial MT"/>
              </a:rPr>
              <a:t> of an object. They represent the properties or characteristics of the class.</a:t>
            </a:r>
          </a:p>
        </p:txBody>
      </p:sp>
      <p:pic>
        <p:nvPicPr>
          <p:cNvPr id="9" name="Picture 2" descr="Class in Java"/>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2862932" y="650256"/>
            <a:ext cx="1561014" cy="228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73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Variable in Java</a:t>
            </a:r>
            <a:endParaRPr lang="en-US" dirty="0"/>
          </a:p>
        </p:txBody>
      </p:sp>
      <p:sp>
        <p:nvSpPr>
          <p:cNvPr id="3" name="Content Placeholder 2"/>
          <p:cNvSpPr>
            <a:spLocks noGrp="1"/>
          </p:cNvSpPr>
          <p:nvPr>
            <p:ph sz="half" idx="2"/>
          </p:nvPr>
        </p:nvSpPr>
        <p:spPr>
          <a:xfrm>
            <a:off x="1008906" y="2397135"/>
            <a:ext cx="2005393" cy="784830"/>
          </a:xfrm>
        </p:spPr>
        <p:txBody>
          <a:bodyPr/>
          <a:lstStyle/>
          <a:p>
            <a:pPr lvl="0" algn="l" rtl="0" eaLnBrk="0" fontAlgn="base" hangingPunct="0">
              <a:spcBef>
                <a:spcPct val="0"/>
              </a:spcBef>
              <a:spcAft>
                <a:spcPct val="0"/>
              </a:spcAft>
            </a:pPr>
            <a:r>
              <a:rPr lang="en-US" sz="1000" dirty="0" smtClean="0"/>
              <a:t>Class Student</a:t>
            </a:r>
            <a:endParaRPr lang="en-US" sz="1000" dirty="0"/>
          </a:p>
          <a:p>
            <a:pPr lvl="0" algn="l" rtl="0" eaLnBrk="0" fontAlgn="base" hangingPunct="0">
              <a:spcBef>
                <a:spcPct val="0"/>
              </a:spcBef>
              <a:spcAft>
                <a:spcPct val="0"/>
              </a:spcAft>
            </a:pPr>
            <a:r>
              <a:rPr lang="en-US" sz="1000" dirty="0"/>
              <a:t> { String </a:t>
            </a:r>
            <a:r>
              <a:rPr lang="en-US" sz="1000" dirty="0" smtClean="0"/>
              <a:t>name; </a:t>
            </a:r>
            <a:endParaRPr lang="en-US" sz="1000" dirty="0"/>
          </a:p>
          <a:p>
            <a:pPr lvl="0" algn="l" rtl="0" eaLnBrk="0" fontAlgn="base" hangingPunct="0">
              <a:spcBef>
                <a:spcPct val="0"/>
              </a:spcBef>
              <a:spcAft>
                <a:spcPct val="0"/>
              </a:spcAft>
            </a:pPr>
            <a:r>
              <a:rPr lang="en-US" sz="1000" dirty="0" smtClean="0"/>
              <a:t>    </a:t>
            </a:r>
            <a:r>
              <a:rPr lang="en-US" sz="1000" dirty="0" err="1" smtClean="0"/>
              <a:t>int</a:t>
            </a:r>
            <a:r>
              <a:rPr lang="en-US" sz="1000" dirty="0" smtClean="0"/>
              <a:t> age =20; </a:t>
            </a:r>
            <a:endParaRPr lang="en-US" sz="1000" dirty="0"/>
          </a:p>
          <a:p>
            <a:pPr lvl="0" algn="l" rtl="0" eaLnBrk="0" fontAlgn="base" hangingPunct="0">
              <a:spcBef>
                <a:spcPct val="0"/>
              </a:spcBef>
              <a:spcAft>
                <a:spcPct val="0"/>
              </a:spcAft>
            </a:pPr>
            <a:r>
              <a:rPr lang="en-US" sz="1000" dirty="0"/>
              <a:t>}</a:t>
            </a:r>
          </a:p>
          <a:p>
            <a:endParaRPr lang="en-US" dirty="0"/>
          </a:p>
        </p:txBody>
      </p:sp>
      <p:pic>
        <p:nvPicPr>
          <p:cNvPr id="5" name="Content Placeholder 4"/>
          <p:cNvPicPr>
            <a:picLocks noGrp="1" noChangeAspect="1"/>
          </p:cNvPicPr>
          <p:nvPr>
            <p:ph sz="half" idx="3"/>
          </p:nvPr>
        </p:nvPicPr>
        <p:blipFill>
          <a:blip r:embed="rId2"/>
          <a:stretch>
            <a:fillRect/>
          </a:stretch>
        </p:blipFill>
        <p:spPr>
          <a:xfrm>
            <a:off x="801781" y="549521"/>
            <a:ext cx="3443015" cy="1843571"/>
          </a:xfrm>
          <a:prstGeom prst="rect">
            <a:avLst/>
          </a:prstGeom>
        </p:spPr>
      </p:pic>
    </p:spTree>
    <p:extLst>
      <p:ext uri="{BB962C8B-B14F-4D97-AF65-F5344CB8AC3E}">
        <p14:creationId xmlns:p14="http://schemas.microsoft.com/office/powerpoint/2010/main" val="363904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Method in Java</a:t>
            </a:r>
            <a:endParaRPr lang="en-US" dirty="0"/>
          </a:p>
        </p:txBody>
      </p:sp>
      <p:sp>
        <p:nvSpPr>
          <p:cNvPr id="3" name="Content Placeholder 2"/>
          <p:cNvSpPr>
            <a:spLocks noGrp="1"/>
          </p:cNvSpPr>
          <p:nvPr>
            <p:ph sz="half" idx="2"/>
          </p:nvPr>
        </p:nvSpPr>
        <p:spPr>
          <a:xfrm>
            <a:off x="664667" y="722263"/>
            <a:ext cx="3800623" cy="1000274"/>
          </a:xfrm>
        </p:spPr>
        <p:txBody>
          <a:bodyPr/>
          <a:lstStyle/>
          <a:p>
            <a:r>
              <a:rPr lang="en-US" sz="1050" dirty="0"/>
              <a:t>In Java, a method is like a function which is used to expose the behavior of an object.</a:t>
            </a:r>
          </a:p>
          <a:p>
            <a:pPr marL="171450" indent="-171450">
              <a:buFont typeface="Wingdings" panose="05000000000000000000" pitchFamily="2" charset="2"/>
              <a:buChar char="Ø"/>
            </a:pPr>
            <a:r>
              <a:rPr lang="en-US" sz="1050" b="1" dirty="0"/>
              <a:t>Advantage of Method</a:t>
            </a:r>
          </a:p>
          <a:p>
            <a:pPr marL="171450" indent="-171450">
              <a:buFont typeface="Wingdings" panose="05000000000000000000" pitchFamily="2" charset="2"/>
              <a:buChar char="Ø"/>
            </a:pPr>
            <a:r>
              <a:rPr lang="en-US" sz="1050" b="1" dirty="0"/>
              <a:t>Code Reusability</a:t>
            </a:r>
          </a:p>
          <a:p>
            <a:pPr marL="171450" indent="-171450">
              <a:buFont typeface="Wingdings" panose="05000000000000000000" pitchFamily="2" charset="2"/>
              <a:buChar char="Ø"/>
            </a:pPr>
            <a:r>
              <a:rPr lang="en-US" sz="1050" b="1" dirty="0"/>
              <a:t>Code Optimization</a:t>
            </a:r>
          </a:p>
          <a:p>
            <a:endParaRPr lang="en-US" dirty="0"/>
          </a:p>
        </p:txBody>
      </p:sp>
      <p:pic>
        <p:nvPicPr>
          <p:cNvPr id="5" name="Picture 4"/>
          <p:cNvPicPr>
            <a:picLocks noChangeAspect="1"/>
          </p:cNvPicPr>
          <p:nvPr/>
        </p:nvPicPr>
        <p:blipFill>
          <a:blip r:embed="rId2"/>
          <a:stretch>
            <a:fillRect/>
          </a:stretch>
        </p:blipFill>
        <p:spPr>
          <a:xfrm>
            <a:off x="2463859" y="1003649"/>
            <a:ext cx="2160240" cy="1437776"/>
          </a:xfrm>
          <a:prstGeom prst="rect">
            <a:avLst/>
          </a:prstGeom>
        </p:spPr>
      </p:pic>
      <p:pic>
        <p:nvPicPr>
          <p:cNvPr id="7" name="Picture 6"/>
          <p:cNvPicPr>
            <a:picLocks noChangeAspect="1"/>
          </p:cNvPicPr>
          <p:nvPr/>
        </p:nvPicPr>
        <p:blipFill>
          <a:blip r:embed="rId3"/>
          <a:stretch>
            <a:fillRect/>
          </a:stretch>
        </p:blipFill>
        <p:spPr>
          <a:xfrm>
            <a:off x="792882" y="2003923"/>
            <a:ext cx="2072431" cy="1241139"/>
          </a:xfrm>
          <a:prstGeom prst="rect">
            <a:avLst/>
          </a:prstGeom>
        </p:spPr>
      </p:pic>
    </p:spTree>
    <p:extLst>
      <p:ext uri="{BB962C8B-B14F-4D97-AF65-F5344CB8AC3E}">
        <p14:creationId xmlns:p14="http://schemas.microsoft.com/office/powerpoint/2010/main" val="396153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576858" y="650255"/>
            <a:ext cx="3306410" cy="1612550"/>
          </a:xfrm>
          <a:prstGeom prst="rect">
            <a:avLst/>
          </a:prstGeom>
        </p:spPr>
      </p:pic>
      <p:pic>
        <p:nvPicPr>
          <p:cNvPr id="6" name="Picture 5"/>
          <p:cNvPicPr>
            <a:picLocks noChangeAspect="1"/>
          </p:cNvPicPr>
          <p:nvPr/>
        </p:nvPicPr>
        <p:blipFill>
          <a:blip r:embed="rId3"/>
          <a:stretch>
            <a:fillRect/>
          </a:stretch>
        </p:blipFill>
        <p:spPr>
          <a:xfrm>
            <a:off x="1873002" y="2378447"/>
            <a:ext cx="2509103" cy="907730"/>
          </a:xfrm>
          <a:prstGeom prst="rect">
            <a:avLst/>
          </a:prstGeom>
        </p:spPr>
      </p:pic>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412256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rotWithShape="1">
          <a:blip r:embed="rId2"/>
          <a:srcRect b="11111"/>
          <a:stretch/>
        </p:blipFill>
        <p:spPr>
          <a:xfrm>
            <a:off x="664667" y="650255"/>
            <a:ext cx="3648407" cy="2304256"/>
          </a:xfrm>
          <a:prstGeom prst="rect">
            <a:avLst/>
          </a:prstGeom>
        </p:spPr>
      </p:pic>
      <p:sp>
        <p:nvSpPr>
          <p:cNvPr id="6" name="Title 1"/>
          <p:cNvSpPr>
            <a:spLocks noGrp="1"/>
          </p:cNvSpPr>
          <p:nvPr>
            <p:ph type="title"/>
          </p:nvPr>
        </p:nvSpPr>
        <p:spPr/>
        <p:txBody>
          <a:bodyPr/>
          <a:lstStyle/>
          <a:p>
            <a:r>
              <a:rPr lang="en-US" dirty="0" smtClean="0"/>
              <a:t>Ways to initialize object</a:t>
            </a:r>
            <a:endParaRPr lang="en-US" dirty="0"/>
          </a:p>
        </p:txBody>
      </p:sp>
    </p:spTree>
    <p:extLst>
      <p:ext uri="{BB962C8B-B14F-4D97-AF65-F5344CB8AC3E}">
        <p14:creationId xmlns:p14="http://schemas.microsoft.com/office/powerpoint/2010/main" val="2128425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a:t>Ways to initialize object</a:t>
            </a:r>
          </a:p>
        </p:txBody>
      </p:sp>
      <p:sp>
        <p:nvSpPr>
          <p:cNvPr id="7" name="Rectangle 6"/>
          <p:cNvSpPr/>
          <p:nvPr/>
        </p:nvSpPr>
        <p:spPr>
          <a:xfrm>
            <a:off x="664667" y="722263"/>
            <a:ext cx="3816821" cy="415498"/>
          </a:xfrm>
          <a:prstGeom prst="rect">
            <a:avLst/>
          </a:prstGeom>
        </p:spPr>
        <p:txBody>
          <a:bodyPr wrap="square">
            <a:spAutoFit/>
          </a:bodyPr>
          <a:lstStyle/>
          <a:p>
            <a:pPr algn="l"/>
            <a:r>
              <a:rPr lang="en-US" sz="1050" b="1" i="0" dirty="0" smtClean="0">
                <a:solidFill>
                  <a:srgbClr val="1D1D27"/>
                </a:solidFill>
                <a:effectLst/>
                <a:latin typeface="Arial MT"/>
              </a:rPr>
              <a:t>1) Object and Class Example: Initialization through Constructor</a:t>
            </a:r>
          </a:p>
        </p:txBody>
      </p:sp>
      <p:pic>
        <p:nvPicPr>
          <p:cNvPr id="10" name="Picture 9"/>
          <p:cNvPicPr>
            <a:picLocks noChangeAspect="1"/>
          </p:cNvPicPr>
          <p:nvPr/>
        </p:nvPicPr>
        <p:blipFill>
          <a:blip r:embed="rId2"/>
          <a:stretch>
            <a:fillRect/>
          </a:stretch>
        </p:blipFill>
        <p:spPr>
          <a:xfrm>
            <a:off x="809080" y="1370335"/>
            <a:ext cx="3672408" cy="1453755"/>
          </a:xfrm>
          <a:prstGeom prst="rect">
            <a:avLst/>
          </a:prstGeom>
        </p:spPr>
      </p:pic>
    </p:spTree>
    <p:extLst>
      <p:ext uri="{BB962C8B-B14F-4D97-AF65-F5344CB8AC3E}">
        <p14:creationId xmlns:p14="http://schemas.microsoft.com/office/powerpoint/2010/main" val="3399759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664667" y="650255"/>
            <a:ext cx="3528789" cy="430887"/>
          </a:xfrm>
          <a:prstGeom prst="rect">
            <a:avLst/>
          </a:prstGeom>
        </p:spPr>
        <p:txBody>
          <a:bodyPr wrap="square">
            <a:spAutoFit/>
          </a:bodyPr>
          <a:lstStyle/>
          <a:p>
            <a:pPr algn="l"/>
            <a:r>
              <a:rPr lang="en-US" sz="1100" b="1" dirty="0">
                <a:solidFill>
                  <a:srgbClr val="1D1D27"/>
                </a:solidFill>
                <a:latin typeface="Arial MT"/>
              </a:rPr>
              <a:t>2</a:t>
            </a:r>
            <a:r>
              <a:rPr lang="en-US" sz="1100" b="1" i="0" dirty="0" smtClean="0">
                <a:solidFill>
                  <a:srgbClr val="1D1D27"/>
                </a:solidFill>
                <a:effectLst/>
                <a:latin typeface="Arial MT"/>
              </a:rPr>
              <a:t>) Object and Class Example: Initialization through Reference variable</a:t>
            </a:r>
            <a:endParaRPr lang="en-US" sz="1100" b="1" i="0" dirty="0" smtClean="0">
              <a:solidFill>
                <a:srgbClr val="1D1D27"/>
              </a:solidFill>
              <a:effectLst/>
              <a:latin typeface="Arial MT"/>
            </a:endParaRPr>
          </a:p>
        </p:txBody>
      </p:sp>
      <p:sp>
        <p:nvSpPr>
          <p:cNvPr id="10" name="AutoShape 2" descr="Reference Variab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792882" y="1154311"/>
            <a:ext cx="354378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273239"/>
                </a:solidFill>
                <a:effectLst/>
                <a:latin typeface="Arial MT"/>
              </a:rPr>
              <a:t>Understanding Reference variable </a:t>
            </a:r>
            <a:endParaRPr kumimoji="0" lang="en-US" sz="1050" b="0" i="0" u="none" strike="noStrike" cap="none" normalizeH="0" baseline="0" dirty="0" smtClean="0">
              <a:ln>
                <a:noFill/>
              </a:ln>
              <a:solidFill>
                <a:schemeClr val="tx1"/>
              </a:solidFill>
              <a:effectLst/>
              <a:latin typeface="Arial M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273239"/>
                </a:solidFill>
                <a:effectLst/>
                <a:latin typeface="Arial MT"/>
              </a:rPr>
              <a:t>1.</a:t>
            </a:r>
            <a:r>
              <a:rPr kumimoji="0" lang="en-US" sz="1050" b="0" i="0" u="none" strike="noStrike" cap="none" normalizeH="0" baseline="0" dirty="0" smtClean="0">
                <a:ln>
                  <a:noFill/>
                </a:ln>
                <a:solidFill>
                  <a:srgbClr val="273239"/>
                </a:solidFill>
                <a:effectLst/>
                <a:latin typeface="Arial MT"/>
              </a:rPr>
              <a:t> Reference variable is used to point object/values.</a:t>
            </a:r>
            <a:endParaRPr kumimoji="0" lang="en-US" sz="1050" b="0" i="0" u="none" strike="noStrike" cap="none" normalizeH="0" baseline="0" dirty="0" smtClean="0">
              <a:ln>
                <a:noFill/>
              </a:ln>
              <a:solidFill>
                <a:schemeClr val="tx1"/>
              </a:solidFill>
              <a:effectLst/>
              <a:latin typeface="Arial M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273239"/>
                </a:solidFill>
                <a:effectLst/>
                <a:latin typeface="Arial MT"/>
              </a:rPr>
              <a:t>2. </a:t>
            </a:r>
            <a:r>
              <a:rPr kumimoji="0" lang="en-US" sz="1050" b="0" i="0" u="none" strike="noStrike" cap="none" normalizeH="0" baseline="0" dirty="0" smtClean="0">
                <a:ln>
                  <a:noFill/>
                </a:ln>
                <a:solidFill>
                  <a:srgbClr val="273239"/>
                </a:solidFill>
                <a:effectLst/>
                <a:latin typeface="Arial MT"/>
              </a:rPr>
              <a:t>Classes, interfaces, arrays, enumerations, and, annotations are reference types in Java. Reference variables hold the objects/values of reference types in Java.</a:t>
            </a:r>
            <a:endParaRPr kumimoji="0" lang="en-US" sz="1050" b="0" i="0" u="none" strike="noStrike" cap="none" normalizeH="0" baseline="0" dirty="0" smtClean="0">
              <a:ln>
                <a:noFill/>
              </a:ln>
              <a:solidFill>
                <a:schemeClr val="tx1"/>
              </a:solidFill>
              <a:effectLst/>
              <a:latin typeface="Arial M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273239"/>
                </a:solidFill>
                <a:effectLst/>
                <a:latin typeface="Arial MT"/>
              </a:rPr>
              <a:t>3.</a:t>
            </a:r>
            <a:r>
              <a:rPr kumimoji="0" lang="en-US" sz="1050" b="0" i="0" u="none" strike="noStrike" cap="none" normalizeH="0" baseline="0" dirty="0" smtClean="0">
                <a:ln>
                  <a:noFill/>
                </a:ln>
                <a:solidFill>
                  <a:srgbClr val="273239"/>
                </a:solidFill>
                <a:effectLst/>
                <a:latin typeface="Arial MT"/>
              </a:rPr>
              <a:t> Reference variable can also store </a:t>
            </a:r>
            <a:r>
              <a:rPr kumimoji="0" lang="en-US" sz="1050" b="1" i="0" u="none" strike="noStrike" cap="none" normalizeH="0" baseline="0" dirty="0" smtClean="0">
                <a:ln>
                  <a:noFill/>
                </a:ln>
                <a:solidFill>
                  <a:srgbClr val="273239"/>
                </a:solidFill>
                <a:effectLst/>
                <a:latin typeface="Arial MT"/>
              </a:rPr>
              <a:t>null</a:t>
            </a:r>
            <a:r>
              <a:rPr kumimoji="0" lang="en-US" sz="1050" b="0" i="0" u="none" strike="noStrike" cap="none" normalizeH="0" baseline="0" dirty="0" smtClean="0">
                <a:ln>
                  <a:noFill/>
                </a:ln>
                <a:solidFill>
                  <a:srgbClr val="273239"/>
                </a:solidFill>
                <a:effectLst/>
                <a:latin typeface="Arial MT"/>
              </a:rPr>
              <a:t> value. By default, if no object is passed to a reference variable then it will store a null value.</a:t>
            </a:r>
            <a:endParaRPr kumimoji="0" lang="en-US" sz="1050" b="0" i="0" u="none" strike="noStrike" cap="none" normalizeH="0" baseline="0" dirty="0" smtClean="0">
              <a:ln>
                <a:noFill/>
              </a:ln>
              <a:solidFill>
                <a:schemeClr val="tx1"/>
              </a:solidFill>
              <a:effectLst/>
              <a:latin typeface="Arial M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rgbClr val="273239"/>
                </a:solidFill>
                <a:effectLst/>
                <a:latin typeface="Arial MT"/>
              </a:rPr>
              <a:t>4. </a:t>
            </a:r>
            <a:r>
              <a:rPr kumimoji="0" lang="en-US" sz="1050" b="0" i="0" u="none" strike="noStrike" cap="none" normalizeH="0" baseline="0" dirty="0" smtClean="0">
                <a:ln>
                  <a:noFill/>
                </a:ln>
                <a:solidFill>
                  <a:srgbClr val="273239"/>
                </a:solidFill>
                <a:effectLst/>
                <a:latin typeface="Arial MT"/>
              </a:rPr>
              <a:t>You can access object members using a reference variable using </a:t>
            </a:r>
            <a:r>
              <a:rPr kumimoji="0" lang="en-US" sz="1050" b="1" i="0" u="none" strike="noStrike" cap="none" normalizeH="0" baseline="0" dirty="0" smtClean="0">
                <a:ln>
                  <a:noFill/>
                </a:ln>
                <a:solidFill>
                  <a:srgbClr val="273239"/>
                </a:solidFill>
                <a:effectLst/>
                <a:latin typeface="Arial MT"/>
              </a:rPr>
              <a:t>dot </a:t>
            </a:r>
            <a:r>
              <a:rPr kumimoji="0" lang="en-US" sz="1050" b="0" i="0" u="none" strike="noStrike" cap="none" normalizeH="0" baseline="0" dirty="0" smtClean="0">
                <a:ln>
                  <a:noFill/>
                </a:ln>
                <a:solidFill>
                  <a:srgbClr val="273239"/>
                </a:solidFill>
                <a:effectLst/>
                <a:latin typeface="Arial MT"/>
              </a:rPr>
              <a:t>syntax.</a:t>
            </a:r>
            <a:endParaRPr kumimoji="0" lang="en-US" sz="1050" b="0" i="0" u="none" strike="noStrike" cap="none" normalizeH="0" baseline="0" dirty="0" smtClean="0">
              <a:ln>
                <a:noFill/>
              </a:ln>
              <a:solidFill>
                <a:schemeClr val="tx1"/>
              </a:solidFill>
              <a:effectLst/>
              <a:latin typeface="Arial M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MT"/>
              </a:rPr>
              <a:t>&lt;reference variable name &gt;.&lt;instance  </a:t>
            </a:r>
            <a:r>
              <a:rPr kumimoji="0" lang="en-US" sz="1050" b="0" i="0" u="none" strike="noStrike" cap="none" normalizeH="0" baseline="0" dirty="0" err="1" smtClean="0">
                <a:ln>
                  <a:noFill/>
                </a:ln>
                <a:solidFill>
                  <a:schemeClr val="tx1"/>
                </a:solidFill>
                <a:effectLst/>
                <a:latin typeface="Arial MT"/>
              </a:rPr>
              <a:t>variable_name</a:t>
            </a:r>
            <a:r>
              <a:rPr kumimoji="0" lang="en-US" sz="1050" b="0" i="0" u="none" strike="noStrike" cap="none" normalizeH="0" baseline="0" dirty="0" smtClean="0">
                <a:ln>
                  <a:noFill/>
                </a:ln>
                <a:solidFill>
                  <a:schemeClr val="tx1"/>
                </a:solidFill>
                <a:effectLst/>
                <a:latin typeface="Arial MT"/>
              </a:rPr>
              <a:t> / </a:t>
            </a:r>
            <a:r>
              <a:rPr kumimoji="0" lang="en-US" sz="1050" b="0" i="0" u="none" strike="noStrike" cap="none" normalizeH="0" baseline="0" dirty="0" err="1" smtClean="0">
                <a:ln>
                  <a:noFill/>
                </a:ln>
                <a:solidFill>
                  <a:schemeClr val="tx1"/>
                </a:solidFill>
                <a:effectLst/>
                <a:latin typeface="Arial MT"/>
              </a:rPr>
              <a:t>method_name</a:t>
            </a:r>
            <a:r>
              <a:rPr kumimoji="0" lang="en-US" sz="1050" b="0" i="0" u="none" strike="noStrike" cap="none" normalizeH="0" baseline="0" dirty="0" smtClean="0">
                <a:ln>
                  <a:noFill/>
                </a:ln>
                <a:solidFill>
                  <a:schemeClr val="tx1"/>
                </a:solidFill>
                <a:effectLst/>
                <a:latin typeface="Arial MT"/>
              </a:rPr>
              <a:t>&gt;</a:t>
            </a:r>
          </a:p>
        </p:txBody>
      </p:sp>
    </p:spTree>
    <p:extLst>
      <p:ext uri="{BB962C8B-B14F-4D97-AF65-F5344CB8AC3E}">
        <p14:creationId xmlns:p14="http://schemas.microsoft.com/office/powerpoint/2010/main" val="76314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Reference Variable"/>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76858" y="588526"/>
            <a:ext cx="2005012" cy="143996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eap Memo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058" y="1586359"/>
            <a:ext cx="2155770" cy="159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94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2"/>
          </p:nvPr>
        </p:nvSpPr>
        <p:spPr>
          <a:xfrm>
            <a:off x="649809" y="722264"/>
            <a:ext cx="3887489" cy="1354217"/>
          </a:xfrm>
        </p:spPr>
        <p:txBody>
          <a:bodyPr/>
          <a:lstStyle/>
          <a:p>
            <a:r>
              <a:rPr lang="en-US" b="1" dirty="0"/>
              <a:t>3</a:t>
            </a:r>
            <a:r>
              <a:rPr lang="en-US" b="1" dirty="0" smtClean="0"/>
              <a:t>) </a:t>
            </a:r>
            <a:r>
              <a:rPr lang="en-US" b="1" dirty="0"/>
              <a:t>Object and Class Example: Initialization through method</a:t>
            </a:r>
          </a:p>
          <a:p>
            <a:r>
              <a:rPr lang="en-US" dirty="0"/>
              <a:t>In this example, we are creating the two objects of Student class and initializing the value to these objects by invoking the </a:t>
            </a:r>
            <a:r>
              <a:rPr lang="en-US" dirty="0" err="1"/>
              <a:t>insertRecord</a:t>
            </a:r>
            <a:r>
              <a:rPr lang="en-US" dirty="0"/>
              <a:t> method. Here, we are displaying the state (data) of the objects by invoking the </a:t>
            </a:r>
            <a:r>
              <a:rPr lang="en-US" dirty="0" err="1"/>
              <a:t>displayInformation</a:t>
            </a:r>
            <a:r>
              <a:rPr lang="en-US" dirty="0"/>
              <a:t>() method.</a:t>
            </a:r>
          </a:p>
          <a:p>
            <a:r>
              <a:rPr lang="en-US" dirty="0"/>
              <a:t/>
            </a:r>
            <a:br>
              <a:rPr lang="en-US" dirty="0"/>
            </a:br>
            <a:endParaRPr lang="en-US" dirty="0"/>
          </a:p>
        </p:txBody>
      </p:sp>
      <p:pic>
        <p:nvPicPr>
          <p:cNvPr id="6" name="Picture 5"/>
          <p:cNvPicPr>
            <a:picLocks noChangeAspect="1"/>
          </p:cNvPicPr>
          <p:nvPr/>
        </p:nvPicPr>
        <p:blipFill>
          <a:blip r:embed="rId2"/>
          <a:stretch>
            <a:fillRect/>
          </a:stretch>
        </p:blipFill>
        <p:spPr>
          <a:xfrm>
            <a:off x="1224930" y="1802383"/>
            <a:ext cx="2592288" cy="1599927"/>
          </a:xfrm>
          <a:prstGeom prst="rect">
            <a:avLst/>
          </a:prstGeom>
        </p:spPr>
      </p:pic>
    </p:spTree>
    <p:extLst>
      <p:ext uri="{BB962C8B-B14F-4D97-AF65-F5344CB8AC3E}">
        <p14:creationId xmlns:p14="http://schemas.microsoft.com/office/powerpoint/2010/main" val="365216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Constructors in Java</a:t>
            </a:r>
            <a:endParaRPr lang="en-US" dirty="0"/>
          </a:p>
        </p:txBody>
      </p:sp>
      <p:sp>
        <p:nvSpPr>
          <p:cNvPr id="3" name="Content Placeholder 2"/>
          <p:cNvSpPr>
            <a:spLocks noGrp="1"/>
          </p:cNvSpPr>
          <p:nvPr>
            <p:ph sz="half" idx="2"/>
          </p:nvPr>
        </p:nvSpPr>
        <p:spPr>
          <a:xfrm>
            <a:off x="720874" y="650255"/>
            <a:ext cx="3816424" cy="646331"/>
          </a:xfrm>
        </p:spPr>
        <p:txBody>
          <a:bodyPr/>
          <a:lstStyle/>
          <a:p>
            <a:r>
              <a:rPr lang="en-US" sz="1050" dirty="0"/>
              <a:t>In Java, a constructor is a block of codes similar to the method. It is called when an instance of the class is created. At the time of calling constructor, memory for the object is allocated in the memory.</a:t>
            </a:r>
            <a:endParaRPr lang="en-US" sz="1050" dirty="0"/>
          </a:p>
        </p:txBody>
      </p:sp>
      <p:sp>
        <p:nvSpPr>
          <p:cNvPr id="5" name="Rectangle 4"/>
          <p:cNvSpPr/>
          <p:nvPr/>
        </p:nvSpPr>
        <p:spPr>
          <a:xfrm>
            <a:off x="664667" y="1370335"/>
            <a:ext cx="3816424" cy="1277273"/>
          </a:xfrm>
          <a:prstGeom prst="rect">
            <a:avLst/>
          </a:prstGeom>
        </p:spPr>
        <p:txBody>
          <a:bodyPr wrap="square">
            <a:spAutoFit/>
          </a:bodyPr>
          <a:lstStyle/>
          <a:p>
            <a:pPr algn="just"/>
            <a:r>
              <a:rPr lang="en-US" sz="1100" b="0" i="0" dirty="0" smtClean="0">
                <a:solidFill>
                  <a:srgbClr val="2B2A29"/>
                </a:solidFill>
                <a:effectLst/>
                <a:latin typeface="Arial MT"/>
              </a:rPr>
              <a:t>It is a special type of method which is used to </a:t>
            </a:r>
            <a:r>
              <a:rPr lang="en-US" sz="1100" b="1" i="0" dirty="0" smtClean="0">
                <a:solidFill>
                  <a:srgbClr val="2B2A29"/>
                </a:solidFill>
                <a:effectLst/>
                <a:latin typeface="Arial MT"/>
              </a:rPr>
              <a:t>initialize</a:t>
            </a:r>
            <a:r>
              <a:rPr lang="en-US" sz="1100" b="0" i="0" dirty="0" smtClean="0">
                <a:solidFill>
                  <a:srgbClr val="2B2A29"/>
                </a:solidFill>
                <a:effectLst/>
                <a:latin typeface="Arial MT"/>
              </a:rPr>
              <a:t> the object.</a:t>
            </a:r>
          </a:p>
          <a:p>
            <a:pPr algn="just"/>
            <a:r>
              <a:rPr lang="en-US" sz="1100" b="0" i="0" dirty="0" smtClean="0">
                <a:solidFill>
                  <a:srgbClr val="2B2A29"/>
                </a:solidFill>
                <a:effectLst/>
                <a:latin typeface="Arial MT"/>
              </a:rPr>
              <a:t>Every time an object is created using the </a:t>
            </a:r>
            <a:r>
              <a:rPr lang="en-US" sz="1100" b="1" i="0" dirty="0" smtClean="0">
                <a:solidFill>
                  <a:srgbClr val="2B2A29"/>
                </a:solidFill>
                <a:effectLst/>
                <a:latin typeface="Arial MT"/>
              </a:rPr>
              <a:t>new() keyword</a:t>
            </a:r>
            <a:r>
              <a:rPr lang="en-US" sz="1100" b="0" i="0" dirty="0" smtClean="0">
                <a:solidFill>
                  <a:srgbClr val="2B2A29"/>
                </a:solidFill>
                <a:effectLst/>
                <a:latin typeface="Arial MT"/>
              </a:rPr>
              <a:t>, at least one constructor is called.</a:t>
            </a:r>
          </a:p>
          <a:p>
            <a:pPr algn="just"/>
            <a:r>
              <a:rPr lang="en-US" sz="1100" b="0" i="0" dirty="0" smtClean="0">
                <a:solidFill>
                  <a:srgbClr val="2B2A29"/>
                </a:solidFill>
                <a:effectLst/>
                <a:latin typeface="Arial MT"/>
              </a:rPr>
              <a:t>It calls a </a:t>
            </a:r>
            <a:r>
              <a:rPr lang="en-US" sz="1100" b="1" i="0" dirty="0" smtClean="0">
                <a:solidFill>
                  <a:srgbClr val="2B2A29"/>
                </a:solidFill>
                <a:effectLst/>
                <a:latin typeface="Arial MT"/>
              </a:rPr>
              <a:t>default constructor </a:t>
            </a:r>
            <a:r>
              <a:rPr lang="en-US" sz="1100" b="0" i="0" dirty="0" smtClean="0">
                <a:solidFill>
                  <a:srgbClr val="2B2A29"/>
                </a:solidFill>
                <a:effectLst/>
                <a:latin typeface="Arial MT"/>
              </a:rPr>
              <a:t>if there is no constructor available in the class. In such case, Java compiler provides a default constructor by default.</a:t>
            </a:r>
            <a:endParaRPr lang="en-US" sz="1100" b="0" i="0" dirty="0">
              <a:solidFill>
                <a:srgbClr val="2B2A29"/>
              </a:solidFill>
              <a:effectLst/>
              <a:latin typeface="Arial MT"/>
            </a:endParaRPr>
          </a:p>
        </p:txBody>
      </p:sp>
      <p:sp>
        <p:nvSpPr>
          <p:cNvPr id="6" name="Rectangle 5"/>
          <p:cNvSpPr/>
          <p:nvPr/>
        </p:nvSpPr>
        <p:spPr>
          <a:xfrm>
            <a:off x="1001005" y="2647608"/>
            <a:ext cx="3256161" cy="707886"/>
          </a:xfrm>
          <a:prstGeom prst="rect">
            <a:avLst/>
          </a:prstGeom>
        </p:spPr>
        <p:txBody>
          <a:bodyPr wrap="square">
            <a:spAutoFit/>
          </a:bodyPr>
          <a:lstStyle/>
          <a:p>
            <a:r>
              <a:rPr lang="en-US" sz="1000" b="1" i="0" dirty="0" smtClean="0">
                <a:solidFill>
                  <a:srgbClr val="2B2A29"/>
                </a:solidFill>
                <a:effectLst/>
                <a:latin typeface="Arial Narrow" panose="020B0606020202030204" pitchFamily="34" charset="0"/>
              </a:rPr>
              <a:t>Note:</a:t>
            </a:r>
            <a:r>
              <a:rPr lang="en-US" sz="1000" b="0" i="0" dirty="0" smtClean="0">
                <a:solidFill>
                  <a:srgbClr val="2B2A29"/>
                </a:solidFill>
                <a:effectLst/>
                <a:latin typeface="Arial Narrow" panose="020B0606020202030204" pitchFamily="34" charset="0"/>
              </a:rPr>
              <a:t> It is called constructor because it constructs the values at the time of object creation. It is not necessary to write a constructor for a class. It is because java compiler creates a default constructor if your class doesn't have any.</a:t>
            </a:r>
            <a:endParaRPr lang="en-US" sz="1000" dirty="0">
              <a:latin typeface="Arial Narrow" panose="020B0606020202030204" pitchFamily="34" charset="0"/>
            </a:endParaRPr>
          </a:p>
        </p:txBody>
      </p:sp>
    </p:spTree>
    <p:extLst>
      <p:ext uri="{BB962C8B-B14F-4D97-AF65-F5344CB8AC3E}">
        <p14:creationId xmlns:p14="http://schemas.microsoft.com/office/powerpoint/2010/main" val="91120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215444"/>
          </a:xfrm>
        </p:spPr>
        <p:txBody>
          <a:bodyPr/>
          <a:lstStyle/>
          <a:p>
            <a:r>
              <a:rPr lang="en-US" dirty="0" smtClean="0"/>
              <a:t>Lecture 2</a:t>
            </a:r>
            <a:endParaRPr lang="en-US" dirty="0"/>
          </a:p>
        </p:txBody>
      </p:sp>
      <p:sp>
        <p:nvSpPr>
          <p:cNvPr id="3" name="Text Placeholder 2"/>
          <p:cNvSpPr>
            <a:spLocks noGrp="1"/>
          </p:cNvSpPr>
          <p:nvPr>
            <p:ph type="body" idx="1"/>
          </p:nvPr>
        </p:nvSpPr>
        <p:spPr>
          <a:xfrm>
            <a:off x="716226" y="645009"/>
            <a:ext cx="3703954" cy="2454518"/>
          </a:xfrm>
        </p:spPr>
        <p:txBody>
          <a:bodyPr/>
          <a:lstStyle/>
          <a:p>
            <a:pPr rtl="0" fontAlgn="base"/>
            <a:r>
              <a:rPr lang="en-US" b="1" dirty="0"/>
              <a:t>Introduction </a:t>
            </a:r>
            <a:r>
              <a:rPr lang="en-US" b="1" dirty="0" smtClean="0"/>
              <a:t>to Java Language</a:t>
            </a:r>
            <a:endParaRPr lang="en-US" b="1" dirty="0"/>
          </a:p>
          <a:p>
            <a:pPr marL="171450" indent="-171450" rtl="0" fontAlgn="base">
              <a:lnSpc>
                <a:spcPct val="150000"/>
              </a:lnSpc>
              <a:buFont typeface="Arial" panose="020B0604020202020204" pitchFamily="34" charset="0"/>
              <a:buChar char="•"/>
            </a:pPr>
            <a:r>
              <a:rPr lang="en-US" b="1" dirty="0"/>
              <a:t>Statically-typed programming </a:t>
            </a:r>
            <a:r>
              <a:rPr lang="en-US" b="1" dirty="0" smtClean="0"/>
              <a:t>language</a:t>
            </a:r>
          </a:p>
          <a:p>
            <a:pPr marL="171450" indent="-171450" rtl="0" fontAlgn="base">
              <a:lnSpc>
                <a:spcPct val="150000"/>
              </a:lnSpc>
              <a:buFont typeface="Arial" panose="020B0604020202020204" pitchFamily="34" charset="0"/>
              <a:buChar char="•"/>
            </a:pPr>
            <a:r>
              <a:rPr lang="en-US" b="1" dirty="0" smtClean="0"/>
              <a:t>Data Types in Java</a:t>
            </a:r>
          </a:p>
          <a:p>
            <a:pPr marL="171450" indent="-171450" rtl="0" fontAlgn="base">
              <a:lnSpc>
                <a:spcPct val="150000"/>
              </a:lnSpc>
              <a:buFont typeface="Arial" panose="020B0604020202020204" pitchFamily="34" charset="0"/>
              <a:buChar char="•"/>
            </a:pPr>
            <a:r>
              <a:rPr lang="en-US" b="1" dirty="0" smtClean="0"/>
              <a:t>Class in Java</a:t>
            </a:r>
          </a:p>
          <a:p>
            <a:pPr marL="171450" indent="-171450" rtl="0" fontAlgn="base">
              <a:lnSpc>
                <a:spcPct val="150000"/>
              </a:lnSpc>
              <a:buFont typeface="Arial" panose="020B0604020202020204" pitchFamily="34" charset="0"/>
              <a:buChar char="•"/>
            </a:pPr>
            <a:r>
              <a:rPr lang="en-US" b="1" dirty="0" smtClean="0"/>
              <a:t>Method in Java</a:t>
            </a:r>
          </a:p>
          <a:p>
            <a:pPr marL="171450" indent="-171450" rtl="0" fontAlgn="base">
              <a:lnSpc>
                <a:spcPct val="150000"/>
              </a:lnSpc>
              <a:buFont typeface="Arial" panose="020B0604020202020204" pitchFamily="34" charset="0"/>
              <a:buChar char="•"/>
            </a:pPr>
            <a:r>
              <a:rPr lang="en-US" b="1" dirty="0" smtClean="0"/>
              <a:t>Ways to initialize and object</a:t>
            </a:r>
          </a:p>
          <a:p>
            <a:pPr marL="171450" indent="-171450" rtl="0" fontAlgn="base">
              <a:lnSpc>
                <a:spcPct val="150000"/>
              </a:lnSpc>
              <a:buFont typeface="Arial" panose="020B0604020202020204" pitchFamily="34" charset="0"/>
              <a:buChar char="•"/>
            </a:pPr>
            <a:r>
              <a:rPr lang="en-US" b="1" dirty="0" smtClean="0"/>
              <a:t>Constructor</a:t>
            </a:r>
          </a:p>
          <a:p>
            <a:pPr marL="171450" indent="-171450" rtl="0" fontAlgn="base">
              <a:lnSpc>
                <a:spcPct val="150000"/>
              </a:lnSpc>
              <a:buFont typeface="Arial" panose="020B0604020202020204" pitchFamily="34" charset="0"/>
              <a:buChar char="•"/>
            </a:pPr>
            <a:endParaRPr lang="en-US" b="1" dirty="0" smtClean="0"/>
          </a:p>
          <a:p>
            <a:pPr marL="171450" indent="-171450" rtl="0" fontAlgn="base">
              <a:lnSpc>
                <a:spcPct val="150000"/>
              </a:lnSpc>
              <a:buFont typeface="Arial" panose="020B0604020202020204" pitchFamily="34" charset="0"/>
              <a:buChar char="•"/>
            </a:pPr>
            <a:endParaRPr lang="en-US" b="1" dirty="0"/>
          </a:p>
          <a:p>
            <a:pPr marL="171450" indent="-171450" rtl="0" fontAlgn="base">
              <a:lnSpc>
                <a:spcPct val="150000"/>
              </a:lnSpc>
              <a:buFont typeface="Arial" panose="020B0604020202020204" pitchFamily="34" charset="0"/>
              <a:buChar char="•"/>
            </a:pPr>
            <a:endParaRPr lang="en-US" b="1" dirty="0" smtClean="0"/>
          </a:p>
        </p:txBody>
      </p:sp>
    </p:spTree>
    <p:extLst>
      <p:ext uri="{BB962C8B-B14F-4D97-AF65-F5344CB8AC3E}">
        <p14:creationId xmlns:p14="http://schemas.microsoft.com/office/powerpoint/2010/main" val="317467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Rules for creating Java Constructor</a:t>
            </a:r>
            <a:endParaRPr lang="en-US" dirty="0"/>
          </a:p>
        </p:txBody>
      </p:sp>
      <p:sp>
        <p:nvSpPr>
          <p:cNvPr id="3" name="Content Placeholder 2"/>
          <p:cNvSpPr>
            <a:spLocks noGrp="1"/>
          </p:cNvSpPr>
          <p:nvPr>
            <p:ph sz="half" idx="2"/>
          </p:nvPr>
        </p:nvSpPr>
        <p:spPr>
          <a:xfrm>
            <a:off x="664667" y="722264"/>
            <a:ext cx="3728615" cy="954107"/>
          </a:xfrm>
        </p:spPr>
        <p:txBody>
          <a:bodyPr/>
          <a:lstStyle/>
          <a:p>
            <a:r>
              <a:rPr lang="en-US" dirty="0"/>
              <a:t>There are two rules defined for the constructor.</a:t>
            </a:r>
          </a:p>
          <a:p>
            <a:pPr marL="171450" indent="-171450">
              <a:buFont typeface="Arial" panose="020B0604020202020204" pitchFamily="34" charset="0"/>
              <a:buChar char="•"/>
            </a:pPr>
            <a:r>
              <a:rPr lang="en-US" sz="1000" dirty="0"/>
              <a:t>Constructor name must be the same as its class name</a:t>
            </a:r>
          </a:p>
          <a:p>
            <a:pPr marL="171450" indent="-171450">
              <a:buFont typeface="Arial" panose="020B0604020202020204" pitchFamily="34" charset="0"/>
              <a:buChar char="•"/>
            </a:pPr>
            <a:r>
              <a:rPr lang="en-US" sz="1000" dirty="0"/>
              <a:t>A Constructor must have no explicit return type</a:t>
            </a:r>
          </a:p>
          <a:p>
            <a:pPr marL="171450" indent="-171450">
              <a:buFont typeface="Arial" panose="020B0604020202020204" pitchFamily="34" charset="0"/>
              <a:buChar char="•"/>
            </a:pPr>
            <a:r>
              <a:rPr lang="en-US" sz="1000" dirty="0"/>
              <a:t>A Java constructor cannot be abstract, static, final, and synchronized</a:t>
            </a:r>
          </a:p>
          <a:p>
            <a:endParaRPr lang="en-US" dirty="0"/>
          </a:p>
        </p:txBody>
      </p:sp>
      <p:pic>
        <p:nvPicPr>
          <p:cNvPr id="10242" name="Picture 2" descr="Constructors in Java"/>
          <p:cNvPicPr>
            <a:picLocks noChangeAspect="1" noChangeArrowheads="1"/>
          </p:cNvPicPr>
          <p:nvPr/>
        </p:nvPicPr>
        <p:blipFill rotWithShape="1">
          <a:blip r:embed="rId2">
            <a:extLst>
              <a:ext uri="{28A0092B-C50C-407E-A947-70E740481C1C}">
                <a14:useLocalDpi xmlns:a14="http://schemas.microsoft.com/office/drawing/2010/main" val="0"/>
              </a:ext>
            </a:extLst>
          </a:blip>
          <a:srcRect b="20635"/>
          <a:stretch/>
        </p:blipFill>
        <p:spPr bwMode="auto">
          <a:xfrm>
            <a:off x="1945010" y="1442343"/>
            <a:ext cx="252028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47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430887"/>
          </a:xfrm>
        </p:spPr>
        <p:txBody>
          <a:bodyPr/>
          <a:lstStyle/>
          <a:p>
            <a:r>
              <a:rPr lang="en-US" dirty="0"/>
              <a:t>Types of Java constructors</a:t>
            </a:r>
            <a:r>
              <a:rPr lang="en-US" b="0" dirty="0"/>
              <a:t/>
            </a:r>
            <a:br>
              <a:rPr lang="en-US" b="0" dirty="0"/>
            </a:br>
            <a:endParaRPr lang="en-US" dirty="0"/>
          </a:p>
        </p:txBody>
      </p:sp>
      <p:pic>
        <p:nvPicPr>
          <p:cNvPr id="6" name="Picture 5"/>
          <p:cNvPicPr>
            <a:picLocks noChangeAspect="1"/>
          </p:cNvPicPr>
          <p:nvPr/>
        </p:nvPicPr>
        <p:blipFill>
          <a:blip r:embed="rId2"/>
          <a:stretch>
            <a:fillRect/>
          </a:stretch>
        </p:blipFill>
        <p:spPr>
          <a:xfrm>
            <a:off x="801052" y="866279"/>
            <a:ext cx="3840426" cy="2160240"/>
          </a:xfrm>
          <a:prstGeom prst="rect">
            <a:avLst/>
          </a:prstGeom>
        </p:spPr>
      </p:pic>
    </p:spTree>
    <p:extLst>
      <p:ext uri="{BB962C8B-B14F-4D97-AF65-F5344CB8AC3E}">
        <p14:creationId xmlns:p14="http://schemas.microsoft.com/office/powerpoint/2010/main" val="249314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Default Constructor </a:t>
            </a:r>
            <a:endParaRPr lang="en-US" dirty="0"/>
          </a:p>
        </p:txBody>
      </p:sp>
      <p:sp>
        <p:nvSpPr>
          <p:cNvPr id="3" name="Content Placeholder 2"/>
          <p:cNvSpPr>
            <a:spLocks noGrp="1"/>
          </p:cNvSpPr>
          <p:nvPr>
            <p:ph sz="half" idx="2"/>
          </p:nvPr>
        </p:nvSpPr>
        <p:spPr>
          <a:xfrm>
            <a:off x="664667" y="722263"/>
            <a:ext cx="3800623" cy="1538883"/>
          </a:xfrm>
        </p:spPr>
        <p:txBody>
          <a:bodyPr/>
          <a:lstStyle/>
          <a:p>
            <a:r>
              <a:rPr lang="en-US" sz="1000" dirty="0"/>
              <a:t>A constructor that has </a:t>
            </a:r>
            <a:r>
              <a:rPr lang="en-US" sz="1000" b="1" dirty="0"/>
              <a:t>no parameters </a:t>
            </a:r>
            <a:r>
              <a:rPr lang="en-US" sz="1000" dirty="0"/>
              <a:t>is known as default the constructor. A default constructor is </a:t>
            </a:r>
            <a:r>
              <a:rPr lang="en-US" sz="1000" b="1" dirty="0"/>
              <a:t>invisible. </a:t>
            </a:r>
            <a:r>
              <a:rPr lang="en-US" sz="1000" dirty="0"/>
              <a:t>And if we write a constructor with </a:t>
            </a:r>
            <a:r>
              <a:rPr lang="en-US" sz="1000" b="1" dirty="0"/>
              <a:t>no arguments</a:t>
            </a:r>
            <a:r>
              <a:rPr lang="en-US" sz="1000" dirty="0"/>
              <a:t>, the compiler does not create a default constructor. It is taken out. It is being overloaded and called a parameterized constructor. </a:t>
            </a:r>
            <a:r>
              <a:rPr lang="en-US" sz="1000" b="1" dirty="0"/>
              <a:t>The default constructor changed into the parameterized constructor</a:t>
            </a:r>
            <a:r>
              <a:rPr lang="en-US" sz="1000" dirty="0"/>
              <a:t>. But Parameterized constructor can’t change the default constructor. The default constructor can be implicit or explicit. If we don’t define explicitly, we get an implicit default constructor. If we manually write a constructor, the implicit one is </a:t>
            </a:r>
            <a:r>
              <a:rPr lang="en-US" sz="1000" dirty="0" err="1"/>
              <a:t>overridded</a:t>
            </a:r>
            <a:r>
              <a:rPr lang="en-US" sz="1000" dirty="0"/>
              <a:t>.</a:t>
            </a:r>
            <a:endParaRPr lang="en-US" sz="1000" dirty="0"/>
          </a:p>
        </p:txBody>
      </p:sp>
      <p:pic>
        <p:nvPicPr>
          <p:cNvPr id="5" name="Picture 4"/>
          <p:cNvPicPr>
            <a:picLocks noChangeAspect="1"/>
          </p:cNvPicPr>
          <p:nvPr/>
        </p:nvPicPr>
        <p:blipFill rotWithShape="1">
          <a:blip r:embed="rId2"/>
          <a:srcRect t="18635" b="6821"/>
          <a:stretch/>
        </p:blipFill>
        <p:spPr>
          <a:xfrm>
            <a:off x="1237217" y="2279799"/>
            <a:ext cx="2655522" cy="864096"/>
          </a:xfrm>
          <a:prstGeom prst="rect">
            <a:avLst/>
          </a:prstGeom>
        </p:spPr>
      </p:pic>
    </p:spTree>
    <p:extLst>
      <p:ext uri="{BB962C8B-B14F-4D97-AF65-F5344CB8AC3E}">
        <p14:creationId xmlns:p14="http://schemas.microsoft.com/office/powerpoint/2010/main" val="96926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Non – Argument Constructor</a:t>
            </a:r>
            <a:endParaRPr lang="en-US" dirty="0"/>
          </a:p>
        </p:txBody>
      </p:sp>
      <p:sp>
        <p:nvSpPr>
          <p:cNvPr id="3" name="Content Placeholder 2"/>
          <p:cNvSpPr>
            <a:spLocks noGrp="1"/>
          </p:cNvSpPr>
          <p:nvPr>
            <p:ph sz="half" idx="2"/>
          </p:nvPr>
        </p:nvSpPr>
        <p:spPr>
          <a:xfrm>
            <a:off x="729470" y="689451"/>
            <a:ext cx="3663812" cy="484748"/>
          </a:xfrm>
        </p:spPr>
        <p:txBody>
          <a:bodyPr/>
          <a:lstStyle/>
          <a:p>
            <a:r>
              <a:rPr lang="en-US" sz="1050" dirty="0"/>
              <a:t>A constructor that has parameters is known as parameterized constructor. If we want to initialize fields of the class with our own values, then use a parameterized constructor.</a:t>
            </a:r>
            <a:endParaRPr lang="en-US" sz="1050" dirty="0"/>
          </a:p>
        </p:txBody>
      </p:sp>
      <p:pic>
        <p:nvPicPr>
          <p:cNvPr id="5" name="Content Placeholder 4"/>
          <p:cNvPicPr>
            <a:picLocks noGrp="1" noChangeAspect="1"/>
          </p:cNvPicPr>
          <p:nvPr>
            <p:ph sz="half" idx="3"/>
          </p:nvPr>
        </p:nvPicPr>
        <p:blipFill>
          <a:blip r:embed="rId2"/>
          <a:stretch>
            <a:fillRect/>
          </a:stretch>
        </p:blipFill>
        <p:spPr>
          <a:xfrm>
            <a:off x="936898" y="1226319"/>
            <a:ext cx="3193353" cy="1901396"/>
          </a:xfrm>
          <a:prstGeom prst="rect">
            <a:avLst/>
          </a:prstGeom>
        </p:spPr>
      </p:pic>
    </p:spTree>
    <p:extLst>
      <p:ext uri="{BB962C8B-B14F-4D97-AF65-F5344CB8AC3E}">
        <p14:creationId xmlns:p14="http://schemas.microsoft.com/office/powerpoint/2010/main" val="3419818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Parameterized Constructor</a:t>
            </a:r>
            <a:endParaRPr lang="en-US" dirty="0"/>
          </a:p>
        </p:txBody>
      </p:sp>
      <p:sp>
        <p:nvSpPr>
          <p:cNvPr id="3" name="Content Placeholder 2"/>
          <p:cNvSpPr>
            <a:spLocks noGrp="1"/>
          </p:cNvSpPr>
          <p:nvPr>
            <p:ph sz="half" idx="2"/>
          </p:nvPr>
        </p:nvSpPr>
        <p:spPr>
          <a:xfrm>
            <a:off x="720874" y="795972"/>
            <a:ext cx="3600400" cy="969496"/>
          </a:xfrm>
        </p:spPr>
        <p:txBody>
          <a:bodyPr/>
          <a:lstStyle/>
          <a:p>
            <a:r>
              <a:rPr lang="en-US" sz="1050" dirty="0"/>
              <a:t>A constructor which has a specific </a:t>
            </a:r>
            <a:r>
              <a:rPr lang="en-US" sz="1050" b="1" dirty="0"/>
              <a:t>number of parameters</a:t>
            </a:r>
            <a:r>
              <a:rPr lang="en-US" sz="1050" dirty="0"/>
              <a:t> is called a parameterized constructor.</a:t>
            </a:r>
          </a:p>
          <a:p>
            <a:r>
              <a:rPr lang="en-US" sz="1050" b="1" dirty="0"/>
              <a:t>Why use the parameterized constructor?</a:t>
            </a:r>
          </a:p>
          <a:p>
            <a:r>
              <a:rPr lang="en-US" sz="1050" dirty="0"/>
              <a:t>The parameterized constructor is used to provide different values to distinct objects. However, you can provide the same values also.</a:t>
            </a:r>
          </a:p>
        </p:txBody>
      </p:sp>
      <p:sp>
        <p:nvSpPr>
          <p:cNvPr id="6" name="Rectangle 5"/>
          <p:cNvSpPr/>
          <p:nvPr/>
        </p:nvSpPr>
        <p:spPr>
          <a:xfrm>
            <a:off x="736104" y="1514351"/>
            <a:ext cx="3672805" cy="180049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sz="900" b="0" i="0" u="none" strike="noStrike" kern="0" cap="none" spc="0" normalizeH="0" baseline="0" noProof="0" dirty="0" smtClean="0">
                <a:ln>
                  <a:noFill/>
                </a:ln>
                <a:solidFill>
                  <a:srgbClr val="2B2A29"/>
                </a:solidFill>
                <a:effectLst/>
                <a:uLnTx/>
                <a:uFillTx/>
                <a:latin typeface="Arial MT"/>
              </a:rPr>
              <a:t>//Java Program to demonstrate the use of the parameterized constructor.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defRPr/>
            </a:pPr>
            <a:r>
              <a:rPr kumimoji="0" lang="en-US" sz="900" b="1" i="0" u="none" strike="noStrike" kern="0" cap="none" spc="0" normalizeH="0" baseline="0" noProof="0" dirty="0" smtClean="0">
                <a:ln>
                  <a:noFill/>
                </a:ln>
                <a:solidFill>
                  <a:srgbClr val="006699"/>
                </a:solidFill>
                <a:effectLst/>
                <a:uLnTx/>
                <a:uFillTx/>
                <a:latin typeface="Arial MT"/>
              </a:rPr>
              <a:t>class</a:t>
            </a:r>
            <a:r>
              <a:rPr kumimoji="0" lang="en-US" sz="900" b="0" i="0" u="none" strike="noStrike" kern="0" cap="none" spc="0" normalizeH="0" baseline="0" noProof="0" dirty="0" smtClean="0">
                <a:ln>
                  <a:noFill/>
                </a:ln>
                <a:solidFill>
                  <a:srgbClr val="2B2A29"/>
                </a:solidFill>
                <a:effectLst/>
                <a:uLnTx/>
                <a:uFillTx/>
                <a:latin typeface="Arial MT"/>
              </a:rPr>
              <a:t> Student4{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defRPr/>
            </a:pPr>
            <a:r>
              <a:rPr kumimoji="0" lang="en-US" sz="900" b="0" i="0" u="none" strike="noStrike" kern="0" cap="none" spc="0" normalizeH="0" baseline="0" noProof="0" dirty="0" smtClean="0">
                <a:ln>
                  <a:noFill/>
                </a:ln>
                <a:solidFill>
                  <a:srgbClr val="2B2A29"/>
                </a:solidFill>
                <a:effectLst/>
                <a:uLnTx/>
                <a:uFillTx/>
                <a:latin typeface="Arial MT"/>
              </a:rPr>
              <a:t>    </a:t>
            </a:r>
            <a:r>
              <a:rPr kumimoji="0" lang="en-US" sz="900" b="1" i="0" u="none" strike="noStrike" kern="0" cap="none" spc="0" normalizeH="0" baseline="0" noProof="0" dirty="0" err="1" smtClean="0">
                <a:ln>
                  <a:noFill/>
                </a:ln>
                <a:solidFill>
                  <a:srgbClr val="006699"/>
                </a:solidFill>
                <a:effectLst/>
                <a:uLnTx/>
                <a:uFillTx/>
                <a:latin typeface="Arial MT"/>
              </a:rPr>
              <a:t>int</a:t>
            </a:r>
            <a:r>
              <a:rPr kumimoji="0" lang="en-US" sz="900" b="0" i="0" u="none" strike="noStrike" kern="0" cap="none" spc="0" normalizeH="0" baseline="0" noProof="0" dirty="0" smtClean="0">
                <a:ln>
                  <a:noFill/>
                </a:ln>
                <a:solidFill>
                  <a:srgbClr val="2B2A29"/>
                </a:solidFill>
                <a:effectLst/>
                <a:uLnTx/>
                <a:uFillTx/>
                <a:latin typeface="Arial MT"/>
              </a:rPr>
              <a:t> id;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defRPr/>
            </a:pPr>
            <a:r>
              <a:rPr kumimoji="0" lang="en-US" sz="900" b="0" i="0" u="none" strike="noStrike" kern="0" cap="none" spc="0" normalizeH="0" baseline="0" noProof="0" dirty="0" smtClean="0">
                <a:ln>
                  <a:noFill/>
                </a:ln>
                <a:solidFill>
                  <a:srgbClr val="2B2A29"/>
                </a:solidFill>
                <a:effectLst/>
                <a:uLnTx/>
                <a:uFillTx/>
                <a:latin typeface="Arial MT"/>
              </a:rPr>
              <a:t>    String name;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defRPr/>
            </a:pPr>
            <a:r>
              <a:rPr kumimoji="0" lang="en-US" sz="900" b="0" i="0" u="none" strike="noStrike" kern="0" cap="none" spc="0" normalizeH="0" baseline="0" noProof="0" dirty="0" smtClean="0">
                <a:ln>
                  <a:noFill/>
                </a:ln>
                <a:solidFill>
                  <a:srgbClr val="2B2A29"/>
                </a:solidFill>
                <a:effectLst/>
                <a:uLnTx/>
                <a:uFillTx/>
                <a:latin typeface="Arial MT"/>
              </a:rPr>
              <a:t>    //creating a parameterized constructor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defRPr/>
            </a:pPr>
            <a:r>
              <a:rPr kumimoji="0" lang="en-US" sz="900" b="0" i="0" u="none" strike="noStrike" kern="0" cap="none" spc="0" normalizeH="0" baseline="0" noProof="0" dirty="0" smtClean="0">
                <a:ln>
                  <a:noFill/>
                </a:ln>
                <a:solidFill>
                  <a:srgbClr val="2B2A29"/>
                </a:solidFill>
                <a:effectLst/>
                <a:uLnTx/>
                <a:uFillTx/>
                <a:latin typeface="Arial MT"/>
              </a:rPr>
              <a:t>    Student4(</a:t>
            </a:r>
            <a:r>
              <a:rPr kumimoji="0" lang="en-US" sz="900" b="1" i="0" u="none" strike="noStrike" kern="0" cap="none" spc="0" normalizeH="0" baseline="0" noProof="0" dirty="0" err="1" smtClean="0">
                <a:ln>
                  <a:noFill/>
                </a:ln>
                <a:solidFill>
                  <a:srgbClr val="006699"/>
                </a:solidFill>
                <a:effectLst/>
                <a:uLnTx/>
                <a:uFillTx/>
                <a:latin typeface="Arial MT"/>
              </a:rPr>
              <a:t>int</a:t>
            </a:r>
            <a:r>
              <a:rPr kumimoji="0" lang="en-US" sz="900" b="0" i="0" u="none" strike="noStrike" kern="0" cap="none" spc="0" normalizeH="0" baseline="0" noProof="0" dirty="0" smtClean="0">
                <a:ln>
                  <a:noFill/>
                </a:ln>
                <a:solidFill>
                  <a:srgbClr val="2B2A29"/>
                </a:solidFill>
                <a:effectLst/>
                <a:uLnTx/>
                <a:uFillTx/>
                <a:latin typeface="Arial MT"/>
              </a:rPr>
              <a:t> </a:t>
            </a:r>
            <a:r>
              <a:rPr kumimoji="0" lang="en-US" sz="900" b="0" i="0" u="none" strike="noStrike" kern="0" cap="none" spc="0" normalizeH="0" baseline="0" noProof="0" dirty="0" err="1" smtClean="0">
                <a:ln>
                  <a:noFill/>
                </a:ln>
                <a:solidFill>
                  <a:srgbClr val="2B2A29"/>
                </a:solidFill>
                <a:effectLst/>
                <a:uLnTx/>
                <a:uFillTx/>
                <a:latin typeface="Arial MT"/>
              </a:rPr>
              <a:t>i,String</a:t>
            </a:r>
            <a:r>
              <a:rPr kumimoji="0" lang="en-US" sz="900" b="0" i="0" u="none" strike="noStrike" kern="0" cap="none" spc="0" normalizeH="0" baseline="0" noProof="0" dirty="0" smtClean="0">
                <a:ln>
                  <a:noFill/>
                </a:ln>
                <a:solidFill>
                  <a:srgbClr val="2B2A29"/>
                </a:solidFill>
                <a:effectLst/>
                <a:uLnTx/>
                <a:uFillTx/>
                <a:latin typeface="Arial MT"/>
              </a:rPr>
              <a:t> n){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defRPr/>
            </a:pPr>
            <a:r>
              <a:rPr kumimoji="0" lang="en-US" sz="900" b="0" i="0" u="none" strike="noStrike" kern="0" cap="none" spc="0" normalizeH="0" baseline="0" noProof="0" dirty="0" smtClean="0">
                <a:ln>
                  <a:noFill/>
                </a:ln>
                <a:solidFill>
                  <a:srgbClr val="2B2A29"/>
                </a:solidFill>
                <a:effectLst/>
                <a:uLnTx/>
                <a:uFillTx/>
                <a:latin typeface="Arial MT"/>
              </a:rPr>
              <a:t>    id = </a:t>
            </a:r>
            <a:r>
              <a:rPr kumimoji="0" lang="en-US" sz="900" b="0" i="0" u="none" strike="noStrike" kern="0" cap="none" spc="0" normalizeH="0" baseline="0" noProof="0" dirty="0" err="1" smtClean="0">
                <a:ln>
                  <a:noFill/>
                </a:ln>
                <a:solidFill>
                  <a:srgbClr val="2B2A29"/>
                </a:solidFill>
                <a:effectLst/>
                <a:uLnTx/>
                <a:uFillTx/>
                <a:latin typeface="Arial MT"/>
              </a:rPr>
              <a:t>i</a:t>
            </a:r>
            <a:r>
              <a:rPr kumimoji="0" lang="en-US" sz="900" b="0" i="0" u="none" strike="noStrike" kern="0" cap="none" spc="0" normalizeH="0" baseline="0" noProof="0" dirty="0" smtClean="0">
                <a:ln>
                  <a:noFill/>
                </a:ln>
                <a:solidFill>
                  <a:srgbClr val="2B2A29"/>
                </a:solidFill>
                <a:effectLst/>
                <a:uLnTx/>
                <a:uFillTx/>
                <a:latin typeface="Arial MT"/>
              </a:rPr>
              <a:t>;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defRPr/>
            </a:pPr>
            <a:r>
              <a:rPr kumimoji="0" lang="en-US" sz="900" b="0" i="0" u="none" strike="noStrike" kern="0" cap="none" spc="0" normalizeH="0" baseline="0" noProof="0" dirty="0" smtClean="0">
                <a:ln>
                  <a:noFill/>
                </a:ln>
                <a:solidFill>
                  <a:srgbClr val="2B2A29"/>
                </a:solidFill>
                <a:effectLst/>
                <a:uLnTx/>
                <a:uFillTx/>
                <a:latin typeface="Arial MT"/>
              </a:rPr>
              <a:t>    name = n;  </a:t>
            </a:r>
          </a:p>
          <a:p>
            <a:pPr marL="0" marR="0" lvl="0" indent="0" algn="l" defTabSz="914400" rtl="0" eaLnBrk="0" fontAlgn="base" latinLnBrk="0" hangingPunct="0">
              <a:lnSpc>
                <a:spcPct val="100000"/>
              </a:lnSpc>
              <a:spcBef>
                <a:spcPct val="0"/>
              </a:spcBef>
              <a:spcAft>
                <a:spcPct val="0"/>
              </a:spcAft>
              <a:buClrTx/>
              <a:buSzTx/>
              <a:buFontTx/>
              <a:buAutoNum type="arabicPeriod" startAt="9"/>
              <a:tabLst/>
              <a:defRPr/>
            </a:pPr>
            <a:r>
              <a:rPr kumimoji="0" lang="en-US" sz="900" b="0" i="0" u="none" strike="noStrike" kern="0" cap="none" spc="0" normalizeH="0" baseline="0" noProof="0" dirty="0" smtClean="0">
                <a:ln>
                  <a:noFill/>
                </a:ln>
                <a:solidFill>
                  <a:srgbClr val="2B2A29"/>
                </a:solidFill>
                <a:effectLst/>
                <a:uLnTx/>
                <a:uFillTx/>
                <a:latin typeface="Arial MT"/>
              </a:rPr>
              <a:t>    }  </a:t>
            </a:r>
            <a:r>
              <a:rPr kumimoji="0" lang="en-US" sz="1200" b="0" i="0" u="none" strike="noStrike" kern="0" cap="none" spc="0" normalizeH="0" baseline="0" noProof="0" dirty="0" smtClean="0">
                <a:ln>
                  <a:noFill/>
                </a:ln>
                <a:solidFill>
                  <a:srgbClr val="2B2A29"/>
                </a:solidFill>
                <a:effectLst/>
                <a:uLnTx/>
                <a:uFillTx/>
                <a:latin typeface="montserrat"/>
              </a:rPr>
              <a:t>  </a:t>
            </a:r>
          </a:p>
        </p:txBody>
      </p:sp>
    </p:spTree>
    <p:extLst>
      <p:ext uri="{BB962C8B-B14F-4D97-AF65-F5344CB8AC3E}">
        <p14:creationId xmlns:p14="http://schemas.microsoft.com/office/powerpoint/2010/main" val="622461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2"/>
          </p:nvPr>
        </p:nvSpPr>
        <p:spPr>
          <a:xfrm>
            <a:off x="864890" y="798483"/>
            <a:ext cx="3096344" cy="2662267"/>
          </a:xfrm>
        </p:spPr>
        <p:txBody>
          <a:bodyPr/>
          <a:lstStyle/>
          <a:p>
            <a:pPr lvl="0" algn="l" rtl="0" eaLnBrk="0" fontAlgn="base" hangingPunct="0">
              <a:spcBef>
                <a:spcPct val="0"/>
              </a:spcBef>
              <a:spcAft>
                <a:spcPct val="0"/>
              </a:spcAft>
              <a:buFontTx/>
              <a:buAutoNum type="arabicPeriod" startAt="10"/>
              <a:defRPr/>
            </a:pPr>
            <a:r>
              <a:rPr lang="en-US" sz="900" dirty="0">
                <a:solidFill>
                  <a:srgbClr val="2B2A29"/>
                </a:solidFill>
              </a:rPr>
              <a:t> //method to display the values  </a:t>
            </a:r>
          </a:p>
          <a:p>
            <a:pPr lvl="0" algn="l" rtl="0" eaLnBrk="0" fontAlgn="base" hangingPunct="0">
              <a:spcBef>
                <a:spcPct val="0"/>
              </a:spcBef>
              <a:spcAft>
                <a:spcPct val="0"/>
              </a:spcAft>
              <a:buFontTx/>
              <a:buAutoNum type="arabicPeriod" startAt="11"/>
              <a:defRPr/>
            </a:pPr>
            <a:r>
              <a:rPr lang="en-US" sz="900" dirty="0">
                <a:solidFill>
                  <a:srgbClr val="2B2A29"/>
                </a:solidFill>
              </a:rPr>
              <a:t>    </a:t>
            </a:r>
            <a:r>
              <a:rPr lang="en-US" sz="900" b="1" dirty="0">
                <a:solidFill>
                  <a:srgbClr val="006699"/>
                </a:solidFill>
              </a:rPr>
              <a:t>void</a:t>
            </a:r>
            <a:r>
              <a:rPr lang="en-US" sz="900" dirty="0">
                <a:solidFill>
                  <a:srgbClr val="2B2A29"/>
                </a:solidFill>
              </a:rPr>
              <a:t> display(){</a:t>
            </a:r>
            <a:r>
              <a:rPr lang="en-US" sz="900" dirty="0" err="1">
                <a:solidFill>
                  <a:srgbClr val="2B2A29"/>
                </a:solidFill>
              </a:rPr>
              <a:t>System.out.println</a:t>
            </a:r>
            <a:r>
              <a:rPr lang="en-US" sz="900" dirty="0">
                <a:solidFill>
                  <a:srgbClr val="2B2A29"/>
                </a:solidFill>
              </a:rPr>
              <a:t>(id+" "+name);}  </a:t>
            </a:r>
          </a:p>
          <a:p>
            <a:pPr lvl="0" algn="l" rtl="0" eaLnBrk="0" fontAlgn="base" hangingPunct="0">
              <a:spcBef>
                <a:spcPct val="0"/>
              </a:spcBef>
              <a:spcAft>
                <a:spcPct val="0"/>
              </a:spcAft>
              <a:buFontTx/>
              <a:buAutoNum type="arabicPeriod" startAt="12"/>
              <a:defRPr/>
            </a:pPr>
            <a:r>
              <a:rPr lang="en-US" sz="900" dirty="0">
                <a:solidFill>
                  <a:srgbClr val="2B2A29"/>
                </a:solidFill>
              </a:rPr>
              <a:t>   </a:t>
            </a:r>
          </a:p>
          <a:p>
            <a:pPr lvl="0" algn="l" rtl="0" eaLnBrk="0" fontAlgn="base" hangingPunct="0">
              <a:spcBef>
                <a:spcPct val="0"/>
              </a:spcBef>
              <a:spcAft>
                <a:spcPct val="0"/>
              </a:spcAft>
              <a:buFontTx/>
              <a:buAutoNum type="arabicPeriod" startAt="13"/>
              <a:defRPr/>
            </a:pPr>
            <a:r>
              <a:rPr lang="en-US" sz="900" dirty="0">
                <a:solidFill>
                  <a:srgbClr val="2B2A29"/>
                </a:solidFill>
              </a:rPr>
              <a:t>    </a:t>
            </a:r>
            <a:r>
              <a:rPr lang="en-US" sz="900" b="1" dirty="0">
                <a:solidFill>
                  <a:srgbClr val="006699"/>
                </a:solidFill>
              </a:rPr>
              <a:t>public</a:t>
            </a:r>
            <a:r>
              <a:rPr lang="en-US" sz="900" dirty="0">
                <a:solidFill>
                  <a:srgbClr val="2B2A29"/>
                </a:solidFill>
              </a:rPr>
              <a:t> </a:t>
            </a:r>
            <a:r>
              <a:rPr lang="en-US" sz="900" b="1" dirty="0">
                <a:solidFill>
                  <a:srgbClr val="006699"/>
                </a:solidFill>
              </a:rPr>
              <a:t>static</a:t>
            </a:r>
            <a:r>
              <a:rPr lang="en-US" sz="900" dirty="0">
                <a:solidFill>
                  <a:srgbClr val="2B2A29"/>
                </a:solidFill>
              </a:rPr>
              <a:t> </a:t>
            </a:r>
            <a:r>
              <a:rPr lang="en-US" sz="900" b="1" dirty="0">
                <a:solidFill>
                  <a:srgbClr val="006699"/>
                </a:solidFill>
              </a:rPr>
              <a:t>void</a:t>
            </a:r>
            <a:r>
              <a:rPr lang="en-US" sz="900" dirty="0">
                <a:solidFill>
                  <a:srgbClr val="2B2A29"/>
                </a:solidFill>
              </a:rPr>
              <a:t> main(String </a:t>
            </a:r>
            <a:r>
              <a:rPr lang="en-US" sz="900" dirty="0" err="1">
                <a:solidFill>
                  <a:srgbClr val="2B2A29"/>
                </a:solidFill>
              </a:rPr>
              <a:t>args</a:t>
            </a:r>
            <a:r>
              <a:rPr lang="en-US" sz="900" dirty="0">
                <a:solidFill>
                  <a:srgbClr val="2B2A29"/>
                </a:solidFill>
              </a:rPr>
              <a:t>[]){  </a:t>
            </a:r>
          </a:p>
          <a:p>
            <a:pPr lvl="0" algn="l" rtl="0" eaLnBrk="0" fontAlgn="base" hangingPunct="0">
              <a:spcBef>
                <a:spcPct val="0"/>
              </a:spcBef>
              <a:spcAft>
                <a:spcPct val="0"/>
              </a:spcAft>
              <a:buFontTx/>
              <a:buAutoNum type="arabicPeriod" startAt="14"/>
              <a:defRPr/>
            </a:pPr>
            <a:r>
              <a:rPr lang="en-US" sz="900" dirty="0">
                <a:solidFill>
                  <a:srgbClr val="2B2A29"/>
                </a:solidFill>
              </a:rPr>
              <a:t>    //creating objects and passing values  </a:t>
            </a:r>
          </a:p>
          <a:p>
            <a:pPr lvl="0" algn="l" rtl="0" eaLnBrk="0" fontAlgn="base" hangingPunct="0">
              <a:spcBef>
                <a:spcPct val="0"/>
              </a:spcBef>
              <a:spcAft>
                <a:spcPct val="0"/>
              </a:spcAft>
              <a:buFontTx/>
              <a:buAutoNum type="arabicPeriod" startAt="15"/>
              <a:defRPr/>
            </a:pPr>
            <a:r>
              <a:rPr lang="en-US" sz="900" dirty="0">
                <a:solidFill>
                  <a:srgbClr val="2B2A29"/>
                </a:solidFill>
              </a:rPr>
              <a:t>    Student4 s1 = </a:t>
            </a:r>
            <a:r>
              <a:rPr lang="en-US" sz="900" b="1" dirty="0">
                <a:solidFill>
                  <a:srgbClr val="006699"/>
                </a:solidFill>
              </a:rPr>
              <a:t>new</a:t>
            </a:r>
            <a:r>
              <a:rPr lang="en-US" sz="900" dirty="0">
                <a:solidFill>
                  <a:srgbClr val="2B2A29"/>
                </a:solidFill>
              </a:rPr>
              <a:t> Student4(</a:t>
            </a:r>
            <a:r>
              <a:rPr lang="en-US" sz="900" dirty="0">
                <a:solidFill>
                  <a:srgbClr val="C00000"/>
                </a:solidFill>
              </a:rPr>
              <a:t>111</a:t>
            </a:r>
            <a:r>
              <a:rPr lang="en-US" sz="900" dirty="0">
                <a:solidFill>
                  <a:srgbClr val="2B2A29"/>
                </a:solidFill>
              </a:rPr>
              <a:t>,"Karan");  </a:t>
            </a:r>
          </a:p>
          <a:p>
            <a:pPr lvl="0" algn="l" rtl="0" eaLnBrk="0" fontAlgn="base" hangingPunct="0">
              <a:spcBef>
                <a:spcPct val="0"/>
              </a:spcBef>
              <a:spcAft>
                <a:spcPct val="0"/>
              </a:spcAft>
              <a:buFontTx/>
              <a:buAutoNum type="arabicPeriod" startAt="16"/>
              <a:defRPr/>
            </a:pPr>
            <a:r>
              <a:rPr lang="en-US" sz="900" dirty="0">
                <a:solidFill>
                  <a:srgbClr val="2B2A29"/>
                </a:solidFill>
              </a:rPr>
              <a:t>    Student4 s2 = </a:t>
            </a:r>
            <a:r>
              <a:rPr lang="en-US" sz="900" b="1" dirty="0">
                <a:solidFill>
                  <a:srgbClr val="006699"/>
                </a:solidFill>
              </a:rPr>
              <a:t>new</a:t>
            </a:r>
            <a:r>
              <a:rPr lang="en-US" sz="900" dirty="0">
                <a:solidFill>
                  <a:srgbClr val="2B2A29"/>
                </a:solidFill>
              </a:rPr>
              <a:t> Student4(</a:t>
            </a:r>
            <a:r>
              <a:rPr lang="en-US" sz="900" dirty="0">
                <a:solidFill>
                  <a:srgbClr val="C00000"/>
                </a:solidFill>
              </a:rPr>
              <a:t>222</a:t>
            </a:r>
            <a:r>
              <a:rPr lang="en-US" sz="900" dirty="0">
                <a:solidFill>
                  <a:srgbClr val="2B2A29"/>
                </a:solidFill>
              </a:rPr>
              <a:t>,"Aryan");  </a:t>
            </a:r>
          </a:p>
          <a:p>
            <a:pPr lvl="0" algn="l" rtl="0" eaLnBrk="0" fontAlgn="base" hangingPunct="0">
              <a:spcBef>
                <a:spcPct val="0"/>
              </a:spcBef>
              <a:spcAft>
                <a:spcPct val="0"/>
              </a:spcAft>
              <a:buFontTx/>
              <a:buAutoNum type="arabicPeriod" startAt="17"/>
              <a:defRPr/>
            </a:pPr>
            <a:r>
              <a:rPr lang="en-US" sz="900" dirty="0">
                <a:solidFill>
                  <a:srgbClr val="2B2A29"/>
                </a:solidFill>
              </a:rPr>
              <a:t>    //calling method to display the values of object  </a:t>
            </a:r>
          </a:p>
          <a:p>
            <a:pPr lvl="0" algn="l" rtl="0" eaLnBrk="0" fontAlgn="base" hangingPunct="0">
              <a:spcBef>
                <a:spcPct val="0"/>
              </a:spcBef>
              <a:spcAft>
                <a:spcPct val="0"/>
              </a:spcAft>
              <a:buFontTx/>
              <a:buAutoNum type="arabicPeriod" startAt="18"/>
              <a:defRPr/>
            </a:pPr>
            <a:r>
              <a:rPr lang="en-US" sz="900" dirty="0">
                <a:solidFill>
                  <a:srgbClr val="2B2A29"/>
                </a:solidFill>
              </a:rPr>
              <a:t>    s1.display();  </a:t>
            </a:r>
          </a:p>
          <a:p>
            <a:pPr lvl="0" algn="l" rtl="0" eaLnBrk="0" fontAlgn="base" hangingPunct="0">
              <a:spcBef>
                <a:spcPct val="0"/>
              </a:spcBef>
              <a:spcAft>
                <a:spcPct val="0"/>
              </a:spcAft>
              <a:buFontTx/>
              <a:buAutoNum type="arabicPeriod" startAt="19"/>
              <a:defRPr/>
            </a:pPr>
            <a:r>
              <a:rPr lang="en-US" sz="900" dirty="0">
                <a:solidFill>
                  <a:srgbClr val="2B2A29"/>
                </a:solidFill>
              </a:rPr>
              <a:t>    s2.display();  </a:t>
            </a:r>
          </a:p>
          <a:p>
            <a:pPr lvl="0" algn="l" rtl="0" eaLnBrk="0" fontAlgn="base" hangingPunct="0">
              <a:spcBef>
                <a:spcPct val="0"/>
              </a:spcBef>
              <a:spcAft>
                <a:spcPct val="0"/>
              </a:spcAft>
              <a:buFontTx/>
              <a:buAutoNum type="arabicPeriod" startAt="20"/>
              <a:defRPr/>
            </a:pPr>
            <a:r>
              <a:rPr lang="en-US" sz="900" dirty="0">
                <a:solidFill>
                  <a:srgbClr val="2B2A29"/>
                </a:solidFill>
              </a:rPr>
              <a:t>   }  </a:t>
            </a:r>
          </a:p>
          <a:p>
            <a:pPr lvl="0" algn="l" rtl="0" eaLnBrk="0" fontAlgn="base" hangingPunct="0">
              <a:spcBef>
                <a:spcPct val="0"/>
              </a:spcBef>
              <a:spcAft>
                <a:spcPct val="0"/>
              </a:spcAft>
              <a:buFontTx/>
              <a:buAutoNum type="arabicPeriod" startAt="21"/>
              <a:defRPr/>
            </a:pPr>
            <a:r>
              <a:rPr lang="en-US" sz="900" dirty="0">
                <a:solidFill>
                  <a:srgbClr val="2B2A29"/>
                </a:solidFill>
              </a:rPr>
              <a:t>}  </a:t>
            </a:r>
          </a:p>
          <a:p>
            <a:endParaRPr lang="en-US" dirty="0"/>
          </a:p>
        </p:txBody>
      </p:sp>
    </p:spTree>
    <p:extLst>
      <p:ext uri="{BB962C8B-B14F-4D97-AF65-F5344CB8AC3E}">
        <p14:creationId xmlns:p14="http://schemas.microsoft.com/office/powerpoint/2010/main" val="339718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Copy Constructor in Java</a:t>
            </a:r>
            <a:endParaRPr lang="en-US" dirty="0"/>
          </a:p>
        </p:txBody>
      </p:sp>
      <p:sp>
        <p:nvSpPr>
          <p:cNvPr id="3" name="Content Placeholder 2"/>
          <p:cNvSpPr>
            <a:spLocks noGrp="1"/>
          </p:cNvSpPr>
          <p:nvPr>
            <p:ph sz="half" idx="2"/>
          </p:nvPr>
        </p:nvSpPr>
        <p:spPr>
          <a:xfrm>
            <a:off x="673423" y="722263"/>
            <a:ext cx="3656607" cy="1354217"/>
          </a:xfrm>
        </p:spPr>
        <p:txBody>
          <a:bodyPr/>
          <a:lstStyle/>
          <a:p>
            <a:pPr fontAlgn="base"/>
            <a:r>
              <a:rPr lang="en-US" dirty="0"/>
              <a:t>Like C++, Java also supports a copy constructor. But, unlike C++, Java doesn’t create a default copy constructor if you don’t write your own. A prerequisite prior to learning copy constructors is to learn about constructors in java to deeper roots. Below is an example Java program that shows a simple use of a copy constructor.</a:t>
            </a:r>
          </a:p>
          <a:p>
            <a:pPr fontAlgn="base"/>
            <a:r>
              <a:rPr lang="en-US" dirty="0"/>
              <a:t> </a:t>
            </a:r>
          </a:p>
          <a:p>
            <a:endParaRPr lang="en-US" dirty="0"/>
          </a:p>
        </p:txBody>
      </p:sp>
      <p:sp>
        <p:nvSpPr>
          <p:cNvPr id="7" name="Rectangle 3"/>
          <p:cNvSpPr>
            <a:spLocks noChangeArrowheads="1"/>
          </p:cNvSpPr>
          <p:nvPr/>
        </p:nvSpPr>
        <p:spPr bwMode="auto">
          <a:xfrm>
            <a:off x="721147" y="1861457"/>
            <a:ext cx="178439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6699"/>
                </a:solidFill>
                <a:effectLst/>
                <a:latin typeface="Arial MT"/>
              </a:rPr>
              <a:t>class</a:t>
            </a: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0000"/>
                </a:solidFill>
                <a:effectLst/>
                <a:latin typeface="Arial MT"/>
              </a:rPr>
              <a:t>Person {</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1" i="0" u="none" strike="noStrike" cap="none" normalizeH="0" baseline="0" dirty="0" smtClean="0">
                <a:ln>
                  <a:noFill/>
                </a:ln>
                <a:solidFill>
                  <a:srgbClr val="006699"/>
                </a:solidFill>
                <a:effectLst/>
                <a:latin typeface="Arial MT"/>
              </a:rPr>
              <a:t>private</a:t>
            </a: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0000"/>
                </a:solidFill>
                <a:effectLst/>
                <a:latin typeface="Arial MT"/>
              </a:rPr>
              <a:t>String name;</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1" i="0" u="none" strike="noStrike" cap="none" normalizeH="0" baseline="0" dirty="0" smtClean="0">
                <a:ln>
                  <a:noFill/>
                </a:ln>
                <a:solidFill>
                  <a:srgbClr val="006699"/>
                </a:solidFill>
                <a:effectLst/>
                <a:latin typeface="Arial MT"/>
              </a:rPr>
              <a:t>private</a:t>
            </a:r>
            <a:r>
              <a:rPr kumimoji="0" lang="en-US" sz="1000" b="0" i="0" u="none" strike="noStrike" cap="none" normalizeH="0" baseline="0" dirty="0" smtClean="0">
                <a:ln>
                  <a:noFill/>
                </a:ln>
                <a:solidFill>
                  <a:srgbClr val="273239"/>
                </a:solidFill>
                <a:effectLst/>
                <a:latin typeface="Arial MT"/>
              </a:rPr>
              <a:t> </a:t>
            </a:r>
            <a:r>
              <a:rPr kumimoji="0" lang="en-US" sz="1000" b="1" i="0" u="none" strike="noStrike" cap="none" normalizeH="0" baseline="0" dirty="0" err="1" smtClean="0">
                <a:ln>
                  <a:noFill/>
                </a:ln>
                <a:solidFill>
                  <a:srgbClr val="006699"/>
                </a:solidFill>
                <a:effectLst/>
                <a:latin typeface="Arial MT"/>
              </a:rPr>
              <a:t>int</a:t>
            </a: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0000"/>
                </a:solidFill>
                <a:effectLst/>
                <a:latin typeface="Arial MT"/>
              </a:rPr>
              <a:t>age;</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1" i="0" u="none" strike="noStrike" cap="none" normalizeH="0" baseline="0" dirty="0" smtClean="0">
                <a:ln>
                  <a:noFill/>
                </a:ln>
                <a:solidFill>
                  <a:srgbClr val="006699"/>
                </a:solidFill>
                <a:effectLst/>
                <a:latin typeface="Arial MT"/>
              </a:rPr>
              <a:t>public</a:t>
            </a: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0000"/>
                </a:solidFill>
                <a:effectLst/>
                <a:latin typeface="Arial MT"/>
              </a:rPr>
              <a:t>Person(String name, </a:t>
            </a:r>
            <a:r>
              <a:rPr kumimoji="0" lang="en-US" sz="1000" b="1" i="0" u="none" strike="noStrike" cap="none" normalizeH="0" baseline="0" dirty="0" err="1" smtClean="0">
                <a:ln>
                  <a:noFill/>
                </a:ln>
                <a:solidFill>
                  <a:srgbClr val="006699"/>
                </a:solidFill>
                <a:effectLst/>
                <a:latin typeface="Arial MT"/>
              </a:rPr>
              <a:t>int</a:t>
            </a: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0000"/>
                </a:solidFill>
                <a:effectLst/>
                <a:latin typeface="Arial MT"/>
              </a:rPr>
              <a:t>age) {</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1" i="0" u="none" strike="noStrike" cap="none" normalizeH="0" baseline="0" dirty="0" smtClean="0">
                <a:ln>
                  <a:noFill/>
                </a:ln>
                <a:solidFill>
                  <a:srgbClr val="006699"/>
                </a:solidFill>
                <a:effectLst/>
                <a:latin typeface="Arial MT"/>
              </a:rPr>
              <a:t>this</a:t>
            </a:r>
            <a:r>
              <a:rPr kumimoji="0" lang="en-US" sz="1000" b="0" i="0" u="none" strike="noStrike" cap="none" normalizeH="0" baseline="0" dirty="0" smtClean="0">
                <a:ln>
                  <a:noFill/>
                </a:ln>
                <a:solidFill>
                  <a:srgbClr val="000000"/>
                </a:solidFill>
                <a:effectLst/>
                <a:latin typeface="Arial MT"/>
              </a:rPr>
              <a:t>.name = name;</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1" i="0" u="none" strike="noStrike" cap="none" normalizeH="0" baseline="0" dirty="0" err="1" smtClean="0">
                <a:ln>
                  <a:noFill/>
                </a:ln>
                <a:solidFill>
                  <a:srgbClr val="006699"/>
                </a:solidFill>
                <a:effectLst/>
                <a:latin typeface="Arial MT"/>
              </a:rPr>
              <a:t>this</a:t>
            </a:r>
            <a:r>
              <a:rPr kumimoji="0" lang="en-US" sz="1000" b="0" i="0" u="none" strike="noStrike" cap="none" normalizeH="0" baseline="0" dirty="0" err="1" smtClean="0">
                <a:ln>
                  <a:noFill/>
                </a:ln>
                <a:solidFill>
                  <a:srgbClr val="000000"/>
                </a:solidFill>
                <a:effectLst/>
                <a:latin typeface="Arial MT"/>
              </a:rPr>
              <a:t>.age</a:t>
            </a:r>
            <a:r>
              <a:rPr kumimoji="0" lang="en-US" sz="1000" b="0" i="0" u="none" strike="noStrike" cap="none" normalizeH="0" baseline="0" dirty="0" smtClean="0">
                <a:ln>
                  <a:noFill/>
                </a:ln>
                <a:solidFill>
                  <a:srgbClr val="000000"/>
                </a:solidFill>
                <a:effectLst/>
                <a:latin typeface="Arial MT"/>
              </a:rPr>
              <a:t> = age;</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0000"/>
                </a:solidFill>
                <a:effectLst/>
                <a:latin typeface="Arial MT"/>
              </a:rPr>
              <a:t>}</a:t>
            </a:r>
            <a:endParaRPr kumimoji="0" lang="en-US" sz="1000" b="0" i="0" u="none" strike="noStrike" cap="none" normalizeH="0" baseline="0" dirty="0" smtClean="0">
              <a:ln>
                <a:noFill/>
              </a:ln>
              <a:solidFill>
                <a:schemeClr val="tx1"/>
              </a:solidFill>
              <a:effectLst/>
              <a:latin typeface="Arial MT"/>
            </a:endParaRPr>
          </a:p>
        </p:txBody>
      </p:sp>
      <p:sp>
        <p:nvSpPr>
          <p:cNvPr id="8" name="Rectangle 7"/>
          <p:cNvSpPr/>
          <p:nvPr/>
        </p:nvSpPr>
        <p:spPr>
          <a:xfrm>
            <a:off x="2635448" y="1815290"/>
            <a:ext cx="1728192" cy="147732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6699"/>
                </a:solidFill>
                <a:effectLst/>
                <a:latin typeface="Arial MT"/>
              </a:rPr>
              <a:t>public</a:t>
            </a: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0000"/>
                </a:solidFill>
                <a:effectLst/>
                <a:latin typeface="Arial MT"/>
              </a:rPr>
              <a:t>Person(Person another) {</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1" i="0" u="none" strike="noStrike" cap="none" normalizeH="0" baseline="0" dirty="0" smtClean="0">
                <a:ln>
                  <a:noFill/>
                </a:ln>
                <a:solidFill>
                  <a:srgbClr val="006699"/>
                </a:solidFill>
                <a:effectLst/>
                <a:latin typeface="Arial MT"/>
              </a:rPr>
              <a:t>this</a:t>
            </a:r>
            <a:r>
              <a:rPr kumimoji="0" lang="en-US" sz="1000" b="0" i="0" u="none" strike="noStrike" cap="none" normalizeH="0" baseline="0" dirty="0" smtClean="0">
                <a:ln>
                  <a:noFill/>
                </a:ln>
                <a:solidFill>
                  <a:srgbClr val="000000"/>
                </a:solidFill>
                <a:effectLst/>
                <a:latin typeface="Arial MT"/>
              </a:rPr>
              <a:t>(another.name, </a:t>
            </a:r>
            <a:r>
              <a:rPr kumimoji="0" lang="en-US" sz="1000" b="0" i="0" u="none" strike="noStrike" cap="none" normalizeH="0" baseline="0" dirty="0" err="1" smtClean="0">
                <a:ln>
                  <a:noFill/>
                </a:ln>
                <a:solidFill>
                  <a:srgbClr val="000000"/>
                </a:solidFill>
                <a:effectLst/>
                <a:latin typeface="Arial MT"/>
              </a:rPr>
              <a:t>another.age</a:t>
            </a:r>
            <a:r>
              <a:rPr kumimoji="0" lang="en-US" sz="1000" b="0" i="0" u="none" strike="noStrike" cap="none" normalizeH="0" baseline="0" dirty="0" smtClean="0">
                <a:ln>
                  <a:noFill/>
                </a:ln>
                <a:solidFill>
                  <a:srgbClr val="000000"/>
                </a:solidFill>
                <a:effectLst/>
                <a:latin typeface="Arial MT"/>
              </a:rPr>
              <a:t>);</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0000"/>
                </a:solidFill>
                <a:effectLst/>
                <a:latin typeface="Arial MT"/>
              </a:rPr>
              <a:t>}</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73239"/>
                </a:solidFill>
                <a:effectLst/>
                <a:latin typeface="Arial MT"/>
              </a:rPr>
              <a:t>    </a:t>
            </a:r>
            <a:r>
              <a:rPr kumimoji="0" lang="en-US" sz="1000" b="0" i="0" u="none" strike="noStrike" cap="none" normalizeH="0" baseline="0" dirty="0" smtClean="0">
                <a:ln>
                  <a:noFill/>
                </a:ln>
                <a:solidFill>
                  <a:srgbClr val="008200"/>
                </a:solidFill>
                <a:effectLst/>
                <a:latin typeface="Arial MT"/>
              </a:rPr>
              <a:t>// Getters and setters for the instance variables</a:t>
            </a:r>
            <a:endParaRPr kumimoji="0" lang="en-US" sz="1000" b="0" i="0" u="none" strike="noStrike" cap="none" normalizeH="0" baseline="0" dirty="0" smtClean="0">
              <a:ln>
                <a:noFill/>
              </a:ln>
              <a:solidFill>
                <a:schemeClr val="tx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MT"/>
              </a:rPr>
              <a:t>}</a:t>
            </a:r>
            <a:endParaRPr kumimoji="0" lang="en-US" sz="1000" b="0" i="0" u="none" strike="noStrike" cap="none" normalizeH="0" baseline="0" dirty="0" smtClean="0">
              <a:ln>
                <a:noFill/>
              </a:ln>
              <a:solidFill>
                <a:schemeClr val="tx1"/>
              </a:solidFill>
              <a:effectLst/>
              <a:latin typeface="Arial MT"/>
            </a:endParaRPr>
          </a:p>
        </p:txBody>
      </p:sp>
    </p:spTree>
    <p:extLst>
      <p:ext uri="{BB962C8B-B14F-4D97-AF65-F5344CB8AC3E}">
        <p14:creationId xmlns:p14="http://schemas.microsoft.com/office/powerpoint/2010/main" val="2358462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0" y="-34665"/>
            <a:ext cx="4037450" cy="215444"/>
          </a:xfrm>
        </p:spPr>
        <p:txBody>
          <a:bodyPr/>
          <a:lstStyle/>
          <a:p>
            <a:r>
              <a:rPr lang="en-US" dirty="0" smtClean="0"/>
              <a:t>Statically Typed Programming Language</a:t>
            </a:r>
            <a:endParaRPr lang="en-US" dirty="0"/>
          </a:p>
        </p:txBody>
      </p:sp>
      <p:pic>
        <p:nvPicPr>
          <p:cNvPr id="4" name="Picture 3"/>
          <p:cNvPicPr>
            <a:picLocks noChangeAspect="1"/>
          </p:cNvPicPr>
          <p:nvPr/>
        </p:nvPicPr>
        <p:blipFill>
          <a:blip r:embed="rId2"/>
          <a:stretch>
            <a:fillRect/>
          </a:stretch>
        </p:blipFill>
        <p:spPr>
          <a:xfrm>
            <a:off x="864890" y="597852"/>
            <a:ext cx="3384376" cy="1192537"/>
          </a:xfrm>
          <a:prstGeom prst="rect">
            <a:avLst/>
          </a:prstGeom>
        </p:spPr>
      </p:pic>
      <p:sp>
        <p:nvSpPr>
          <p:cNvPr id="3" name="Text Placeholder 2"/>
          <p:cNvSpPr>
            <a:spLocks noGrp="1"/>
          </p:cNvSpPr>
          <p:nvPr>
            <p:ph type="body" idx="1"/>
          </p:nvPr>
        </p:nvSpPr>
        <p:spPr>
          <a:xfrm>
            <a:off x="648866" y="1586359"/>
            <a:ext cx="3961234" cy="969496"/>
          </a:xfrm>
        </p:spPr>
        <p:txBody>
          <a:bodyPr/>
          <a:lstStyle/>
          <a:p>
            <a:r>
              <a:rPr lang="en-US" sz="1050" b="1" dirty="0"/>
              <a:t>In statically typed programming languages, type checking occurs at </a:t>
            </a:r>
            <a:r>
              <a:rPr lang="en-US" sz="1050" b="1" dirty="0">
                <a:solidFill>
                  <a:srgbClr val="FF0000"/>
                </a:solidFill>
              </a:rPr>
              <a:t>compile time</a:t>
            </a:r>
            <a:r>
              <a:rPr lang="en-US" sz="1050" dirty="0"/>
              <a:t>. At compile time, source code in a specific programming language is converted to a machine-readable format. This means that before source code is compiled, the type associated with each and every single variable must be known.</a:t>
            </a:r>
            <a:endParaRPr lang="en-US" sz="1050" dirty="0"/>
          </a:p>
        </p:txBody>
      </p:sp>
      <p:sp>
        <p:nvSpPr>
          <p:cNvPr id="6" name="Rectangle 5"/>
          <p:cNvSpPr/>
          <p:nvPr/>
        </p:nvSpPr>
        <p:spPr>
          <a:xfrm>
            <a:off x="572651" y="2555855"/>
            <a:ext cx="4037450" cy="577081"/>
          </a:xfrm>
          <a:prstGeom prst="rect">
            <a:avLst/>
          </a:prstGeom>
        </p:spPr>
        <p:txBody>
          <a:bodyPr wrap="square">
            <a:spAutoFit/>
          </a:bodyPr>
          <a:lstStyle/>
          <a:p>
            <a:r>
              <a:rPr lang="en-US" sz="1050" b="0" i="0" dirty="0" smtClean="0">
                <a:solidFill>
                  <a:srgbClr val="2B2A29"/>
                </a:solidFill>
                <a:effectLst/>
                <a:latin typeface="Arial MT"/>
              </a:rPr>
              <a:t>Java is a statically-typed programming language. It means, all </a:t>
            </a:r>
            <a:r>
              <a:rPr lang="en-US" sz="1050" b="0" i="0" u="none" strike="noStrike" dirty="0" smtClean="0">
                <a:solidFill>
                  <a:srgbClr val="FF0000"/>
                </a:solidFill>
                <a:effectLst/>
                <a:latin typeface="Arial MT"/>
              </a:rPr>
              <a:t>variables</a:t>
            </a:r>
            <a:r>
              <a:rPr lang="en-US" sz="1050" b="0" i="0" dirty="0" smtClean="0">
                <a:solidFill>
                  <a:srgbClr val="2B2A29"/>
                </a:solidFill>
                <a:effectLst/>
                <a:latin typeface="Arial MT"/>
              </a:rPr>
              <a:t> must be declared before its use. That is why we need to declare variable's type and name.</a:t>
            </a:r>
            <a:endParaRPr lang="en-US" sz="1050" dirty="0">
              <a:latin typeface="Arial MT"/>
            </a:endParaRPr>
          </a:p>
        </p:txBody>
      </p:sp>
    </p:spTree>
    <p:extLst>
      <p:ext uri="{BB962C8B-B14F-4D97-AF65-F5344CB8AC3E}">
        <p14:creationId xmlns:p14="http://schemas.microsoft.com/office/powerpoint/2010/main" val="384132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215444"/>
          </a:xfrm>
        </p:spPr>
        <p:txBody>
          <a:bodyPr/>
          <a:lstStyle/>
          <a:p>
            <a:r>
              <a:rPr lang="en-US" dirty="0" smtClean="0"/>
              <a:t>Data Types in Java</a:t>
            </a:r>
            <a:endParaRPr lang="en-US" dirty="0"/>
          </a:p>
        </p:txBody>
      </p:sp>
      <p:pic>
        <p:nvPicPr>
          <p:cNvPr id="4" name="Picture 3"/>
          <p:cNvPicPr>
            <a:picLocks noChangeAspect="1"/>
          </p:cNvPicPr>
          <p:nvPr/>
        </p:nvPicPr>
        <p:blipFill>
          <a:blip r:embed="rId2"/>
          <a:stretch>
            <a:fillRect/>
          </a:stretch>
        </p:blipFill>
        <p:spPr>
          <a:xfrm>
            <a:off x="792882" y="722263"/>
            <a:ext cx="3680216" cy="2016224"/>
          </a:xfrm>
          <a:prstGeom prst="rect">
            <a:avLst/>
          </a:prstGeom>
        </p:spPr>
      </p:pic>
    </p:spTree>
    <p:extLst>
      <p:ext uri="{BB962C8B-B14F-4D97-AF65-F5344CB8AC3E}">
        <p14:creationId xmlns:p14="http://schemas.microsoft.com/office/powerpoint/2010/main" val="39019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a:t>
            </a:r>
            <a:endParaRPr lang="en-US" dirty="0"/>
          </a:p>
        </p:txBody>
      </p:sp>
      <p:sp>
        <p:nvSpPr>
          <p:cNvPr id="3" name="Text Placeholder 2"/>
          <p:cNvSpPr>
            <a:spLocks noGrp="1"/>
          </p:cNvSpPr>
          <p:nvPr>
            <p:ph sz="half" idx="2"/>
          </p:nvPr>
        </p:nvSpPr>
        <p:spPr>
          <a:xfrm>
            <a:off x="664170" y="578248"/>
            <a:ext cx="3873127" cy="1440160"/>
          </a:xfrm>
        </p:spPr>
        <p:txBody>
          <a:bodyPr/>
          <a:lstStyle/>
          <a:p>
            <a:r>
              <a:rPr lang="en-US" sz="1050" dirty="0"/>
              <a:t>In Java, </a:t>
            </a:r>
            <a:r>
              <a:rPr lang="en-US" sz="1050" b="1" dirty="0"/>
              <a:t>primitive data types</a:t>
            </a:r>
            <a:r>
              <a:rPr lang="en-US" sz="1050" dirty="0"/>
              <a:t> are the most basic types of data. They are predefined by the language and serve as the building blocks for data manipulation. Java has </a:t>
            </a:r>
            <a:r>
              <a:rPr lang="en-US" sz="1050" b="1" dirty="0">
                <a:solidFill>
                  <a:srgbClr val="FF0000"/>
                </a:solidFill>
              </a:rPr>
              <a:t>eight</a:t>
            </a:r>
            <a:r>
              <a:rPr lang="en-US" sz="1050" dirty="0"/>
              <a:t> primitive data types, each of which represents a single piece of information with specific size and value limits. These data types are not objects and do not have methods associated with them.</a:t>
            </a:r>
          </a:p>
        </p:txBody>
      </p:sp>
      <p:pic>
        <p:nvPicPr>
          <p:cNvPr id="9" name="Content Placeholder 8"/>
          <p:cNvPicPr>
            <a:picLocks noGrp="1" noChangeAspect="1"/>
          </p:cNvPicPr>
          <p:nvPr>
            <p:ph sz="half" idx="3"/>
          </p:nvPr>
        </p:nvPicPr>
        <p:blipFill rotWithShape="1">
          <a:blip r:embed="rId2"/>
          <a:srcRect t="12459" b="10887"/>
          <a:stretch/>
        </p:blipFill>
        <p:spPr>
          <a:xfrm>
            <a:off x="764529" y="1586359"/>
            <a:ext cx="3672408" cy="1582691"/>
          </a:xfrm>
          <a:prstGeom prst="rect">
            <a:avLst/>
          </a:prstGeom>
        </p:spPr>
      </p:pic>
    </p:spTree>
    <p:extLst>
      <p:ext uri="{BB962C8B-B14F-4D97-AF65-F5344CB8AC3E}">
        <p14:creationId xmlns:p14="http://schemas.microsoft.com/office/powerpoint/2010/main" val="3626985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Primitive Data Type</a:t>
            </a:r>
            <a:endParaRPr lang="en-US" dirty="0"/>
          </a:p>
        </p:txBody>
      </p:sp>
      <p:sp>
        <p:nvSpPr>
          <p:cNvPr id="5" name="Content Placeholder 2"/>
          <p:cNvSpPr>
            <a:spLocks noGrp="1"/>
          </p:cNvSpPr>
          <p:nvPr>
            <p:ph sz="half" idx="3"/>
          </p:nvPr>
        </p:nvSpPr>
        <p:spPr>
          <a:xfrm>
            <a:off x="665163" y="795338"/>
            <a:ext cx="3714750" cy="338554"/>
          </a:xfrm>
        </p:spPr>
        <p:txBody>
          <a:bodyPr/>
          <a:lstStyle/>
          <a:p>
            <a:r>
              <a:rPr lang="en-US" b="1" dirty="0"/>
              <a:t>Key Characteristics:</a:t>
            </a:r>
          </a:p>
          <a:p>
            <a:endParaRPr lang="en-US" dirty="0"/>
          </a:p>
        </p:txBody>
      </p:sp>
      <p:sp>
        <p:nvSpPr>
          <p:cNvPr id="7" name="Rectangle 2"/>
          <p:cNvSpPr>
            <a:spLocks noChangeArrowheads="1"/>
          </p:cNvSpPr>
          <p:nvPr/>
        </p:nvSpPr>
        <p:spPr bwMode="auto">
          <a:xfrm>
            <a:off x="621010" y="1009025"/>
            <a:ext cx="380305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50" b="1" i="0" u="none" strike="noStrike" cap="none" normalizeH="0" baseline="0" dirty="0" smtClean="0">
                <a:ln>
                  <a:noFill/>
                </a:ln>
                <a:solidFill>
                  <a:schemeClr val="tx1"/>
                </a:solidFill>
                <a:effectLst/>
                <a:latin typeface="Arial MT"/>
              </a:rPr>
              <a:t>Efficient</a:t>
            </a:r>
            <a:r>
              <a:rPr kumimoji="0" lang="en-US" sz="1050" b="0" i="0" u="none" strike="noStrike" cap="none" normalizeH="0" baseline="0" dirty="0" smtClean="0">
                <a:ln>
                  <a:noFill/>
                </a:ln>
                <a:solidFill>
                  <a:schemeClr val="tx1"/>
                </a:solidFill>
                <a:effectLst/>
                <a:latin typeface="Arial MT"/>
              </a:rPr>
              <a:t>: Since primitive types are not objects, they are more memory-efficient and faster to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50" b="1" i="0" u="none" strike="noStrike" cap="none" normalizeH="0" baseline="0" dirty="0" smtClean="0">
                <a:ln>
                  <a:noFill/>
                </a:ln>
                <a:solidFill>
                  <a:schemeClr val="tx1"/>
                </a:solidFill>
                <a:effectLst/>
                <a:latin typeface="Arial MT"/>
              </a:rPr>
              <a:t>Immutable</a:t>
            </a:r>
            <a:r>
              <a:rPr kumimoji="0" lang="en-US" sz="1050" b="0" i="0" u="none" strike="noStrike" cap="none" normalizeH="0" baseline="0" dirty="0" smtClean="0">
                <a:ln>
                  <a:noFill/>
                </a:ln>
                <a:solidFill>
                  <a:schemeClr val="tx1"/>
                </a:solidFill>
                <a:effectLst/>
                <a:latin typeface="Arial MT"/>
              </a:rPr>
              <a:t>: Primitive values cannot be changed once assigned.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50" b="1" i="0" u="none" strike="noStrike" cap="none" normalizeH="0" baseline="0" dirty="0" smtClean="0">
                <a:ln>
                  <a:noFill/>
                </a:ln>
                <a:solidFill>
                  <a:schemeClr val="tx1"/>
                </a:solidFill>
                <a:effectLst/>
                <a:latin typeface="Arial MT"/>
              </a:rPr>
              <a:t>Default values</a:t>
            </a:r>
            <a:r>
              <a:rPr kumimoji="0" lang="en-US" sz="1050" b="0" i="0" u="none" strike="noStrike" cap="none" normalizeH="0" baseline="0" dirty="0" smtClean="0">
                <a:ln>
                  <a:noFill/>
                </a:ln>
                <a:solidFill>
                  <a:schemeClr val="tx1"/>
                </a:solidFill>
                <a:effectLst/>
                <a:latin typeface="Arial MT"/>
              </a:rPr>
              <a:t>: Each primitive type has a default value (e.g., </a:t>
            </a:r>
            <a:r>
              <a:rPr kumimoji="0" lang="en-US" sz="1050" b="0" i="0" u="none" strike="noStrike" cap="none" normalizeH="0" baseline="0" dirty="0" err="1" smtClean="0">
                <a:ln>
                  <a:noFill/>
                </a:ln>
                <a:solidFill>
                  <a:schemeClr val="tx1"/>
                </a:solidFill>
                <a:effectLst/>
                <a:latin typeface="Arial MT"/>
              </a:rPr>
              <a:t>int</a:t>
            </a:r>
            <a:r>
              <a:rPr kumimoji="0" lang="en-US" sz="1050" b="0" i="0" u="none" strike="noStrike" cap="none" normalizeH="0" baseline="0" dirty="0" smtClean="0">
                <a:ln>
                  <a:noFill/>
                </a:ln>
                <a:solidFill>
                  <a:schemeClr val="tx1"/>
                </a:solidFill>
                <a:effectLst/>
                <a:latin typeface="Arial MT"/>
              </a:rPr>
              <a:t> defaults to 0, </a:t>
            </a:r>
            <a:r>
              <a:rPr kumimoji="0" lang="en-US" sz="1050" b="0" i="0" u="none" strike="noStrike" cap="none" normalizeH="0" baseline="0" dirty="0" err="1" smtClean="0">
                <a:ln>
                  <a:noFill/>
                </a:ln>
                <a:solidFill>
                  <a:schemeClr val="tx1"/>
                </a:solidFill>
                <a:effectLst/>
                <a:latin typeface="Arial MT"/>
              </a:rPr>
              <a:t>boolean</a:t>
            </a:r>
            <a:r>
              <a:rPr kumimoji="0" lang="en-US" sz="1050" b="0" i="0" u="none" strike="noStrike" cap="none" normalizeH="0" baseline="0" dirty="0" smtClean="0">
                <a:ln>
                  <a:noFill/>
                </a:ln>
                <a:solidFill>
                  <a:schemeClr val="tx1"/>
                </a:solidFill>
                <a:effectLst/>
                <a:latin typeface="Arial MT"/>
              </a:rPr>
              <a:t> to false, char to \u0000, etc.). </a:t>
            </a:r>
          </a:p>
        </p:txBody>
      </p:sp>
      <p:sp>
        <p:nvSpPr>
          <p:cNvPr id="8" name="Rectangle 3"/>
          <p:cNvSpPr>
            <a:spLocks noChangeArrowheads="1"/>
          </p:cNvSpPr>
          <p:nvPr/>
        </p:nvSpPr>
        <p:spPr bwMode="auto">
          <a:xfrm>
            <a:off x="647775" y="2284541"/>
            <a:ext cx="380305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MT"/>
              </a:rPr>
              <a:t>Primitive types are crucial for low-level operations, but Java also provides wrapper classes (like Integer, Boolean, etc.) that provide object-oriented features for these types when needed. </a:t>
            </a:r>
          </a:p>
        </p:txBody>
      </p:sp>
    </p:spTree>
    <p:extLst>
      <p:ext uri="{BB962C8B-B14F-4D97-AF65-F5344CB8AC3E}">
        <p14:creationId xmlns:p14="http://schemas.microsoft.com/office/powerpoint/2010/main" val="310888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Non-Primitive Data Types</a:t>
            </a:r>
            <a:endParaRPr lang="en-US" dirty="0"/>
          </a:p>
        </p:txBody>
      </p:sp>
      <p:sp>
        <p:nvSpPr>
          <p:cNvPr id="4" name="Content Placeholder 3"/>
          <p:cNvSpPr>
            <a:spLocks noGrp="1"/>
          </p:cNvSpPr>
          <p:nvPr>
            <p:ph sz="half" idx="3"/>
          </p:nvPr>
        </p:nvSpPr>
        <p:spPr>
          <a:xfrm>
            <a:off x="664667" y="795972"/>
            <a:ext cx="3714927" cy="1184940"/>
          </a:xfrm>
        </p:spPr>
        <p:txBody>
          <a:bodyPr/>
          <a:lstStyle/>
          <a:p>
            <a:r>
              <a:rPr lang="en-US" dirty="0"/>
              <a:t>In Java, </a:t>
            </a:r>
            <a:r>
              <a:rPr lang="en-US" b="1" dirty="0"/>
              <a:t>non-primitive data types</a:t>
            </a:r>
            <a:r>
              <a:rPr lang="en-US" dirty="0"/>
              <a:t> (also called reference types) are more complex types created by the programmer or provided by Java as part of its libraries. These types are used to store references (or addresses) to the actual data in memory, rather than storing the data directly like primitive types. Non-primitive types include objects, arrays, strings, and classes.</a:t>
            </a:r>
          </a:p>
        </p:txBody>
      </p:sp>
      <p:pic>
        <p:nvPicPr>
          <p:cNvPr id="5" name="Picture 4"/>
          <p:cNvPicPr>
            <a:picLocks noChangeAspect="1"/>
          </p:cNvPicPr>
          <p:nvPr/>
        </p:nvPicPr>
        <p:blipFill>
          <a:blip r:embed="rId2"/>
          <a:stretch>
            <a:fillRect/>
          </a:stretch>
        </p:blipFill>
        <p:spPr>
          <a:xfrm>
            <a:off x="1728986" y="2005667"/>
            <a:ext cx="1693244" cy="1045607"/>
          </a:xfrm>
          <a:prstGeom prst="rect">
            <a:avLst/>
          </a:prstGeom>
        </p:spPr>
      </p:pic>
    </p:spTree>
    <p:extLst>
      <p:ext uri="{BB962C8B-B14F-4D97-AF65-F5344CB8AC3E}">
        <p14:creationId xmlns:p14="http://schemas.microsoft.com/office/powerpoint/2010/main" val="219350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215444"/>
          </a:xfrm>
        </p:spPr>
        <p:txBody>
          <a:bodyPr/>
          <a:lstStyle/>
          <a:p>
            <a:r>
              <a:rPr lang="en-US" dirty="0" smtClean="0"/>
              <a:t>Class in Java</a:t>
            </a:r>
            <a:endParaRPr lang="en-US" dirty="0"/>
          </a:p>
        </p:txBody>
      </p:sp>
      <p:sp>
        <p:nvSpPr>
          <p:cNvPr id="4" name="Content Placeholder 3"/>
          <p:cNvSpPr>
            <a:spLocks noGrp="1"/>
          </p:cNvSpPr>
          <p:nvPr>
            <p:ph sz="half" idx="3"/>
          </p:nvPr>
        </p:nvSpPr>
        <p:spPr>
          <a:xfrm>
            <a:off x="785947" y="722263"/>
            <a:ext cx="3732439" cy="1150427"/>
          </a:xfrm>
        </p:spPr>
        <p:txBody>
          <a:bodyPr/>
          <a:lstStyle/>
          <a:p>
            <a:r>
              <a:rPr lang="en-US" dirty="0"/>
              <a:t>In Java, a </a:t>
            </a:r>
            <a:r>
              <a:rPr lang="en-US" b="1" dirty="0"/>
              <a:t>class</a:t>
            </a:r>
            <a:r>
              <a:rPr lang="en-US" dirty="0"/>
              <a:t> is a fundamental concept in object-oriented programming. It serves as a </a:t>
            </a:r>
            <a:r>
              <a:rPr lang="en-US" b="1" dirty="0">
                <a:solidFill>
                  <a:srgbClr val="FF0000"/>
                </a:solidFill>
              </a:rPr>
              <a:t>blueprint</a:t>
            </a:r>
            <a:r>
              <a:rPr lang="en-US" dirty="0"/>
              <a:t> or </a:t>
            </a:r>
            <a:r>
              <a:rPr lang="en-US" b="1" dirty="0">
                <a:solidFill>
                  <a:srgbClr val="FF0000"/>
                </a:solidFill>
              </a:rPr>
              <a:t>template</a:t>
            </a:r>
            <a:r>
              <a:rPr lang="en-US" dirty="0"/>
              <a:t> that defines the structure and behavior of objects. A class is a </a:t>
            </a:r>
            <a:r>
              <a:rPr lang="en-US" b="1" dirty="0"/>
              <a:t>logical entity</a:t>
            </a:r>
            <a:r>
              <a:rPr lang="en-US" dirty="0"/>
              <a:t> that doesn't exist physically, but it describes how objects of that class will be structured and how they will behave when created.</a:t>
            </a:r>
          </a:p>
        </p:txBody>
      </p:sp>
      <p:pic>
        <p:nvPicPr>
          <p:cNvPr id="3076" name="Picture 4" descr="What is a class in Java? Can you give a real-time example? - Quor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377058" y="1730375"/>
            <a:ext cx="2005012" cy="15849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heritance in Object Oriented Programming | by AKshay Raut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66" y="1872690"/>
            <a:ext cx="1745988" cy="1202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25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67" y="144815"/>
            <a:ext cx="3580129" cy="430887"/>
          </a:xfrm>
        </p:spPr>
        <p:txBody>
          <a:bodyPr/>
          <a:lstStyle/>
          <a:p>
            <a:r>
              <a:rPr lang="en-US" dirty="0">
                <a:latin typeface="Arial Black" panose="020B0A04020102020204" pitchFamily="34" charset="0"/>
              </a:rPr>
              <a:t>Syntax to declare a class</a:t>
            </a:r>
            <a:r>
              <a:rPr lang="en-US" dirty="0">
                <a:solidFill>
                  <a:srgbClr val="C00000"/>
                </a:solidFill>
                <a:latin typeface="Arial Black" panose="020B0A04020102020204" pitchFamily="34" charset="0"/>
              </a:rPr>
              <a:t/>
            </a:r>
            <a:br>
              <a:rPr lang="en-US" dirty="0">
                <a:solidFill>
                  <a:srgbClr val="C00000"/>
                </a:solidFill>
                <a:latin typeface="Arial Black" panose="020B0A04020102020204" pitchFamily="34" charset="0"/>
              </a:rPr>
            </a:br>
            <a:endParaRPr lang="en-US" dirty="0"/>
          </a:p>
        </p:txBody>
      </p:sp>
      <p:pic>
        <p:nvPicPr>
          <p:cNvPr id="4098" name="Picture 2" descr="Java Class and Objects - Easy Learning with Real-life Examples! - TechVidvan"/>
          <p:cNvPicPr>
            <a:picLocks noGrp="1" noChangeAspect="1" noChangeArrowheads="1"/>
          </p:cNvPicPr>
          <p:nvPr>
            <p:ph sz="half" idx="3"/>
          </p:nvPr>
        </p:nvPicPr>
        <p:blipFill rotWithShape="1">
          <a:blip r:embed="rId2">
            <a:extLst>
              <a:ext uri="{28A0092B-C50C-407E-A947-70E740481C1C}">
                <a14:useLocalDpi xmlns:a14="http://schemas.microsoft.com/office/drawing/2010/main" val="0"/>
              </a:ext>
            </a:extLst>
          </a:blip>
          <a:srcRect l="7909" r="10852"/>
          <a:stretch/>
        </p:blipFill>
        <p:spPr bwMode="auto">
          <a:xfrm>
            <a:off x="637853" y="722263"/>
            <a:ext cx="3888432" cy="17281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08906" y="2522463"/>
            <a:ext cx="2305050" cy="738664"/>
          </a:xfrm>
          <a:prstGeom prst="rect">
            <a:avLst/>
          </a:prstGeom>
        </p:spPr>
        <p:txBody>
          <a:bodyPr>
            <a:spAutoFit/>
          </a:bodyPr>
          <a:lstStyle/>
          <a:p>
            <a:pPr algn="l">
              <a:buFont typeface="+mj-lt"/>
              <a:buAutoNum type="arabicPeriod"/>
            </a:pPr>
            <a:r>
              <a:rPr lang="en-US" sz="1050" b="0" i="0" dirty="0" smtClean="0">
                <a:solidFill>
                  <a:srgbClr val="2B2A29"/>
                </a:solidFill>
                <a:effectLst/>
                <a:latin typeface="Arial MT"/>
              </a:rPr>
              <a:t>class &lt;</a:t>
            </a:r>
            <a:r>
              <a:rPr lang="en-US" sz="1050" b="0" i="0" dirty="0" err="1" smtClean="0">
                <a:solidFill>
                  <a:srgbClr val="2B2A29"/>
                </a:solidFill>
                <a:effectLst/>
                <a:latin typeface="Arial MT"/>
              </a:rPr>
              <a:t>class_name</a:t>
            </a:r>
            <a:r>
              <a:rPr lang="en-US" sz="1050" b="0" i="0" dirty="0" smtClean="0">
                <a:solidFill>
                  <a:srgbClr val="2B2A29"/>
                </a:solidFill>
                <a:effectLst/>
                <a:latin typeface="Arial MT"/>
              </a:rPr>
              <a:t>&gt;{  </a:t>
            </a:r>
          </a:p>
          <a:p>
            <a:pPr algn="l">
              <a:buFont typeface="+mj-lt"/>
              <a:buAutoNum type="arabicPeriod"/>
            </a:pPr>
            <a:r>
              <a:rPr lang="en-US" sz="1050" b="0" i="0" dirty="0" smtClean="0">
                <a:solidFill>
                  <a:srgbClr val="2B2A29"/>
                </a:solidFill>
                <a:effectLst/>
                <a:latin typeface="Arial MT"/>
              </a:rPr>
              <a:t>    field;  //data members;</a:t>
            </a:r>
          </a:p>
          <a:p>
            <a:pPr algn="l">
              <a:buFont typeface="+mj-lt"/>
              <a:buAutoNum type="arabicPeriod"/>
            </a:pPr>
            <a:r>
              <a:rPr lang="en-US" sz="1050" b="0" i="0" dirty="0" smtClean="0">
                <a:solidFill>
                  <a:srgbClr val="2B2A29"/>
                </a:solidFill>
                <a:effectLst/>
                <a:latin typeface="Arial MT"/>
              </a:rPr>
              <a:t>    method;  </a:t>
            </a:r>
          </a:p>
          <a:p>
            <a:pPr algn="l">
              <a:buFont typeface="+mj-lt"/>
              <a:buAutoNum type="arabicPeriod"/>
            </a:pPr>
            <a:r>
              <a:rPr lang="en-US" sz="1050" b="0" i="0" dirty="0" smtClean="0">
                <a:solidFill>
                  <a:srgbClr val="2B2A29"/>
                </a:solidFill>
                <a:effectLst/>
                <a:latin typeface="Arial MT"/>
              </a:rPr>
              <a:t>}  </a:t>
            </a:r>
            <a:endParaRPr lang="en-US" sz="1050" b="0" i="0" dirty="0">
              <a:solidFill>
                <a:srgbClr val="2B2A29"/>
              </a:solidFill>
              <a:effectLst/>
              <a:latin typeface="Arial MT"/>
            </a:endParaRPr>
          </a:p>
        </p:txBody>
      </p:sp>
    </p:spTree>
    <p:extLst>
      <p:ext uri="{BB962C8B-B14F-4D97-AF65-F5344CB8AC3E}">
        <p14:creationId xmlns:p14="http://schemas.microsoft.com/office/powerpoint/2010/main" val="1884547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y-template" id="{2660EF84-8F43-49A3-8B42-2131FF1C25B3}" vid="{72E65A03-3453-442C-906A-586F8F460DD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template" id="{2660EF84-8F43-49A3-8B42-2131FF1C25B3}" vid="{01F520F0-B16F-4D63-BD38-13F424E07B19}"/>
    </a:ext>
  </a:extLst>
</a:theme>
</file>

<file path=docProps/app.xml><?xml version="1.0" encoding="utf-8"?>
<Properties xmlns="http://schemas.openxmlformats.org/officeDocument/2006/extended-properties" xmlns:vt="http://schemas.openxmlformats.org/officeDocument/2006/docPropsVTypes">
  <Template>My-template (1)</Template>
  <TotalTime>595</TotalTime>
  <Words>909</Words>
  <Application>Microsoft Office PowerPoint</Application>
  <PresentationFormat>Custom</PresentationFormat>
  <Paragraphs>120</Paragraphs>
  <Slides>26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Malgun Gothic</vt:lpstr>
      <vt:lpstr>Arial</vt:lpstr>
      <vt:lpstr>Arial Black</vt:lpstr>
      <vt:lpstr>Arial MT</vt:lpstr>
      <vt:lpstr>Arial Narrow</vt:lpstr>
      <vt:lpstr>Calibri</vt:lpstr>
      <vt:lpstr>Calibri Light</vt:lpstr>
      <vt:lpstr>montserrat</vt:lpstr>
      <vt:lpstr>Tahoma</vt:lpstr>
      <vt:lpstr>Wingdings</vt:lpstr>
      <vt:lpstr>Office Theme</vt:lpstr>
      <vt:lpstr>Custom Design</vt:lpstr>
      <vt:lpstr>PowerPoint Presentation</vt:lpstr>
      <vt:lpstr>Lecture 2</vt:lpstr>
      <vt:lpstr>Statically Typed Programming Language</vt:lpstr>
      <vt:lpstr>Data Types in Java</vt:lpstr>
      <vt:lpstr>Primitive Data Type</vt:lpstr>
      <vt:lpstr>Primitive Data Type</vt:lpstr>
      <vt:lpstr>Non-Primitive Data Types</vt:lpstr>
      <vt:lpstr>Class in Java</vt:lpstr>
      <vt:lpstr>Syntax to declare a class </vt:lpstr>
      <vt:lpstr>Key Components of a Java Class:</vt:lpstr>
      <vt:lpstr>Variable in Java</vt:lpstr>
      <vt:lpstr>Method in Java</vt:lpstr>
      <vt:lpstr>PowerPoint Presentation</vt:lpstr>
      <vt:lpstr>Ways to initialize object</vt:lpstr>
      <vt:lpstr>Ways to initialize object</vt:lpstr>
      <vt:lpstr>PowerPoint Presentation</vt:lpstr>
      <vt:lpstr>PowerPoint Presentation</vt:lpstr>
      <vt:lpstr>PowerPoint Presentation</vt:lpstr>
      <vt:lpstr>Constructors in Java</vt:lpstr>
      <vt:lpstr>Rules for creating Java Constructor</vt:lpstr>
      <vt:lpstr>Types of Java constructors </vt:lpstr>
      <vt:lpstr>Default Constructor </vt:lpstr>
      <vt:lpstr>Non – Argument Constructor</vt:lpstr>
      <vt:lpstr>Parameterized Constructor</vt:lpstr>
      <vt:lpstr>PowerPoint Presentation</vt:lpstr>
      <vt:lpstr>Copy Constructor in 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Maida</dc:creator>
  <cp:lastModifiedBy>Maida</cp:lastModifiedBy>
  <cp:revision>17</cp:revision>
  <dcterms:created xsi:type="dcterms:W3CDTF">2024-09-22T04:52:06Z</dcterms:created>
  <dcterms:modified xsi:type="dcterms:W3CDTF">2024-09-22T14:47:15Z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2024-09-04T00:00:00Z</vt:filetime>
  </property>
  <property fmtid="{D5CDD505-2E9C-101B-9397-08002B2CF9AE}" pid="3" name="Creator">
    <vt:lpwstr>LaTeX with Beamer class</vt:lpwstr>
  </property>
  <property fmtid="{D5CDD505-2E9C-101B-9397-08002B2CF9AE}" pid="4" name="LastSaved">
    <vt:filetime>2024-09-05T00:00:00Z</vt:filetime>
  </property>
  <property fmtid="{D5CDD505-2E9C-101B-9397-08002B2CF9AE}" pid="5" name="PTEX.Fullbanner">
    <vt:lpwstr>This is MiKTeX-pdfTeX 4.15.0 (1.40.25)</vt:lpwstr>
  </property>
  <property fmtid="{D5CDD505-2E9C-101B-9397-08002B2CF9AE}" pid="6" name="Producer">
    <vt:lpwstr>MiKTeX pdfTeX-1.40.25</vt:lpwstr>
  </property>
</Properties>
</file>