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3"/>
  </p:notesMasterIdLst>
  <p:sldIdLst>
    <p:sldId id="256" r:id="rId2"/>
    <p:sldId id="269" r:id="rId3"/>
    <p:sldId id="315" r:id="rId4"/>
    <p:sldId id="325" r:id="rId5"/>
    <p:sldId id="307" r:id="rId6"/>
    <p:sldId id="337" r:id="rId7"/>
    <p:sldId id="330" r:id="rId8"/>
    <p:sldId id="310" r:id="rId9"/>
    <p:sldId id="309" r:id="rId10"/>
    <p:sldId id="301" r:id="rId11"/>
    <p:sldId id="285" r:id="rId12"/>
    <p:sldId id="298" r:id="rId13"/>
    <p:sldId id="287" r:id="rId14"/>
    <p:sldId id="297" r:id="rId15"/>
    <p:sldId id="300" r:id="rId16"/>
    <p:sldId id="331" r:id="rId17"/>
    <p:sldId id="328" r:id="rId18"/>
    <p:sldId id="326" r:id="rId19"/>
    <p:sldId id="295" r:id="rId20"/>
    <p:sldId id="284" r:id="rId21"/>
    <p:sldId id="336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24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rgbClr val="606060"/>
                </a:solidFill>
              </a:rPr>
              <a:t>D</a:t>
            </a:r>
            <a:r>
              <a:rPr lang="en" dirty="0" smtClean="0">
                <a:solidFill>
                  <a:srgbClr val="606060"/>
                </a:solidFill>
              </a:rPr>
              <a:t>ata generation </a:t>
            </a:r>
            <a:r>
              <a:rPr lang="en-US" dirty="0" smtClean="0">
                <a:solidFill>
                  <a:srgbClr val="606060"/>
                </a:solidFill>
              </a:rPr>
              <a:t>doubles every </a:t>
            </a:r>
            <a:r>
              <a:rPr lang="en" dirty="0" smtClean="0">
                <a:solidFill>
                  <a:srgbClr val="606060"/>
                </a:solidFill>
              </a:rPr>
              <a:t>&lt;&lt; 12 months</a:t>
            </a:r>
            <a:r>
              <a:rPr lang="en-US" dirty="0" smtClean="0">
                <a:solidFill>
                  <a:srgbClr val="606060"/>
                </a:solidFill>
              </a:rPr>
              <a:t>, i.e. faster than the doubling  rate of data storage (roughly 18 months)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factor in uniformity in resources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Decomposition of application's problem and data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49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7" r:id="rId7"/>
    <p:sldLayoutId id="2147483678" r:id="rId8"/>
    <p:sldLayoutId id="214748368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x.doi.org/10.1109/eScience.2012.640442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r="-2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5031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models the structure of some distributed 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of application's problem and data space </a:t>
            </a:r>
            <a:endParaRPr lang="en-US" dirty="0" smtClean="0"/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small units of workload </a:t>
            </a:r>
            <a:r>
              <a:rPr lang="en-US" dirty="0" smtClean="0"/>
              <a:t>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either as system workload</a:t>
            </a:r>
          </a:p>
          <a:p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static; no </a:t>
            </a:r>
            <a:r>
              <a:rPr lang="en-US" dirty="0"/>
              <a:t>changes based on (non-predictable) application </a:t>
            </a:r>
            <a:endParaRPr lang="en-US" dirty="0" smtClean="0"/>
          </a:p>
          <a:p>
            <a:pPr lvl="1"/>
            <a:r>
              <a:rPr lang="en-US" dirty="0" smtClean="0"/>
              <a:t>representations </a:t>
            </a:r>
            <a:r>
              <a:rPr lang="en-US" dirty="0"/>
              <a:t>of W* will be used for simulations (WL description) and experiments (WL implementation) </a:t>
            </a:r>
            <a:endParaRPr lang="en-US" dirty="0" smtClean="0"/>
          </a:p>
          <a:p>
            <a:r>
              <a:rPr lang="en-US" dirty="0"/>
              <a:t>Dynamic applications result in </a:t>
            </a:r>
            <a:r>
              <a:rPr lang="en-US" dirty="0" smtClean="0"/>
              <a:t>workloads </a:t>
            </a:r>
            <a:r>
              <a:rPr lang="en-US" dirty="0"/>
              <a:t>with </a:t>
            </a:r>
            <a:r>
              <a:rPr lang="en-US" dirty="0" smtClean="0"/>
              <a:t>a range </a:t>
            </a:r>
            <a:r>
              <a:rPr lang="en-US" dirty="0"/>
              <a:t>of properties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 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2231" y="4977961"/>
            <a:ext cx="2918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/>
              <a:t>modeling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granularity</a:t>
            </a:r>
            <a:endParaRPr lang="de-DE" dirty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24" y="1168298"/>
            <a:ext cx="6569984" cy="40251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76841" y="5454316"/>
            <a:ext cx="485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courtesy: </a:t>
            </a:r>
            <a:r>
              <a:rPr lang="en-US" dirty="0" err="1" smtClean="0"/>
              <a:t>Straube</a:t>
            </a:r>
            <a:r>
              <a:rPr lang="en-US" dirty="0" smtClean="0"/>
              <a:t>, </a:t>
            </a:r>
            <a:r>
              <a:rPr lang="en-US" dirty="0" err="1" smtClean="0"/>
              <a:t>Kranzlmuller</a:t>
            </a:r>
            <a:r>
              <a:rPr lang="en-US" dirty="0" smtClean="0"/>
              <a:t> (LMU, Munich)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P*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Pilot-Jobs provide an abstraction for dynamic resource management. Currently abstraction is job based, but can be extended to include network and storage as other resource elements</a:t>
            </a:r>
          </a:p>
          <a:p>
            <a:r>
              <a:rPr lang="en-US" dirty="0" smtClean="0"/>
              <a:t>P</a:t>
            </a:r>
            <a:r>
              <a:rPr lang="en-US" dirty="0"/>
              <a:t>* is a conceptual model for </a:t>
            </a:r>
            <a:r>
              <a:rPr lang="en-US" dirty="0" smtClean="0"/>
              <a:t>Pilot-based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1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4" name="Content Placeholder 3" descr="ngmw-schematic-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85" r="-43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86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F*]</a:t>
            </a:r>
          </a:p>
          <a:p>
            <a:pPr marL="1208088" lvl="2" indent="-342900"/>
            <a:r>
              <a:rPr lang="en-US" dirty="0"/>
              <a:t>Here A* is a conceptual model, and W*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executable units </a:t>
            </a:r>
            <a:r>
              <a:rPr lang="en-US" dirty="0" smtClean="0"/>
              <a:t>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capability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resources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resources {I} we need to federate to get  this [C] with well-defined probability distribution?</a:t>
            </a:r>
          </a:p>
          <a:p>
            <a:pPr marL="800100" lvl="1" indent="-342900"/>
            <a:r>
              <a:rPr lang="en-US" sz="1800" dirty="0" smtClean="0"/>
              <a:t>Given an instance of an application (model), what is the workload  independent of the underlying resources?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Mapping Tasks to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Different aspects of mapping tasks to resources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I. Optimal Characterization: Finding the optimal workload </a:t>
            </a:r>
            <a:r>
              <a:rPr lang="en-US" dirty="0" err="1">
                <a:latin typeface="Arial" charset="0"/>
                <a:ea typeface="ＭＳ Ｐゴシック" charset="0"/>
              </a:rPr>
              <a:t>characterisation</a:t>
            </a:r>
            <a:r>
              <a:rPr lang="en-US" dirty="0">
                <a:latin typeface="Arial" charset="0"/>
                <a:ea typeface="ＭＳ Ｐゴシック" charset="0"/>
              </a:rPr>
              <a:t> (of an application)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Generality versus specificity. Class of Applications versus Many application classes/types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Different applications have different metrics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II. Optimal Federation: Finding the optimal resource configurations for a given workload 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Irrespective of whether it is best representation of an application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Resources availability at extreme scale is variable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III. Optimal Mapping: Workload to Resource Mapping</a:t>
            </a:r>
          </a:p>
          <a:p>
            <a:pPr lvl="2"/>
            <a:r>
              <a:rPr lang="en-US" dirty="0">
                <a:latin typeface="Arial" charset="0"/>
                <a:ea typeface="ＭＳ Ｐゴシック" charset="0"/>
              </a:rPr>
              <a:t>Static versus Dynamic Mapping</a:t>
            </a:r>
          </a:p>
          <a:p>
            <a:pPr lvl="3"/>
            <a:r>
              <a:rPr lang="en-US" dirty="0">
                <a:latin typeface="Arial" charset="0"/>
                <a:ea typeface="ＭＳ Ｐゴシック" charset="0"/>
              </a:rPr>
              <a:t>If traditional HPC where workloads are characterized by finite set of kernels then static is acceptable; where workload is dynamic and capture many different applications then</a:t>
            </a:r>
          </a:p>
        </p:txBody>
      </p:sp>
    </p:spTree>
    <p:extLst>
      <p:ext uri="{BB962C8B-B14F-4D97-AF65-F5344CB8AC3E}">
        <p14:creationId xmlns:p14="http://schemas.microsoft.com/office/powerpoint/2010/main" val="166634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on?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2400" dirty="0" smtClean="0"/>
              <a:t>Outline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requirements for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DEC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NGMW as a way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model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-based, capability-driven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integration</a:t>
            </a:r>
          </a:p>
          <a:p>
            <a:pPr marL="1717675" lvl="3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(A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*, W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*),  Dynamic Resources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Infrastructure (P*, I*)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of Infrastructure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(F*)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err="1" smtClean="0"/>
              <a:t>ModSim</a:t>
            </a:r>
            <a:r>
              <a:rPr lang="en-US" dirty="0" smtClean="0"/>
              <a:t> Challenges</a:t>
            </a:r>
            <a:r>
              <a:rPr lang="en" dirty="0"/>
              <a:t>	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2231" y="789713"/>
            <a:ext cx="8715010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Overarching Consideration: How does modeling DEC couple to and synergize with HPC </a:t>
            </a:r>
            <a:r>
              <a:rPr lang="en-US" dirty="0" err="1" smtClean="0"/>
              <a:t>exascale</a:t>
            </a:r>
            <a:r>
              <a:rPr lang="en-US" dirty="0" smtClean="0"/>
              <a:t> modeling efforts?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Operational Challenges: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Granularity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Different models of varying specificity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are analytical, some are conceptual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Multi-scale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Macroscopic versus microscopic consequences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Many possible parameters, which should be used?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Linking models that reason using different parameters, e.g., energy considerations may not play a role at large-scale distribution	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Heterogeneity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Federating heterogeneous distributed infrastructure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>
              <a:solidFill>
                <a:srgbClr val="606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6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(ATLAS/PANDA)</a:t>
            </a:r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modes</a:t>
            </a:r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lvl="1"/>
            <a:r>
              <a:rPr lang="en-US" sz="2000" dirty="0" smtClean="0"/>
              <a:t>Different </a:t>
            </a:r>
            <a:r>
              <a:rPr lang="en-US" sz="2000" dirty="0"/>
              <a:t>modes of </a:t>
            </a:r>
            <a:r>
              <a:rPr lang="en-US" sz="2000" dirty="0" err="1"/>
              <a:t>exascale</a:t>
            </a:r>
            <a:r>
              <a:rPr lang="en-US" sz="2000" dirty="0"/>
              <a:t> computing</a:t>
            </a:r>
          </a:p>
          <a:p>
            <a:pPr lvl="2"/>
            <a:r>
              <a:rPr lang="en-US" sz="2000" dirty="0"/>
              <a:t>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data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utilization of “traditional” </a:t>
            </a:r>
            <a:r>
              <a:rPr lang="en-US" dirty="0" err="1"/>
              <a:t>e</a:t>
            </a:r>
            <a:r>
              <a:rPr lang="en-US" dirty="0" err="1" smtClean="0"/>
              <a:t>xascale</a:t>
            </a:r>
            <a:r>
              <a:rPr lang="en-US" dirty="0" smtClean="0"/>
              <a:t> resources</a:t>
            </a:r>
          </a:p>
          <a:p>
            <a:pPr lvl="1"/>
            <a:r>
              <a:rPr lang="en-US" sz="2000" dirty="0" smtClean="0"/>
              <a:t>Synergistic and complementary; not competitive</a:t>
            </a:r>
          </a:p>
          <a:p>
            <a:pPr lvl="1"/>
            <a:r>
              <a:rPr lang="en-US" sz="2000" dirty="0"/>
              <a:t>Workloads from</a:t>
            </a:r>
            <a:r>
              <a:rPr lang="en" sz="2000" dirty="0"/>
              <a:t> leadership machines </a:t>
            </a:r>
            <a:r>
              <a:rPr lang="en-US" sz="2000" dirty="0"/>
              <a:t>to other </a:t>
            </a:r>
            <a:r>
              <a:rPr lang="en" sz="2000" dirty="0"/>
              <a:t>less 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Many concurrent applications can scale</a:t>
            </a:r>
          </a:p>
          <a:p>
            <a:pPr lvl="1"/>
            <a:r>
              <a:rPr lang="en-US" sz="2000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</a:t>
            </a:r>
            <a:r>
              <a:rPr lang="en-US" dirty="0" smtClean="0"/>
              <a:t>generation </a:t>
            </a:r>
            <a:r>
              <a:rPr lang="en-US" dirty="0" smtClean="0"/>
              <a:t>of DC characterized by “</a:t>
            </a:r>
            <a:r>
              <a:rPr lang="en-US" dirty="0" err="1" smtClean="0"/>
              <a:t>glueing</a:t>
            </a:r>
            <a:r>
              <a:rPr lang="en-US" dirty="0" smtClean="0"/>
              <a:t> it” </a:t>
            </a:r>
            <a:r>
              <a:rPr lang="en-US" dirty="0" smtClean="0"/>
              <a:t>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end-to-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solutions</a:t>
            </a:r>
          </a:p>
          <a:p>
            <a:pPr marL="635001" lvl="2" indent="-227013">
              <a:lnSpc>
                <a:spcPct val="90000"/>
              </a:lnSpc>
              <a:spcBef>
                <a:spcPts val="1200"/>
              </a:spcBef>
            </a:pPr>
            <a:endParaRPr lang="en-US" sz="2000" dirty="0"/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9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90000"/>
              </a:lnSpc>
              <a:buFont typeface="Arial"/>
              <a:buChar char="•"/>
            </a:pPr>
            <a:r>
              <a:rPr lang="en-US" sz="2000" dirty="0" smtClean="0"/>
              <a:t>O</a:t>
            </a:r>
            <a:r>
              <a:rPr lang="en-US" sz="2000" dirty="0"/>
              <a:t>(10</a:t>
            </a:r>
            <a:r>
              <a:rPr lang="en-US" sz="2000" baseline="30000" dirty="0"/>
              <a:t>-2</a:t>
            </a:r>
            <a:r>
              <a:rPr lang="en-US" sz="2000" dirty="0"/>
              <a:t>) can 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Absence </a:t>
            </a:r>
            <a:r>
              <a:rPr lang="en-US" dirty="0">
                <a:latin typeface="Arial" charset="0"/>
                <a:ea typeface="ＭＳ Ｐゴシック" charset="0"/>
              </a:rPr>
              <a:t>of analytical models of applications, infrastructure </a:t>
            </a:r>
            <a:endParaRPr lang="en-US" dirty="0">
              <a:latin typeface="Arial" charset="0"/>
              <a:ea typeface="ＭＳ Ｐゴシック" charset="0"/>
            </a:endParaRP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Given </a:t>
            </a:r>
            <a:r>
              <a:rPr lang="en-US" sz="2000" dirty="0">
                <a:latin typeface="Arial" charset="0"/>
                <a:ea typeface="ＭＳ Ｐゴシック" charset="0"/>
              </a:rPr>
              <a:t>a general workload there is an inability to estimate how long a workload will take? And where to execute?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000" dirty="0">
                <a:latin typeface="Arial" charset="0"/>
                <a:ea typeface="ＭＳ Ｐゴシック" charset="0"/>
              </a:rPr>
              <a:t>we do not know how wrong we are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641203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lnSpc>
                <a:spcPct val="80000"/>
              </a:lnSpc>
              <a:spcAft>
                <a:spcPts val="1000"/>
              </a:spcAft>
            </a:pPr>
            <a:r>
              <a:rPr lang="en" sz="2200" dirty="0" smtClean="0"/>
              <a:t>Support </a:t>
            </a:r>
            <a:r>
              <a:rPr lang="en-US" sz="2200" dirty="0" smtClean="0"/>
              <a:t>novel and </a:t>
            </a:r>
            <a:r>
              <a:rPr lang="en" sz="2200" dirty="0" smtClean="0"/>
              <a:t>broad </a:t>
            </a:r>
            <a:r>
              <a:rPr lang="en" sz="2200" dirty="0" smtClean="0"/>
              <a:t>range of </a:t>
            </a:r>
            <a:r>
              <a:rPr lang="en-US" sz="2200" dirty="0"/>
              <a:t>a</a:t>
            </a:r>
            <a:r>
              <a:rPr lang="en-US" sz="2200" dirty="0" smtClean="0"/>
              <a:t>pplication </a:t>
            </a:r>
            <a:r>
              <a:rPr lang="en-US" sz="2200" dirty="0" smtClean="0"/>
              <a:t>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 integrated with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(ATLAS,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</a:t>
            </a:r>
            <a:r>
              <a:rPr lang="en-US" sz="2000" dirty="0" smtClean="0"/>
              <a:t>distributed data from </a:t>
            </a:r>
            <a:r>
              <a:rPr lang="en" sz="2000" dirty="0" smtClean="0"/>
              <a:t> </a:t>
            </a:r>
            <a:r>
              <a:rPr lang="en" sz="2000" dirty="0" smtClean="0"/>
              <a:t>scientific experiments at global </a:t>
            </a:r>
            <a:r>
              <a:rPr lang="en" sz="2000" dirty="0" smtClean="0"/>
              <a:t>scale</a:t>
            </a:r>
            <a:r>
              <a:rPr lang="en-US" sz="2000" dirty="0" smtClean="0"/>
              <a:t> (LSST, SKA)</a:t>
            </a:r>
            <a:endParaRPr lang="en-US" sz="2000" dirty="0"/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Move away from static </a:t>
            </a:r>
            <a:r>
              <a:rPr lang="en-US" sz="2000" dirty="0" smtClean="0"/>
              <a:t>formulation to </a:t>
            </a:r>
            <a:r>
              <a:rPr lang="en-US" sz="2000" dirty="0" smtClean="0"/>
              <a:t>adaptive applications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Federate</a:t>
            </a:r>
            <a:r>
              <a:rPr lang="en" sz="2200" dirty="0" smtClean="0"/>
              <a:t> </a:t>
            </a:r>
            <a:r>
              <a:rPr lang="en" sz="2200" dirty="0"/>
              <a:t>diversified set of </a:t>
            </a:r>
            <a:r>
              <a:rPr lang="en" sz="2200" dirty="0" smtClean="0"/>
              <a:t>resources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Manage </a:t>
            </a:r>
            <a:r>
              <a:rPr lang="en-US" sz="2000" dirty="0"/>
              <a:t>complexity and heterogeneity of infrastructure </a:t>
            </a:r>
            <a:endParaRPr lang="en-US" sz="2000" dirty="0" smtClean="0"/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200" dirty="0" smtClean="0"/>
              <a:t>Co-Design and Execution: Multi-level and Integrated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</a:t>
            </a:r>
            <a:r>
              <a:rPr lang="en-US" sz="2000" dirty="0"/>
              <a:t>Balanced” </a:t>
            </a:r>
            <a:r>
              <a:rPr lang="en-US" sz="2000" dirty="0" smtClean="0"/>
              <a:t>infrastructure that supports scaling </a:t>
            </a:r>
            <a:r>
              <a:rPr lang="en-US" sz="2000" dirty="0"/>
              <a:t>along all dimensions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 </a:t>
            </a:r>
            <a:r>
              <a:rPr lang="en" sz="2000" dirty="0" smtClean="0"/>
              <a:t>Scaling-up</a:t>
            </a:r>
            <a:r>
              <a:rPr lang="en" sz="2000" dirty="0"/>
              <a:t>, Scaling-out, </a:t>
            </a:r>
            <a:r>
              <a:rPr lang="en" sz="2000" dirty="0" smtClean="0"/>
              <a:t>Scaling-across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" sz="2000" dirty="0" smtClean="0"/>
              <a:t>When </a:t>
            </a:r>
            <a:r>
              <a:rPr lang="en" sz="2000" dirty="0"/>
              <a:t>and how to distribute</a:t>
            </a:r>
            <a:r>
              <a:rPr lang="en-US" sz="2000" dirty="0"/>
              <a:t>? What and where to distribute?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</a:t>
            </a:r>
            <a:r>
              <a:rPr lang="en-US" dirty="0" err="1" smtClean="0"/>
              <a:t>vs</a:t>
            </a:r>
            <a:r>
              <a:rPr lang="en-US" dirty="0" smtClean="0"/>
              <a:t> Traditional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is varied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Composed of heterogeneous services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 general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structure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simple but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infrastructural requirements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difficult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repositories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point is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scalable applications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on “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production” infrastructure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similar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why DCI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software environment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(middleware) is complex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Heterogeneous </a:t>
            </a:r>
            <a:r>
              <a:rPr lang="en-US" sz="2000" dirty="0">
                <a:latin typeface="Arial" charset="0"/>
                <a:ea typeface="ＭＳ Ｐゴシック" charset="0"/>
              </a:rPr>
              <a:t>software and system access layers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Difficult to integrate services and extend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tools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distinct </a:t>
            </a:r>
            <a:r>
              <a:rPr lang="en-US" sz="2000" dirty="0"/>
              <a:t>role for middleware </a:t>
            </a:r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dirty="0" smtClean="0"/>
              <a:t>When </a:t>
            </a:r>
            <a:r>
              <a:rPr lang="en-US" dirty="0"/>
              <a:t>to distribute?</a:t>
            </a:r>
          </a:p>
          <a:p>
            <a:pPr lvl="2"/>
            <a:r>
              <a:rPr lang="en-US" dirty="0"/>
              <a:t>Sub problem X is better running on a non-leadership class machine? </a:t>
            </a:r>
          </a:p>
          <a:p>
            <a:pPr lvl="1"/>
            <a:r>
              <a:rPr lang="en-US" dirty="0" smtClean="0"/>
              <a:t>Where</a:t>
            </a:r>
            <a:r>
              <a:rPr lang="en-US" dirty="0"/>
              <a:t>/how to distribute? What to distribute? </a:t>
            </a:r>
            <a:endParaRPr lang="en-US" dirty="0" smtClean="0"/>
          </a:p>
          <a:p>
            <a:pPr lvl="1"/>
            <a:r>
              <a:rPr lang="en-US" dirty="0" smtClean="0"/>
              <a:t>Need to integrate information </a:t>
            </a:r>
            <a:r>
              <a:rPr lang="en-US" dirty="0"/>
              <a:t>about </a:t>
            </a:r>
            <a:r>
              <a:rPr lang="en-US" dirty="0" smtClean="0"/>
              <a:t>applications and resources (compute, data and networks)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Predictable..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Reasoning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unpredictable</a:t>
            </a:r>
            <a:endParaRPr lang="en-US" dirty="0" smtClean="0"/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dirty="0" smtClean="0">
                <a:solidFill>
                  <a:srgbClr val="000000"/>
                </a:solidFill>
              </a:rPr>
              <a:t>Need </a:t>
            </a:r>
            <a:r>
              <a:rPr lang="en" dirty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0000"/>
                </a:solidFill>
              </a:rPr>
              <a:t>federate </a:t>
            </a:r>
            <a:r>
              <a:rPr lang="en" dirty="0">
                <a:solidFill>
                  <a:srgbClr val="000000"/>
                </a:solidFill>
              </a:rPr>
              <a:t>systems to provide well</a:t>
            </a:r>
            <a:r>
              <a:rPr lang="en-US" dirty="0">
                <a:solidFill>
                  <a:srgbClr val="000000"/>
                </a:solidFill>
              </a:rPr>
              <a:t>-</a:t>
            </a:r>
            <a:r>
              <a:rPr lang="en" dirty="0">
                <a:solidFill>
                  <a:srgbClr val="000000"/>
                </a:solidFill>
              </a:rPr>
              <a:t>defined </a:t>
            </a:r>
            <a:r>
              <a:rPr lang="en" dirty="0" smtClean="0">
                <a:solidFill>
                  <a:srgbClr val="000000"/>
                </a:solidFill>
              </a:rPr>
              <a:t>capabilities</a:t>
            </a:r>
            <a:endParaRPr lang="en-US" dirty="0" smtClean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logic (representation, distribution, scheduling, placement) that captures application-semantics yet is not application-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800000"/>
                </a:solidFill>
              </a:rPr>
              <a:t>Needs fixing…</a:t>
            </a:r>
            <a:endParaRPr lang="en-US" dirty="0">
              <a:solidFill>
                <a:srgbClr val="8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Integrated for Adaptive Applications and Dynamic Resource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Management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Federation of h</a:t>
            </a:r>
            <a:r>
              <a:rPr lang="en" dirty="0">
                <a:solidFill>
                  <a:srgbClr val="000000"/>
                </a:solidFill>
              </a:rPr>
              <a:t>eterogeneous</a:t>
            </a:r>
            <a:r>
              <a:rPr lang="en-US" dirty="0">
                <a:solidFill>
                  <a:srgbClr val="000000"/>
                </a:solidFill>
              </a:rPr>
              <a:t> dynamic </a:t>
            </a:r>
            <a:r>
              <a:rPr lang="en" dirty="0">
                <a:solidFill>
                  <a:srgbClr val="000000"/>
                </a:solidFill>
              </a:rPr>
              <a:t>components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</a:rPr>
              <a:t>Support adaptive applications</a:t>
            </a:r>
            <a:endParaRPr lang="en" dirty="0">
              <a:solidFill>
                <a:srgbClr val="000000"/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400" dirty="0" smtClean="0"/>
              <a:t>NGMW Design Objectives</a:t>
            </a:r>
            <a:endParaRPr lang="en" sz="2400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“glues” different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dirty="0" smtClean="0">
                <a:solidFill>
                  <a:srgbClr val="800000"/>
                </a:solidFill>
              </a:rPr>
              <a:t>capabilities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technology</a:t>
            </a:r>
          </a:p>
          <a:p>
            <a:pPr lvl="3">
              <a:buClr>
                <a:srgbClr val="000000"/>
              </a:buClr>
              <a:buSzPct val="100000"/>
            </a:pPr>
            <a:r>
              <a:rPr lang="en" dirty="0" smtClean="0"/>
              <a:t>Capability</a:t>
            </a:r>
            <a:r>
              <a:rPr lang="en-US" dirty="0"/>
              <a:t>: Well-defined and aggregated functionality, without regard to how, or the specific technology/approached used</a:t>
            </a:r>
          </a:p>
          <a:p>
            <a:pPr marL="2232025" lvl="4" indent="-381000">
              <a:buSzPct val="80000"/>
            </a:pPr>
            <a:r>
              <a:rPr lang="en-US" dirty="0"/>
              <a:t>e.g., Num. of </a:t>
            </a:r>
            <a:r>
              <a:rPr lang="en" dirty="0"/>
              <a:t>tasks, throughput, </a:t>
            </a:r>
            <a:r>
              <a:rPr lang="en-US" dirty="0"/>
              <a:t>probabilistic bounds on time-to-completion, performance </a:t>
            </a:r>
            <a:r>
              <a:rPr lang="en" dirty="0"/>
              <a:t>of resources, </a:t>
            </a:r>
            <a:r>
              <a:rPr lang="en-US" dirty="0"/>
              <a:t>d</a:t>
            </a:r>
            <a:r>
              <a:rPr lang="en" dirty="0"/>
              <a:t>ata</a:t>
            </a:r>
            <a:r>
              <a:rPr lang="en-US" dirty="0"/>
              <a:t> (v</a:t>
            </a:r>
            <a:r>
              <a:rPr lang="en" dirty="0"/>
              <a:t>olumes/transfer/storage</a:t>
            </a:r>
            <a:r>
              <a:rPr lang="en-US" dirty="0"/>
              <a:t> ability</a:t>
            </a:r>
            <a:r>
              <a:rPr lang="en-US" dirty="0" smtClean="0"/>
              <a:t>)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performance</a:t>
            </a:r>
          </a:p>
          <a:p>
            <a:pPr lvl="3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about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 smtClean="0"/>
              <a:t>Relationship between models and reasoning</a:t>
            </a:r>
            <a:endParaRPr lang="en-US" sz="1800" dirty="0"/>
          </a:p>
          <a:p>
            <a:pPr lvl="1"/>
            <a:r>
              <a:rPr lang="en-US" dirty="0" smtClean="0"/>
              <a:t>Two </a:t>
            </a:r>
            <a:r>
              <a:rPr lang="en-US" dirty="0"/>
              <a:t>levels of conceptual abstractions to enable reasoning: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" dirty="0"/>
              <a:t>Models </a:t>
            </a:r>
            <a:r>
              <a:rPr lang="en-US" dirty="0"/>
              <a:t>that enable functional comparison for </a:t>
            </a:r>
            <a:r>
              <a:rPr lang="en-US" i="1" dirty="0"/>
              <a:t>individual</a:t>
            </a:r>
            <a:r>
              <a:rPr lang="en-US" dirty="0"/>
              <a:t> </a:t>
            </a:r>
            <a:r>
              <a:rPr lang="en" i="1" dirty="0"/>
              <a:t>components</a:t>
            </a:r>
            <a:r>
              <a:rPr lang="en-US" dirty="0"/>
              <a:t>, e.g., P* for Pilot-systems </a:t>
            </a:r>
            <a:r>
              <a:rPr lang="en-US" dirty="0">
                <a:hlinkClick r:id="rId3"/>
              </a:rPr>
              <a:t>10.1109/eScience.2012.6404423</a:t>
            </a:r>
            <a:endParaRPr lang="en-US" dirty="0"/>
          </a:p>
          <a:p>
            <a:pPr marL="1428750" lvl="2" indent="-514350">
              <a:buFont typeface="+mj-lt"/>
              <a:buAutoNum type="romanUcPeriod"/>
            </a:pPr>
            <a:r>
              <a:rPr lang="en" dirty="0"/>
              <a:t>Models that enable reasoning</a:t>
            </a:r>
            <a:r>
              <a:rPr lang="en-US" dirty="0"/>
              <a:t> at multiple, integrated levels to provide performance estimation and predictability</a:t>
            </a:r>
          </a:p>
          <a:p>
            <a:pPr lvl="4">
              <a:buFont typeface="Arial"/>
              <a:buChar char="•"/>
            </a:pPr>
            <a:r>
              <a:rPr lang="en" dirty="0"/>
              <a:t>When and how to distribute</a:t>
            </a:r>
            <a:r>
              <a:rPr lang="en-US" dirty="0"/>
              <a:t>? What and where?</a:t>
            </a:r>
          </a:p>
          <a:p>
            <a:pPr lvl="4">
              <a:buFont typeface="Arial"/>
              <a:buChar char="•"/>
            </a:pPr>
            <a:r>
              <a:rPr lang="en-US" dirty="0"/>
              <a:t> A </a:t>
            </a:r>
            <a:r>
              <a:rPr lang="en-US" dirty="0" err="1"/>
              <a:t>Linpack</a:t>
            </a:r>
            <a:r>
              <a:rPr lang="en-US" dirty="0"/>
              <a:t> for distributed systems/applications?</a:t>
            </a:r>
          </a:p>
          <a:p>
            <a:pPr lvl="1"/>
            <a:endParaRPr lang="en-US" dirty="0"/>
          </a:p>
          <a:p>
            <a:pPr>
              <a:buClr>
                <a:srgbClr val="000000"/>
              </a:buClr>
              <a:buSzPct val="100000"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>
              <a:buClr>
                <a:srgbClr val="000000"/>
              </a:buClr>
              <a:buSzPct val="100000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0558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NGMW: </a:t>
            </a:r>
            <a:r>
              <a:rPr lang="en-US" dirty="0" err="1" smtClean="0"/>
              <a:t>Capabiltiy</a:t>
            </a:r>
            <a:r>
              <a:rPr lang="en-US" dirty="0" smtClean="0"/>
              <a:t> Challenges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  <a:buNone/>
            </a:pPr>
            <a:r>
              <a:rPr lang="en" sz="1700" dirty="0">
                <a:solidFill>
                  <a:srgbClr val="000000"/>
                </a:solidFill>
              </a:rPr>
              <a:t>• 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dirty="0"/>
              <a:t>Fundamental barrier in providing well-defined </a:t>
            </a:r>
            <a:r>
              <a:rPr lang="en-US" dirty="0" smtClean="0"/>
              <a:t>capabilities	</a:t>
            </a:r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/>
              <a:t>In turn need models of semantics – static and dynamic, and performance</a:t>
            </a: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-defined 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55000"/>
            </a:pPr>
            <a:r>
              <a:rPr lang="en" sz="1700" dirty="0" smtClean="0">
                <a:solidFill>
                  <a:srgbClr val="000000"/>
                </a:solidFill>
              </a:rPr>
              <a:t>How </a:t>
            </a:r>
            <a:r>
              <a:rPr lang="en" sz="1700" dirty="0">
                <a:solidFill>
                  <a:srgbClr val="000000"/>
                </a:solidFill>
              </a:rPr>
              <a:t>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</a:t>
            </a:r>
            <a:r>
              <a:rPr lang="en-US" sz="1700" dirty="0">
                <a:solidFill>
                  <a:srgbClr val="000000"/>
                </a:solidFill>
              </a:rPr>
              <a:t>?</a:t>
            </a:r>
            <a:endParaRPr lang="en" sz="1700" dirty="0">
              <a:solidFill>
                <a:srgbClr val="000000"/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Well-defined 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capability amidst heterogeneous, dynamic resources requires </a:t>
            </a:r>
            <a:r>
              <a:rPr lang="en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1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and </a:t>
            </a:r>
            <a:r>
              <a:rPr lang="en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+mj-lt"/>
              <a:buAutoNum type="romanUcPeriod"/>
            </a:pPr>
            <a:r>
              <a:rPr lang="en" sz="1700" dirty="0" smtClean="0">
                <a:solidFill>
                  <a:srgbClr val="000000"/>
                </a:solidFill>
              </a:rPr>
              <a:t>Need </a:t>
            </a:r>
            <a:r>
              <a:rPr lang="en" sz="1700" dirty="0">
                <a:solidFill>
                  <a:srgbClr val="000000"/>
                </a:solidFill>
              </a:rPr>
              <a:t>to </a:t>
            </a:r>
            <a:r>
              <a:rPr lang="en-US" sz="1700" dirty="0">
                <a:solidFill>
                  <a:srgbClr val="000000"/>
                </a:solidFill>
              </a:rPr>
              <a:t>federate </a:t>
            </a:r>
            <a:r>
              <a:rPr lang="en" sz="1700" dirty="0">
                <a:solidFill>
                  <a:srgbClr val="000000"/>
                </a:solidFill>
              </a:rPr>
              <a:t>systems to provide well</a:t>
            </a:r>
            <a:r>
              <a:rPr lang="en-US" sz="1700" dirty="0">
                <a:solidFill>
                  <a:srgbClr val="000000"/>
                </a:solidFill>
              </a:rPr>
              <a:t>-</a:t>
            </a:r>
            <a:r>
              <a:rPr lang="en" sz="1700" dirty="0">
                <a:solidFill>
                  <a:srgbClr val="000000"/>
                </a:solidFill>
              </a:rPr>
              <a:t>defined capabilities from heterogeneous</a:t>
            </a:r>
            <a:r>
              <a:rPr lang="en-US" sz="1700" dirty="0">
                <a:solidFill>
                  <a:srgbClr val="000000"/>
                </a:solidFill>
              </a:rPr>
              <a:t> dynamic </a:t>
            </a:r>
            <a:r>
              <a:rPr lang="en" sz="1700" dirty="0">
                <a:solidFill>
                  <a:srgbClr val="000000"/>
                </a:solidFill>
              </a:rPr>
              <a:t>components with varying levels of control</a:t>
            </a:r>
            <a:endParaRPr lang="e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indent="-514350">
              <a:lnSpc>
                <a:spcPct val="115000"/>
              </a:lnSpc>
              <a:spcBef>
                <a:spcPts val="400"/>
              </a:spcBef>
              <a:buFont typeface="+mj-lt"/>
              <a:buAutoNum type="romanUcPeriod"/>
            </a:pPr>
            <a:r>
              <a:rPr lang="en-US" sz="1700" dirty="0" smtClean="0"/>
              <a:t>What </a:t>
            </a:r>
            <a:r>
              <a:rPr lang="en-US" sz="1700" dirty="0"/>
              <a:t>functional units, and how to compose f</a:t>
            </a:r>
            <a:r>
              <a:rPr lang="en" sz="1700" dirty="0"/>
              <a:t>unctionality</a:t>
            </a:r>
            <a:r>
              <a:rPr lang="en-US" sz="1700" dirty="0" smtClean="0"/>
              <a:t>?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331409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1732</Words>
  <Application>Microsoft Macintosh PowerPoint</Application>
  <PresentationFormat>On-screen Show (4:3)</PresentationFormat>
  <Paragraphs>191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vs Traditional EC</vt:lpstr>
      <vt:lpstr>NGMW Functional Aims and Requirements</vt:lpstr>
      <vt:lpstr>NGMW Design Objectives</vt:lpstr>
      <vt:lpstr>NGMW: Capabiltiy Challenges</vt:lpstr>
      <vt:lpstr>NGMW Schematic</vt:lpstr>
      <vt:lpstr>A*/W*</vt:lpstr>
      <vt:lpstr>I*  </vt:lpstr>
      <vt:lpstr>P* </vt:lpstr>
      <vt:lpstr>F* - Analytical Model of Resource Federation</vt:lpstr>
      <vt:lpstr>*.* : Putting it together</vt:lpstr>
      <vt:lpstr>*.* : Putting it together</vt:lpstr>
      <vt:lpstr>NGMW: Interaction of Models and Simulation</vt:lpstr>
      <vt:lpstr>Mapping Tasks to Resources</vt:lpstr>
      <vt:lpstr>Organizer’s Questions</vt:lpstr>
      <vt:lpstr>ModSim Challenges 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295</cp:revision>
  <dcterms:modified xsi:type="dcterms:W3CDTF">2013-09-17T21:55:04Z</dcterms:modified>
</cp:coreProperties>
</file>