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media1.png" ContentType="video/unknown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5"/>
  </p:notesMasterIdLst>
  <p:sldIdLst>
    <p:sldId id="256" r:id="rId2"/>
    <p:sldId id="269" r:id="rId3"/>
    <p:sldId id="315" r:id="rId4"/>
    <p:sldId id="349" r:id="rId5"/>
    <p:sldId id="307" r:id="rId6"/>
    <p:sldId id="337" r:id="rId7"/>
    <p:sldId id="330" r:id="rId8"/>
    <p:sldId id="350" r:id="rId9"/>
    <p:sldId id="338" r:id="rId10"/>
    <p:sldId id="339" r:id="rId11"/>
    <p:sldId id="340" r:id="rId12"/>
    <p:sldId id="285" r:id="rId13"/>
    <p:sldId id="298" r:id="rId14"/>
    <p:sldId id="343" r:id="rId15"/>
    <p:sldId id="297" r:id="rId16"/>
    <p:sldId id="344" r:id="rId17"/>
    <p:sldId id="345" r:id="rId18"/>
    <p:sldId id="331" r:id="rId19"/>
    <p:sldId id="346" r:id="rId20"/>
    <p:sldId id="328" r:id="rId21"/>
    <p:sldId id="295" r:id="rId22"/>
    <p:sldId id="348" r:id="rId23"/>
    <p:sldId id="336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319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Mostly</a:t>
            </a:r>
            <a:r>
              <a:rPr lang="en-US" baseline="0" dirty="0" smtClean="0"/>
              <a:t> Applications that are composed of multiple tasks – different degrees of coupling… homogenous or heterogeneous tasks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Essential Vectors of an Application: Communication, Coordination, Execution Units, Environment</a:t>
            </a:r>
          </a:p>
          <a:p>
            <a:endParaRPr lang="en-US" dirty="0" smtClean="0"/>
          </a:p>
          <a:p>
            <a:r>
              <a:rPr lang="en-US" dirty="0" smtClean="0"/>
              <a:t>Modeling Goal:</a:t>
            </a:r>
            <a:r>
              <a:rPr lang="en-US" baseline="0" dirty="0" smtClean="0"/>
              <a:t> </a:t>
            </a:r>
            <a:r>
              <a:rPr lang="en-US" dirty="0" smtClean="0"/>
              <a:t>Task level composition,</a:t>
            </a:r>
            <a:r>
              <a:rPr lang="en-US" baseline="0" dirty="0" smtClean="0"/>
              <a:t> </a:t>
            </a:r>
            <a:r>
              <a:rPr lang="en-US" dirty="0" smtClean="0"/>
              <a:t>Concurrency, Support</a:t>
            </a:r>
            <a:r>
              <a:rPr lang="en-US" baseline="0" dirty="0" smtClean="0"/>
              <a:t> Integrated Modeling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34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Fast </a:t>
            </a:r>
            <a:r>
              <a:rPr lang="de-DE" dirty="0" err="1" smtClean="0"/>
              <a:t>modeling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Easy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smtClean="0"/>
              <a:t>Multiple </a:t>
            </a:r>
            <a:r>
              <a:rPr lang="de-DE" dirty="0" err="1" smtClean="0"/>
              <a:t>levels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granularity</a:t>
            </a:r>
            <a:endParaRPr lang="de-DE" dirty="0" smtClean="0"/>
          </a:p>
          <a:p>
            <a:pPr marL="285750" indent="-285750">
              <a:buFont typeface="Wingdings" charset="2"/>
              <a:buChar char="ü"/>
            </a:pPr>
            <a:r>
              <a:rPr lang="de-DE" dirty="0" err="1" smtClean="0"/>
              <a:t>Redundancy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15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1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show</a:t>
            </a:r>
            <a:r>
              <a:rPr lang="en-US" baseline="0" dirty="0" smtClean="0"/>
              <a:t> how *.* meets the first of the design objectives of NGMW at a CONCEPTUAL LEVEL!!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take the schematic of NGMW and show how the different levels at which the Models work, (ii) how different models interact, especially (a) Andre and Christian’s work/interface, (ii) I* and F*.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75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“Perfection is achieved, not when there is nothing more to add, but when   </a:t>
            </a:r>
          </a:p>
          <a:p>
            <a:r>
              <a:rPr lang="en-US" dirty="0" smtClean="0"/>
              <a:t>there is nothing left to take away”. </a:t>
            </a:r>
            <a:r>
              <a:rPr lang="en-US" baseline="0" dirty="0" smtClean="0"/>
              <a:t> Have we moved beyond perfection?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Will try to end in</a:t>
            </a:r>
            <a:r>
              <a:rPr lang="en-US" baseline="0" dirty="0" smtClean="0"/>
              <a:t> a non-traditional way, by using the Organizers Qs as a way to summarize the talk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Proposed Architecture is not to burden you with a solution, but to show you possible “shape of a solution”. Careful design and digging in is still required.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 reaffirms many of the traditional EC </a:t>
            </a:r>
            <a:r>
              <a:rPr lang="en-US" baseline="0" dirty="0" err="1" smtClean="0"/>
              <a:t>ModSim</a:t>
            </a:r>
            <a:r>
              <a:rPr lang="en-US" baseline="0" dirty="0" smtClean="0"/>
              <a:t> challenges, even if the scale, granularity and specific model roles are different!!!!  </a:t>
            </a:r>
            <a:endParaRPr lang="en-US" baseline="0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Onload</a:t>
            </a:r>
            <a:r>
              <a:rPr lang="en-US" dirty="0" smtClean="0"/>
              <a:t>: time-critical,</a:t>
            </a:r>
            <a:r>
              <a:rPr lang="en-US" baseline="0" dirty="0" smtClean="0"/>
              <a:t> critical components which can’t be fully estimated…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6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 smtClean="0"/>
              <a:t>Bear</a:t>
            </a:r>
            <a:r>
              <a:rPr lang="en-US" baseline="0" dirty="0" smtClean="0"/>
              <a:t> with me if this seems incremental progress or repetitive, but I think its important to ensure that we’re on the same page --- about the granularity  and the challenges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1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Integration of Information</a:t>
            </a:r>
            <a:r>
              <a:rPr lang="en-US" baseline="0" dirty="0" smtClean="0"/>
              <a:t>: </a:t>
            </a:r>
            <a:r>
              <a:rPr lang="en-US" dirty="0" smtClean="0"/>
              <a:t>Applications/Services/Tools</a:t>
            </a:r>
            <a:r>
              <a:rPr lang="en-US" baseline="0" dirty="0" smtClean="0"/>
              <a:t> about resources – Critical role for middleware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7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esign for randomness but not for unpredictable behaviour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r>
              <a:rPr lang="en-US" baseline="0" dirty="0" smtClean="0"/>
              <a:t> </a:t>
            </a:r>
            <a:r>
              <a:rPr lang="en-US" dirty="0" smtClean="0"/>
              <a:t>capabilities as</a:t>
            </a:r>
            <a:r>
              <a:rPr lang="en-US" baseline="0" dirty="0" smtClean="0"/>
              <a:t> an abstraction to resources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Middleware’s responsibility to support the set of capabilities that an application asks for and determine the collection of resources that can/must be used to provide capability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4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6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187325" y="1008063"/>
            <a:ext cx="8728075" cy="0"/>
          </a:xfrm>
          <a:prstGeom prst="line">
            <a:avLst/>
          </a:prstGeom>
          <a:ln>
            <a:solidFill>
              <a:srgbClr val="5F5F5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5729" y="186232"/>
            <a:ext cx="8694574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A80F3-A1BC-BC41-A1D7-7ADFCFE83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4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  <p:sldLayoutId id="2147483675" r:id="rId6"/>
    <p:sldLayoutId id="2147483678" r:id="rId7"/>
    <p:sldLayoutId id="2147483682" r:id="rId8"/>
    <p:sldLayoutId id="2147483683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5.xml"/><Relationship Id="rId5" Type="http://schemas.openxmlformats.org/officeDocument/2006/relationships/image" Target="../media/image9.png"/><Relationship Id="rId1" Type="http://schemas.microsoft.com/office/2007/relationships/media" Target="../media/media1.png"/><Relationship Id="rId2" Type="http://schemas.openxmlformats.org/officeDocument/2006/relationships/video" Target="../media/media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622425"/>
            <a:ext cx="8025072" cy="14700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Next Generation Middleware for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</a:t>
            </a:r>
            <a:br>
              <a:rPr lang="en-US" dirty="0" smtClean="0"/>
            </a:br>
            <a:r>
              <a:rPr lang="en-US" sz="2800" dirty="0" smtClean="0"/>
              <a:t>The Role of Modeling and Simulation</a:t>
            </a:r>
            <a:endParaRPr lang="en" sz="2800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465179" y="3204411"/>
            <a:ext cx="6400800" cy="175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endParaRPr lang="en-US" dirty="0" smtClean="0"/>
          </a:p>
          <a:p>
            <a:pPr lvl="0" rtl="0">
              <a:buNone/>
            </a:pPr>
            <a:r>
              <a:rPr lang="en" dirty="0" smtClean="0"/>
              <a:t>R</a:t>
            </a:r>
            <a:r>
              <a:rPr lang="en-US" dirty="0" err="1" smtClean="0"/>
              <a:t>esearch</a:t>
            </a:r>
            <a:r>
              <a:rPr lang="en-US" dirty="0" smtClean="0"/>
              <a:t> in </a:t>
            </a:r>
            <a:r>
              <a:rPr lang="en" dirty="0" smtClean="0"/>
              <a:t>A</a:t>
            </a:r>
            <a:r>
              <a:rPr lang="en-US" dirty="0" err="1" smtClean="0"/>
              <a:t>dvanced</a:t>
            </a:r>
            <a:r>
              <a:rPr lang="en-US" dirty="0" smtClean="0"/>
              <a:t> </a:t>
            </a:r>
            <a:r>
              <a:rPr lang="en" dirty="0" smtClean="0"/>
              <a:t>D</a:t>
            </a:r>
            <a:r>
              <a:rPr lang="en-US" dirty="0" err="1"/>
              <a:t>I</a:t>
            </a:r>
            <a:r>
              <a:rPr lang="en-US" dirty="0" err="1" smtClean="0"/>
              <a:t>stributed</a:t>
            </a:r>
            <a:r>
              <a:rPr lang="en-US" dirty="0" smtClean="0"/>
              <a:t> </a:t>
            </a:r>
            <a:r>
              <a:rPr lang="en" dirty="0" smtClean="0"/>
              <a:t>C</a:t>
            </a:r>
            <a:r>
              <a:rPr lang="en-US" dirty="0" err="1" smtClean="0"/>
              <a:t>yberinfrastructure</a:t>
            </a:r>
            <a:r>
              <a:rPr lang="en-US" dirty="0" smtClean="0"/>
              <a:t> and Applications Laboratory (RADICAL)</a:t>
            </a:r>
          </a:p>
          <a:p>
            <a:pPr lvl="0" rtl="0">
              <a:buNone/>
            </a:pPr>
            <a:r>
              <a:rPr lang="en" dirty="0" smtClean="0"/>
              <a:t>http</a:t>
            </a:r>
            <a:r>
              <a:rPr lang="en" dirty="0"/>
              <a:t>://radical.rutgers.edu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64654" y="5157537"/>
            <a:ext cx="722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Talk based primarily upon the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effort of 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RADICAL group,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but different parts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have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benefitted from collaborations with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the AIMES Project Partners (Katz, </a:t>
            </a:r>
            <a:r>
              <a:rPr lang="en-US" sz="1600" b="1" i="1" dirty="0" err="1" smtClean="0">
                <a:solidFill>
                  <a:schemeClr val="bg1">
                    <a:lumMod val="85000"/>
                  </a:schemeClr>
                </a:solidFill>
              </a:rPr>
              <a:t>Weissman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and </a:t>
            </a:r>
            <a:r>
              <a:rPr lang="en-US" sz="1600" b="1" i="1" dirty="0" smtClean="0">
                <a:solidFill>
                  <a:schemeClr val="bg1">
                    <a:lumMod val="85000"/>
                  </a:schemeClr>
                </a:solidFill>
              </a:rPr>
              <a:t>LMU-Munich 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Straube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600" b="1" i="1" dirty="0" err="1">
                <a:solidFill>
                  <a:schemeClr val="bg1">
                    <a:lumMod val="85000"/>
                  </a:schemeClr>
                </a:solidFill>
              </a:rPr>
              <a:t>Kranzmuller</a:t>
            </a:r>
            <a:r>
              <a:rPr lang="en-US" sz="1600" b="1" i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3" name="Content Placeholder 2" descr="ngmw-schematic-s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" r="-46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119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7" name="Content Placeholder 6" descr="ngmw-schematic-s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87" b="-81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15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A*/W*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suggests that there are many application types</a:t>
            </a:r>
          </a:p>
          <a:p>
            <a:pPr lvl="1"/>
            <a:r>
              <a:rPr lang="en-US" dirty="0" smtClean="0"/>
              <a:t>Multiple application models (Skeleton, A* = [A1, A2, A3,..])</a:t>
            </a:r>
          </a:p>
          <a:p>
            <a:pPr lvl="1"/>
            <a:r>
              <a:rPr lang="en-US" dirty="0" smtClean="0"/>
              <a:t>Two-tier (A*/W*) approach supports specificity yet supports commonality</a:t>
            </a:r>
          </a:p>
          <a:p>
            <a:r>
              <a:rPr lang="en-US" dirty="0" smtClean="0"/>
              <a:t>A*: </a:t>
            </a:r>
            <a:r>
              <a:rPr lang="en-US" dirty="0"/>
              <a:t>C</a:t>
            </a:r>
            <a:r>
              <a:rPr lang="en-US" dirty="0" smtClean="0"/>
              <a:t>onceptual models of distributed </a:t>
            </a:r>
            <a:r>
              <a:rPr lang="en-US" dirty="0"/>
              <a:t>application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Accompanying </a:t>
            </a:r>
            <a:r>
              <a:rPr lang="en-US" dirty="0"/>
              <a:t>communication and coordination properties</a:t>
            </a:r>
          </a:p>
          <a:p>
            <a:pPr lvl="1"/>
            <a:r>
              <a:rPr lang="en-US" dirty="0" smtClean="0"/>
              <a:t>Implications </a:t>
            </a:r>
            <a:r>
              <a:rPr lang="en-US" dirty="0"/>
              <a:t>for application components and their distribution </a:t>
            </a:r>
            <a:endParaRPr lang="en-US" dirty="0" smtClean="0"/>
          </a:p>
          <a:p>
            <a:r>
              <a:rPr lang="en-US" dirty="0" smtClean="0"/>
              <a:t>A* supports the derivation </a:t>
            </a:r>
            <a:r>
              <a:rPr lang="en-US" dirty="0"/>
              <a:t>of a workload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W* analytical </a:t>
            </a:r>
            <a:r>
              <a:rPr lang="en-US" dirty="0"/>
              <a:t>model of application </a:t>
            </a:r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Constituents </a:t>
            </a:r>
            <a:r>
              <a:rPr lang="en-US" dirty="0"/>
              <a:t>are </a:t>
            </a:r>
            <a:r>
              <a:rPr lang="en-US" dirty="0" smtClean="0"/>
              <a:t>units </a:t>
            </a:r>
            <a:r>
              <a:rPr lang="en-US" dirty="0"/>
              <a:t>of </a:t>
            </a:r>
            <a:r>
              <a:rPr lang="en-US" dirty="0" smtClean="0"/>
              <a:t>application workload which can have causal and temporal relationships </a:t>
            </a:r>
            <a:r>
              <a:rPr lang="en-US" dirty="0"/>
              <a:t>(Concurrent, Sequential, Starts-After, ...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Constituents can be transformed directly into system workload</a:t>
            </a:r>
          </a:p>
          <a:p>
            <a:r>
              <a:rPr lang="en-US" dirty="0" smtClean="0"/>
              <a:t>Multiple </a:t>
            </a:r>
            <a:r>
              <a:rPr lang="en-US" dirty="0"/>
              <a:t>application models </a:t>
            </a:r>
            <a:r>
              <a:rPr lang="en-US" dirty="0" smtClean="0"/>
              <a:t>can use </a:t>
            </a:r>
            <a:r>
              <a:rPr lang="en-US" dirty="0"/>
              <a:t>W*</a:t>
            </a:r>
          </a:p>
          <a:p>
            <a:pPr lvl="1"/>
            <a:r>
              <a:rPr lang="en-US" dirty="0" smtClean="0"/>
              <a:t>Workloads </a:t>
            </a:r>
            <a:r>
              <a:rPr lang="en-US" dirty="0"/>
              <a:t>are considered </a:t>
            </a:r>
            <a:r>
              <a:rPr lang="en-US" dirty="0" smtClean="0"/>
              <a:t>static </a:t>
            </a:r>
          </a:p>
          <a:p>
            <a:pPr lvl="1"/>
            <a:r>
              <a:rPr lang="en-US" dirty="0" smtClean="0"/>
              <a:t>Adaptive </a:t>
            </a:r>
            <a:r>
              <a:rPr lang="en-US" dirty="0"/>
              <a:t>applications result </a:t>
            </a:r>
            <a:r>
              <a:rPr lang="en-US" dirty="0" smtClean="0"/>
              <a:t>in different workloads units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I* </a:t>
            </a:r>
            <a:r>
              <a:rPr lang="en-US" dirty="0"/>
              <a:t>- </a:t>
            </a:r>
            <a:r>
              <a:rPr lang="en-US" dirty="0" smtClean="0"/>
              <a:t>An Analytical Infrastructure </a:t>
            </a:r>
            <a:r>
              <a:rPr lang="en-US" dirty="0"/>
              <a:t>Model </a:t>
            </a:r>
          </a:p>
        </p:txBody>
      </p:sp>
      <p:pic>
        <p:nvPicPr>
          <p:cNvPr id="5" name="Bild 4" descr="SlideDo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940648"/>
            <a:ext cx="8117850" cy="49734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465" y="5860770"/>
            <a:ext cx="787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Slide courtesy: </a:t>
            </a:r>
            <a:r>
              <a:rPr lang="en-US" sz="1800" dirty="0" err="1" smtClean="0"/>
              <a:t>Straube</a:t>
            </a:r>
            <a:r>
              <a:rPr lang="en-US" sz="1800" dirty="0" smtClean="0"/>
              <a:t>, </a:t>
            </a:r>
            <a:r>
              <a:rPr lang="en-US" sz="1800" dirty="0" err="1" smtClean="0"/>
              <a:t>Kranzlmuller</a:t>
            </a:r>
            <a:r>
              <a:rPr lang="en-US" sz="1800" dirty="0" smtClean="0"/>
              <a:t> (LMU, Munich)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144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5263" y="185738"/>
            <a:ext cx="8694737" cy="80803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*: Model for Dynamic Resources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Content Placeholder 2"/>
          <p:cNvSpPr txBox="1">
            <a:spLocks/>
          </p:cNvSpPr>
          <p:nvPr/>
        </p:nvSpPr>
        <p:spPr bwMode="auto">
          <a:xfrm>
            <a:off x="209967" y="1059452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000" dirty="0" smtClean="0"/>
              <a:t>Elements: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Pilot-Compute (PC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Pilot-Data (PD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Compute Unit (CU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Data Unit (DU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Scheduling Unit (SU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>
                <a:solidFill>
                  <a:srgbClr val="5F5F5F"/>
                </a:solidFill>
              </a:rPr>
              <a:t>Pilot-Manager (PM</a:t>
            </a:r>
            <a:r>
              <a:rPr lang="en-US" sz="1800" dirty="0" smtClean="0">
                <a:solidFill>
                  <a:srgbClr val="5F5F5F"/>
                </a:solidFill>
              </a:rPr>
              <a:t>).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Characteristics:</a:t>
            </a:r>
            <a:endParaRPr lang="en-US" sz="2000" b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Coordination.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Communication.</a:t>
            </a:r>
            <a:endParaRPr lang="en-US" sz="1800" dirty="0">
              <a:solidFill>
                <a:srgbClr val="5F5F5F"/>
              </a:solidFill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sz="1800" dirty="0" smtClean="0">
                <a:solidFill>
                  <a:srgbClr val="5F5F5F"/>
                </a:solidFill>
              </a:rPr>
              <a:t>Scheduling.</a:t>
            </a:r>
            <a:endParaRPr lang="en-US" sz="1800" dirty="0">
              <a:solidFill>
                <a:srgbClr val="5F5F5F"/>
              </a:solidFill>
            </a:endParaRP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/>
              <a:t>Pilot-</a:t>
            </a:r>
            <a:r>
              <a:rPr lang="en-US" sz="2000" dirty="0" smtClean="0"/>
              <a:t>API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en-US" sz="2000" dirty="0" smtClean="0"/>
              <a:t>Effort underway to include other resource elements: Data, Network</a:t>
            </a:r>
          </a:p>
          <a:p>
            <a:pPr eaLnBrk="1" hangingPunct="1">
              <a:spcBef>
                <a:spcPts val="1200"/>
              </a:spcBef>
              <a:buFontTx/>
              <a:buChar char="•"/>
            </a:pPr>
            <a:endParaRPr lang="en-US" sz="2000" dirty="0"/>
          </a:p>
        </p:txBody>
      </p:sp>
      <p:pic>
        <p:nvPicPr>
          <p:cNvPr id="22531" name="Picture 3" descr="pstar_model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00" y="1079501"/>
            <a:ext cx="4176475" cy="452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06438" y="5794792"/>
            <a:ext cx="80899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/>
              <a:t>“P*: A Model of Pilot-Abstractions”, </a:t>
            </a:r>
            <a:r>
              <a:rPr lang="en-US" sz="1400" i="1" dirty="0"/>
              <a:t>8th IEEE International Conference on e-Science 2012</a:t>
            </a:r>
            <a:r>
              <a:rPr lang="en-US" sz="1400" dirty="0"/>
              <a:t>, 2012</a:t>
            </a:r>
          </a:p>
        </p:txBody>
      </p:sp>
    </p:spTree>
    <p:extLst>
      <p:ext uri="{BB962C8B-B14F-4D97-AF65-F5344CB8AC3E}">
        <p14:creationId xmlns:p14="http://schemas.microsoft.com/office/powerpoint/2010/main" val="232688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(red box).</a:t>
            </a:r>
            <a:endParaRPr lang="en-US" dirty="0"/>
          </a:p>
          <a:p>
            <a:pPr marL="344488" indent="-342900"/>
            <a:r>
              <a:rPr lang="en-US" dirty="0" smtClean="0"/>
              <a:t>P* is used to aggregate the capabilities exposed by I* into logical containers of resources (red box).</a:t>
            </a:r>
          </a:p>
        </p:txBody>
      </p:sp>
      <p:pic>
        <p:nvPicPr>
          <p:cNvPr id="7" name="Picture 6" descr="f_st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62" y="1087421"/>
            <a:ext cx="311363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7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176421"/>
            <a:ext cx="4279074" cy="4533900"/>
          </a:xfrm>
        </p:spPr>
        <p:txBody>
          <a:bodyPr/>
          <a:lstStyle/>
          <a:p>
            <a:r>
              <a:rPr lang="en-US" sz="2000" dirty="0" smtClean="0"/>
              <a:t>P*: Decouples dynamic resource management from job and task management</a:t>
            </a:r>
          </a:p>
          <a:p>
            <a:r>
              <a:rPr lang="en-US" sz="2000" dirty="0" smtClean="0"/>
              <a:t>F*: Resource aggregation and provisioning decoupled from job and resource management</a:t>
            </a:r>
          </a:p>
          <a:p>
            <a:pPr lvl="1"/>
            <a:r>
              <a:rPr lang="en-US" sz="2000" dirty="0" smtClean="0"/>
              <a:t>Furthers separation of concerns</a:t>
            </a:r>
          </a:p>
          <a:p>
            <a:r>
              <a:rPr lang="en-US" sz="2000" dirty="0" smtClean="0"/>
              <a:t>C* provides, F</a:t>
            </a:r>
            <a:r>
              <a:rPr lang="en-US" sz="2000" dirty="0"/>
              <a:t>* </a:t>
            </a:r>
            <a:r>
              <a:rPr lang="en-US" sz="2000" dirty="0" smtClean="0"/>
              <a:t>decides,  P</a:t>
            </a:r>
            <a:r>
              <a:rPr lang="en-US" sz="2000" dirty="0"/>
              <a:t>* </a:t>
            </a:r>
            <a:r>
              <a:rPr lang="en-US" sz="2000" dirty="0" smtClean="0"/>
              <a:t>executes</a:t>
            </a:r>
          </a:p>
          <a:p>
            <a:pPr lvl="1"/>
            <a:r>
              <a:rPr lang="en-US" sz="2000" dirty="0" smtClean="0"/>
              <a:t>Federate at capability level</a:t>
            </a:r>
          </a:p>
          <a:p>
            <a:pPr lvl="1"/>
            <a:r>
              <a:rPr lang="en-US" sz="2000" dirty="0" smtClean="0"/>
              <a:t>P* creates overlay at the resource level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ngmw-schematic-A1.png">
            <a:hlinkClick r:id="" action="ppaction://media"/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91063" y="712805"/>
            <a:ext cx="4188345" cy="5028127"/>
          </a:xfrm>
        </p:spPr>
      </p:pic>
    </p:spTree>
    <p:extLst>
      <p:ext uri="{BB962C8B-B14F-4D97-AF65-F5344CB8AC3E}">
        <p14:creationId xmlns:p14="http://schemas.microsoft.com/office/powerpoint/2010/main" val="350510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 smtClean="0"/>
              <a:t>Design Objective: Multi-level Integrated Reasoning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82231" y="1008678"/>
            <a:ext cx="4279074" cy="4533900"/>
          </a:xfrm>
        </p:spPr>
        <p:txBody>
          <a:bodyPr/>
          <a:lstStyle/>
          <a:p>
            <a:r>
              <a:rPr lang="en-US" sz="2000" dirty="0"/>
              <a:t>Transformation of </a:t>
            </a:r>
            <a:r>
              <a:rPr lang="en-US" sz="2000" dirty="0" smtClean="0"/>
              <a:t>application </a:t>
            </a:r>
            <a:r>
              <a:rPr lang="en-US" sz="2000" dirty="0"/>
              <a:t>workload via system workload to </a:t>
            </a:r>
            <a:r>
              <a:rPr lang="en-US" sz="2000" dirty="0" smtClean="0"/>
              <a:t>infrastructure </a:t>
            </a:r>
            <a:r>
              <a:rPr lang="en-US" sz="2000" dirty="0"/>
              <a:t>capability</a:t>
            </a:r>
          </a:p>
          <a:p>
            <a:r>
              <a:rPr lang="en-US" sz="2000" dirty="0" smtClean="0"/>
              <a:t>Application requests R(100, T,10), say 100 tasks, of type T, complete within 10 units of time</a:t>
            </a:r>
          </a:p>
          <a:p>
            <a:r>
              <a:rPr lang="en-US" sz="2000" dirty="0" smtClean="0"/>
              <a:t>Federation Layer/Manager responds with collective capability of C(50, T, 10) or C(100, T, 20)</a:t>
            </a:r>
          </a:p>
          <a:p>
            <a:r>
              <a:rPr lang="en-US" sz="2000" dirty="0" smtClean="0"/>
              <a:t>Adaptive Application</a:t>
            </a:r>
          </a:p>
          <a:p>
            <a:pPr lvl="1"/>
            <a:r>
              <a:rPr lang="en-US" sz="1600" dirty="0" err="1" smtClean="0"/>
              <a:t>Adaptivity</a:t>
            </a:r>
            <a:r>
              <a:rPr lang="en-US" sz="1600" dirty="0" smtClean="0"/>
              <a:t> can be either at A, W level</a:t>
            </a:r>
          </a:p>
          <a:p>
            <a:pPr lvl="1"/>
            <a:r>
              <a:rPr lang="en-US" sz="1600" dirty="0" smtClean="0"/>
              <a:t>Application may self-throttle number of tasks, or type of task generated</a:t>
            </a:r>
          </a:p>
          <a:p>
            <a:pPr lvl="1"/>
            <a:r>
              <a:rPr lang="en-US" sz="1600" dirty="0" smtClean="0"/>
              <a:t>Or workload description can be changed to meet the capability</a:t>
            </a:r>
          </a:p>
          <a:p>
            <a:endParaRPr lang="en-US" sz="2000" dirty="0" smtClean="0"/>
          </a:p>
        </p:txBody>
      </p:sp>
      <p:pic>
        <p:nvPicPr>
          <p:cNvPr id="5" name="Content Placeholder 4" descr="ngmw-schematic-A2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21225" y="1097042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1258356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*.* : Putting it together</a:t>
            </a:r>
            <a:endParaRPr lang="en-US" dirty="0"/>
          </a:p>
        </p:txBody>
      </p:sp>
      <p:pic>
        <p:nvPicPr>
          <p:cNvPr id="5" name="Content Placeholder 4" descr="logic_component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41" r="-151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161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1" y="75986"/>
            <a:ext cx="8741453" cy="690291"/>
          </a:xfrm>
        </p:spPr>
        <p:txBody>
          <a:bodyPr/>
          <a:lstStyle/>
          <a:p>
            <a:r>
              <a:rPr lang="en-US" sz="2800" dirty="0" smtClean="0"/>
              <a:t>AIMES: Demonstration of Flexible Federation (SC’13)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0420" y="1176421"/>
            <a:ext cx="4583697" cy="4533900"/>
          </a:xfrm>
        </p:spPr>
        <p:txBody>
          <a:bodyPr/>
          <a:lstStyle/>
          <a:p>
            <a:r>
              <a:rPr lang="en-US" sz="2000" dirty="0" smtClean="0"/>
              <a:t>Application say Bag-of-Tasks </a:t>
            </a:r>
          </a:p>
          <a:p>
            <a:pPr lvl="1"/>
            <a:r>
              <a:rPr lang="en-US" sz="2000" dirty="0" smtClean="0"/>
              <a:t>Say </a:t>
            </a:r>
            <a:r>
              <a:rPr lang="en-US" sz="2000" dirty="0" err="1" smtClean="0"/>
              <a:t>BoT</a:t>
            </a:r>
            <a:r>
              <a:rPr lang="en-US" sz="2000" dirty="0" smtClean="0"/>
              <a:t>(100, H, 10)</a:t>
            </a:r>
          </a:p>
          <a:p>
            <a:r>
              <a:rPr lang="en-US" sz="2000" dirty="0" smtClean="0"/>
              <a:t>Generate similar workload description from different application representations</a:t>
            </a:r>
          </a:p>
          <a:p>
            <a:r>
              <a:rPr lang="en-US" sz="2000" dirty="0" smtClean="0"/>
              <a:t>Bundles currently support federation</a:t>
            </a:r>
          </a:p>
          <a:p>
            <a:pPr lvl="1"/>
            <a:r>
              <a:rPr lang="en-US" sz="2000" dirty="0" smtClean="0"/>
              <a:t>Info on resource availability</a:t>
            </a:r>
          </a:p>
          <a:p>
            <a:pPr lvl="1"/>
            <a:r>
              <a:rPr lang="en-US" sz="2000" dirty="0" smtClean="0"/>
              <a:t>Eventually resource properties</a:t>
            </a:r>
          </a:p>
          <a:p>
            <a:r>
              <a:rPr lang="en-US" sz="2000" dirty="0" smtClean="0"/>
              <a:t>Ultimately bundles (and I*) should be consistent with C* </a:t>
            </a:r>
          </a:p>
          <a:p>
            <a:r>
              <a:rPr lang="en-US" sz="2000" dirty="0" smtClean="0"/>
              <a:t>Formalize the advantages of dynamic and flexible federation</a:t>
            </a:r>
          </a:p>
          <a:p>
            <a:pPr lvl="1"/>
            <a:r>
              <a:rPr lang="en-US" sz="2000" dirty="0" smtClean="0"/>
              <a:t>Performance improvements</a:t>
            </a:r>
          </a:p>
        </p:txBody>
      </p:sp>
      <p:pic>
        <p:nvPicPr>
          <p:cNvPr id="8" name="Content Placeholder 7" descr="aimes-scenario-no-adaptivity.p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" b="3245"/>
          <a:stretch>
            <a:fillRect/>
          </a:stretch>
        </p:blipFill>
        <p:spPr>
          <a:xfrm>
            <a:off x="4744118" y="1176421"/>
            <a:ext cx="4038600" cy="4533900"/>
          </a:xfrm>
        </p:spPr>
      </p:pic>
    </p:spTree>
    <p:extLst>
      <p:ext uri="{BB962C8B-B14F-4D97-AF65-F5344CB8AC3E}">
        <p14:creationId xmlns:p14="http://schemas.microsoft.com/office/powerpoint/2010/main" val="361215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Outline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277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Introducing Distributed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Exascale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(DEC)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DEC?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Computing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Foundational requirements for DEC</a:t>
            </a:r>
          </a:p>
          <a:p>
            <a:pPr marL="457200" lvl="1" indent="0">
              <a:buClr>
                <a:srgbClr val="000000"/>
              </a:buClr>
              <a:buSzPct val="100000"/>
              <a:buNone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 Generation Middleware (NGMW) to address DEC requirements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Functional Aims, Design Objectives </a:t>
            </a:r>
          </a:p>
          <a:p>
            <a:pPr lvl="1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Proposed architecture for a capability-based NGMW</a:t>
            </a: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Models at multiple levels and their integration: Applications (A*, W*),  Dynamic Resources (P*), Infrastructure (I*), Federation (F*)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Putting it all together: Conceptual and Implementation</a:t>
            </a: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and Simulation in NGMW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Active role for simulation and not just offline/passive simulation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ModSim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NGMW: Interaction of Models and Simulation</a:t>
            </a:r>
            <a:endParaRPr lang="en-US" dirty="0"/>
          </a:p>
        </p:txBody>
      </p:sp>
      <p:sp>
        <p:nvSpPr>
          <p:cNvPr id="3" name="Shape 72"/>
          <p:cNvSpPr txBox="1">
            <a:spLocks/>
          </p:cNvSpPr>
          <p:nvPr/>
        </p:nvSpPr>
        <p:spPr bwMode="auto">
          <a:xfrm>
            <a:off x="282231" y="786259"/>
            <a:ext cx="8596312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Interaction between Models:</a:t>
            </a:r>
          </a:p>
          <a:p>
            <a:pPr marL="800100" lvl="1" indent="-342900"/>
            <a:r>
              <a:rPr lang="en-US" dirty="0" smtClean="0"/>
              <a:t>[</a:t>
            </a:r>
            <a:r>
              <a:rPr lang="en-US" dirty="0"/>
              <a:t>A*, W* ] and [P*, </a:t>
            </a:r>
            <a:r>
              <a:rPr lang="en-US" dirty="0" smtClean="0"/>
              <a:t>I*, F</a:t>
            </a:r>
            <a:r>
              <a:rPr lang="en-US" dirty="0"/>
              <a:t>*]</a:t>
            </a:r>
          </a:p>
          <a:p>
            <a:pPr marL="1208088" lvl="2" indent="-342900"/>
            <a:r>
              <a:rPr lang="en-US" dirty="0" smtClean="0"/>
              <a:t>A</a:t>
            </a:r>
            <a:r>
              <a:rPr lang="en-US" dirty="0"/>
              <a:t>* is a conceptual </a:t>
            </a:r>
            <a:r>
              <a:rPr lang="en-US" dirty="0" smtClean="0"/>
              <a:t>model; W</a:t>
            </a:r>
            <a:r>
              <a:rPr lang="en-US" dirty="0"/>
              <a:t>* is an analytical model</a:t>
            </a:r>
          </a:p>
          <a:p>
            <a:pPr marL="1208088" lvl="2" indent="-342900"/>
            <a:r>
              <a:rPr lang="en-US" dirty="0" smtClean="0"/>
              <a:t>A </a:t>
            </a:r>
            <a:r>
              <a:rPr lang="en-US" dirty="0"/>
              <a:t>specific instance of A*, is subject to a transformation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</a:t>
            </a:r>
            <a:r>
              <a:rPr lang="en-US" dirty="0"/>
              <a:t> which converts into </a:t>
            </a:r>
            <a:r>
              <a:rPr lang="en-US" dirty="0" smtClean="0"/>
              <a:t>units (per W*) that </a:t>
            </a:r>
            <a:r>
              <a:rPr lang="en-US" dirty="0"/>
              <a:t>have performance requirements</a:t>
            </a:r>
          </a:p>
          <a:p>
            <a:pPr marL="1208088" lvl="2" indent="-342900"/>
            <a:r>
              <a:rPr lang="en-US" dirty="0" smtClean="0"/>
              <a:t>Infrastructure modeled as I*, capability is exposed and federated per F*</a:t>
            </a:r>
          </a:p>
          <a:p>
            <a:pPr marL="1208088" lvl="2" indent="-342900"/>
            <a:r>
              <a:rPr lang="en-US" dirty="0" smtClean="0"/>
              <a:t>I</a:t>
            </a:r>
            <a:r>
              <a:rPr lang="en-US" dirty="0"/>
              <a:t>* </a:t>
            </a:r>
            <a:r>
              <a:rPr lang="en-US" dirty="0" smtClean="0"/>
              <a:t>subject </a:t>
            </a:r>
            <a:r>
              <a:rPr lang="en-US" dirty="0"/>
              <a:t>to a transformation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 </a:t>
            </a:r>
            <a:r>
              <a:rPr lang="en-US" dirty="0" smtClean="0"/>
              <a:t>(</a:t>
            </a:r>
            <a:r>
              <a:rPr lang="en-US" dirty="0"/>
              <a:t>aggregation of resources per F*</a:t>
            </a:r>
            <a:r>
              <a:rPr lang="en-US" dirty="0" smtClean="0"/>
              <a:t>) to provide a federated collective capability</a:t>
            </a:r>
          </a:p>
          <a:p>
            <a:pPr marL="1208088" lvl="2" indent="-342900"/>
            <a:r>
              <a:rPr lang="en-US" dirty="0" smtClean="0"/>
              <a:t>P* aggregates resource overlays along C, D and N</a:t>
            </a:r>
            <a:endParaRPr lang="en-US" dirty="0"/>
          </a:p>
          <a:p>
            <a:pPr marL="344488" indent="-342900"/>
            <a:r>
              <a:rPr lang="en-US" sz="2000" dirty="0" smtClean="0"/>
              <a:t>Role of Simulation</a:t>
            </a:r>
          </a:p>
          <a:p>
            <a:pPr marL="800100" lvl="1" indent="-342900"/>
            <a:r>
              <a:rPr lang="en-US" sz="1800" dirty="0" smtClean="0"/>
              <a:t>If we federate a given set of infrastructure {I} what is the performance we expect?</a:t>
            </a:r>
          </a:p>
          <a:p>
            <a:pPr marL="800100" lvl="1" indent="-342900"/>
            <a:r>
              <a:rPr lang="en-US" dirty="0" smtClean="0"/>
              <a:t>If we want a capability [C], what is the set of infrastructure {I} we need to federate to get  this [C] with well-defined probability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70446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major contribution of your </a:t>
            </a:r>
            <a:r>
              <a:rPr lang="en-US" dirty="0" smtClean="0"/>
              <a:t>research?</a:t>
            </a:r>
          </a:p>
          <a:p>
            <a:pPr lvl="1"/>
            <a:r>
              <a:rPr lang="en-US" dirty="0" smtClean="0"/>
              <a:t>Capability-based Middleware for DEC</a:t>
            </a:r>
          </a:p>
          <a:p>
            <a:pPr lvl="1"/>
            <a:r>
              <a:rPr lang="en-US" dirty="0" smtClean="0"/>
              <a:t>DEC not a fringe effort but show one possible approach to synergize and couple modeling </a:t>
            </a:r>
            <a:r>
              <a:rPr lang="en-US" dirty="0"/>
              <a:t>DEC </a:t>
            </a:r>
            <a:r>
              <a:rPr lang="en-US" dirty="0" smtClean="0"/>
              <a:t>with traditional </a:t>
            </a:r>
            <a:r>
              <a:rPr lang="en-US" dirty="0" err="1" smtClean="0"/>
              <a:t>exascale</a:t>
            </a:r>
            <a:r>
              <a:rPr lang="en-US" dirty="0" smtClean="0"/>
              <a:t> </a:t>
            </a:r>
            <a:r>
              <a:rPr lang="en-US" dirty="0"/>
              <a:t>modeling </a:t>
            </a:r>
            <a:r>
              <a:rPr lang="en-US" dirty="0" smtClean="0"/>
              <a:t>efforts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are the gaps you identify in the research coverage in your area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ModSim</a:t>
            </a:r>
            <a:r>
              <a:rPr lang="en-US" dirty="0" smtClean="0"/>
              <a:t> is necessary for DEC, but is it sufficient to capture requirements? </a:t>
            </a:r>
          </a:p>
          <a:p>
            <a:pPr lvl="2"/>
            <a:r>
              <a:rPr lang="en-US" dirty="0" smtClean="0"/>
              <a:t>Focus on resource federation, relying upon advances in identity management to address policy/AAA issues of dynamic resource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bigger picture for your research area? (i.e., identify synergistic projects, complementary projects in technical sense, </a:t>
            </a:r>
            <a:r>
              <a:rPr lang="en-US" dirty="0" err="1"/>
              <a:t>etc</a:t>
            </a:r>
            <a:r>
              <a:rPr lang="en-US" dirty="0"/>
              <a:t>) </a:t>
            </a:r>
            <a:endParaRPr lang="en-US" dirty="0" smtClean="0"/>
          </a:p>
          <a:p>
            <a:pPr lvl="1"/>
            <a:r>
              <a:rPr lang="en-US" dirty="0" smtClean="0"/>
              <a:t>Projects that focus on other aspects of the problem; unclear </a:t>
            </a:r>
            <a:r>
              <a:rPr lang="en-US" dirty="0"/>
              <a:t>which parts are going to be most critical, rewarding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Optimal workload characterization</a:t>
            </a:r>
          </a:p>
          <a:p>
            <a:pPr lvl="2"/>
            <a:r>
              <a:rPr lang="en-US" dirty="0" smtClean="0"/>
              <a:t>Optimal mapping (given a workload to resource)</a:t>
            </a:r>
          </a:p>
          <a:p>
            <a:pPr lvl="2"/>
            <a:r>
              <a:rPr lang="en-US" dirty="0" smtClean="0"/>
              <a:t>Static versus dynamic mapping </a:t>
            </a:r>
          </a:p>
        </p:txBody>
      </p:sp>
    </p:spTree>
    <p:extLst>
      <p:ext uri="{BB962C8B-B14F-4D97-AF65-F5344CB8AC3E}">
        <p14:creationId xmlns:p14="http://schemas.microsoft.com/office/powerpoint/2010/main" val="266564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Organizer’s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 you see cross-pollination across projects funded by different funding agencies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Integrating multi-scale Models</a:t>
            </a:r>
          </a:p>
          <a:p>
            <a:pPr lvl="1"/>
            <a:r>
              <a:rPr lang="en-US" dirty="0" smtClean="0"/>
              <a:t>Need to use models of infrastructure provided by HPC community</a:t>
            </a:r>
          </a:p>
          <a:p>
            <a:pPr lvl="1"/>
            <a:r>
              <a:rPr lang="en-US" dirty="0" smtClean="0"/>
              <a:t>Abstractions that we develop – capability, Pilots for dynamic resources etc. may have a role 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one thing that would make it easier/possible to leverage/use the results of other projects to further your own </a:t>
            </a:r>
            <a:r>
              <a:rPr lang="en-US" dirty="0" smtClean="0"/>
              <a:t>research?</a:t>
            </a:r>
          </a:p>
          <a:p>
            <a:pPr lvl="1"/>
            <a:r>
              <a:rPr lang="en-US" dirty="0" smtClean="0"/>
              <a:t>Well-defined interfaces and semantics, i.e. Model interoperability</a:t>
            </a:r>
          </a:p>
          <a:p>
            <a:r>
              <a:rPr lang="en-US" dirty="0" smtClean="0"/>
              <a:t>What</a:t>
            </a:r>
            <a:r>
              <a:rPr lang="en-US" dirty="0"/>
              <a:t>  would you like to most see solved/addressed other than what they are working on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Theoretical work on integrating models of varying specificity, granularity and scale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4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Carlson </a:t>
            </a:r>
          </a:p>
          <a:p>
            <a:r>
              <a:rPr lang="en-US" dirty="0" smtClean="0"/>
              <a:t>Douglas </a:t>
            </a:r>
            <a:r>
              <a:rPr lang="en-US" dirty="0" err="1" smtClean="0"/>
              <a:t>Thain</a:t>
            </a:r>
            <a:r>
              <a:rPr lang="en-US" dirty="0" smtClean="0"/>
              <a:t> (Notre Dame)</a:t>
            </a:r>
          </a:p>
          <a:p>
            <a:r>
              <a:rPr lang="en-US" dirty="0" smtClean="0"/>
              <a:t>Sergey </a:t>
            </a:r>
            <a:r>
              <a:rPr lang="en-US" dirty="0" err="1" smtClean="0"/>
              <a:t>Panitkin</a:t>
            </a:r>
            <a:r>
              <a:rPr lang="en-US" dirty="0" smtClean="0"/>
              <a:t> (ATLAS/PANDA)</a:t>
            </a:r>
          </a:p>
          <a:p>
            <a:r>
              <a:rPr lang="en-US" dirty="0"/>
              <a:t>AIMES: Integrated Middleware Framework for Extreme Collaborative Science, Office of Advanced Scientific Computing and Research, Department of Energy ER26115/DE- </a:t>
            </a:r>
            <a:r>
              <a:rPr lang="en-US" dirty="0" smtClean="0"/>
              <a:t>SC0008591</a:t>
            </a:r>
          </a:p>
          <a:p>
            <a:r>
              <a:rPr lang="en-US" dirty="0"/>
              <a:t>NSF CAREER Award, Division of Advanced </a:t>
            </a:r>
            <a:r>
              <a:rPr lang="en-US" dirty="0" err="1"/>
              <a:t>Cyberinfrastructure</a:t>
            </a:r>
            <a:r>
              <a:rPr lang="en-US" dirty="0"/>
              <a:t> (ACI), OCI-1253644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65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</a:t>
            </a:r>
            <a:r>
              <a:rPr lang="en-US" dirty="0" err="1" smtClean="0"/>
              <a:t>Exascale</a:t>
            </a:r>
            <a:r>
              <a:rPr lang="en-US" dirty="0" smtClean="0"/>
              <a:t> Computing?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new science and new usage modes</a:t>
            </a:r>
          </a:p>
          <a:p>
            <a:pPr lvl="1"/>
            <a:r>
              <a:rPr lang="en-US" sz="2000" dirty="0"/>
              <a:t>Different modes of </a:t>
            </a:r>
            <a:r>
              <a:rPr lang="en-US" sz="2000" dirty="0" err="1"/>
              <a:t>exascale</a:t>
            </a:r>
            <a:r>
              <a:rPr lang="en-US" sz="2000" dirty="0"/>
              <a:t> </a:t>
            </a:r>
            <a:r>
              <a:rPr lang="en-US" sz="2000" dirty="0" smtClean="0"/>
              <a:t>computing</a:t>
            </a:r>
          </a:p>
          <a:p>
            <a:pPr lvl="2"/>
            <a:r>
              <a:rPr lang="en-US" sz="2000" dirty="0" smtClean="0"/>
              <a:t>“Ensemble based” versus “single hero based”</a:t>
            </a:r>
            <a:endParaRPr lang="en-US" sz="2000" dirty="0"/>
          </a:p>
          <a:p>
            <a:pPr lvl="2"/>
            <a:r>
              <a:rPr lang="en-US" sz="2000" dirty="0" smtClean="0"/>
              <a:t>Coupling </a:t>
            </a:r>
            <a:r>
              <a:rPr lang="en-US" sz="2000" dirty="0" err="1"/>
              <a:t>exaflops</a:t>
            </a:r>
            <a:r>
              <a:rPr lang="en-US" sz="2000" dirty="0"/>
              <a:t> of computing with </a:t>
            </a:r>
            <a:r>
              <a:rPr lang="en-US" sz="2000" dirty="0" err="1"/>
              <a:t>exabytes</a:t>
            </a:r>
            <a:r>
              <a:rPr lang="en-US" sz="2000" dirty="0"/>
              <a:t> of </a:t>
            </a:r>
            <a:r>
              <a:rPr lang="en-US" sz="2000" dirty="0" smtClean="0"/>
              <a:t>data</a:t>
            </a:r>
            <a:endParaRPr lang="en-US" dirty="0" smtClean="0"/>
          </a:p>
          <a:p>
            <a:pPr lvl="1"/>
            <a:r>
              <a:rPr lang="en-US" sz="2000" dirty="0"/>
              <a:t>Existing and future DoE Applications and </a:t>
            </a:r>
            <a:r>
              <a:rPr lang="en-US" sz="2000" dirty="0" smtClean="0"/>
              <a:t>facilities</a:t>
            </a:r>
          </a:p>
          <a:p>
            <a:pPr lvl="2"/>
            <a:r>
              <a:rPr lang="en-US" sz="2000" dirty="0" smtClean="0"/>
              <a:t>Complex, multi-component, distributed data and workflow based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dirty="0" smtClean="0"/>
              <a:t>Efficient and effective utilization of  collective set of  resources</a:t>
            </a:r>
          </a:p>
          <a:p>
            <a:pPr lvl="1"/>
            <a:r>
              <a:rPr lang="en-US" sz="2000" dirty="0" smtClean="0"/>
              <a:t>Offload workloads </a:t>
            </a:r>
            <a:r>
              <a:rPr lang="en-US" sz="2000" dirty="0"/>
              <a:t>from</a:t>
            </a:r>
            <a:r>
              <a:rPr lang="en" sz="2000" dirty="0"/>
              <a:t> leadership </a:t>
            </a:r>
            <a:r>
              <a:rPr lang="en-US" sz="2000" dirty="0" smtClean="0"/>
              <a:t>to </a:t>
            </a:r>
            <a:r>
              <a:rPr lang="en" sz="2000" dirty="0" smtClean="0"/>
              <a:t>less </a:t>
            </a:r>
            <a:r>
              <a:rPr lang="en" sz="2000" dirty="0"/>
              <a:t>powerful </a:t>
            </a:r>
            <a:r>
              <a:rPr lang="en" sz="2000" dirty="0" smtClean="0"/>
              <a:t>machines</a:t>
            </a:r>
            <a:endParaRPr lang="en-US" sz="2000" dirty="0" smtClean="0"/>
          </a:p>
          <a:p>
            <a:pPr lvl="1"/>
            <a:r>
              <a:rPr lang="en-US" sz="2000" dirty="0" err="1" smtClean="0"/>
              <a:t>Onload</a:t>
            </a:r>
            <a:r>
              <a:rPr lang="en-US" sz="2000" dirty="0" smtClean="0"/>
              <a:t> workloads from distributed systems onto leadership</a:t>
            </a:r>
          </a:p>
          <a:p>
            <a:pPr lvl="2"/>
            <a:r>
              <a:rPr lang="en-US" sz="2000" dirty="0"/>
              <a:t>Strategically and synergistically, not </a:t>
            </a:r>
            <a:r>
              <a:rPr lang="en-US" sz="2000" dirty="0" smtClean="0"/>
              <a:t>competitively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r>
              <a:rPr lang="en-US" dirty="0" smtClean="0"/>
              <a:t>Support the “long tail of science” and existing application requirements</a:t>
            </a:r>
          </a:p>
          <a:p>
            <a:pPr lvl="1"/>
            <a:r>
              <a:rPr lang="en-US" sz="2000" dirty="0" smtClean="0"/>
              <a:t>Scale as many scalable concurrent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9588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n-US" dirty="0" smtClean="0"/>
              <a:t>Extreme Scale </a:t>
            </a:r>
            <a:r>
              <a:rPr lang="en" dirty="0" smtClean="0"/>
              <a:t>Distributed </a:t>
            </a:r>
            <a:r>
              <a:rPr lang="en" dirty="0"/>
              <a:t>Computing </a:t>
            </a:r>
            <a:r>
              <a:rPr lang="en-US" dirty="0" smtClean="0"/>
              <a:t>in </a:t>
            </a:r>
            <a:r>
              <a:rPr lang="en" dirty="0" smtClean="0"/>
              <a:t>2013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idx="1"/>
          </p:nvPr>
        </p:nvSpPr>
        <p:spPr>
          <a:xfrm>
            <a:off x="282231" y="768083"/>
            <a:ext cx="8597178" cy="51460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First generation of DC characterized by “gluing it” together</a:t>
            </a:r>
          </a:p>
          <a:p>
            <a:pPr marL="750888" lvl="2" indent="-342900">
              <a:lnSpc>
                <a:spcPct val="9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Many </a:t>
            </a:r>
            <a:r>
              <a:rPr lang="en-US" sz="2000" dirty="0">
                <a:latin typeface="Arial" charset="0"/>
                <a:ea typeface="ＭＳ Ｐゴシック" charset="0"/>
              </a:rPr>
              <a:t>local solutions, lack of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end</a:t>
            </a:r>
            <a:r>
              <a:rPr lang="en-US" sz="2000" dirty="0">
                <a:latin typeface="Arial" charset="0"/>
                <a:ea typeface="ＭＳ Ｐゴシック" charset="0"/>
              </a:rPr>
              <a:t>-to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-end solutions</a:t>
            </a:r>
          </a:p>
          <a:p>
            <a:pPr marL="407988" lvl="2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</a:rPr>
              <a:t>Inability to reason about </a:t>
            </a:r>
            <a:r>
              <a:rPr lang="en-US" dirty="0" err="1">
                <a:latin typeface="Arial" charset="0"/>
                <a:ea typeface="ＭＳ Ｐゴシック" charset="0"/>
              </a:rPr>
              <a:t>spatio</a:t>
            </a:r>
            <a:r>
              <a:rPr lang="en-US" dirty="0">
                <a:latin typeface="Arial" charset="0"/>
                <a:ea typeface="ＭＳ Ｐゴシック" charset="0"/>
              </a:rPr>
              <a:t>-temporal execution properties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Given a </a:t>
            </a:r>
            <a:r>
              <a:rPr lang="en-US" sz="2000" i="1" dirty="0">
                <a:latin typeface="Arial" charset="0"/>
                <a:ea typeface="ＭＳ Ｐゴシック" charset="0"/>
              </a:rPr>
              <a:t>general</a:t>
            </a:r>
            <a:r>
              <a:rPr lang="en-US" sz="2000" dirty="0">
                <a:latin typeface="Arial" charset="0"/>
                <a:ea typeface="ＭＳ Ｐゴシック" charset="0"/>
              </a:rPr>
              <a:t> workload there is an inability to estimate how long a workload will take? And where (and why) it will execute? 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Complete absence of analytical models of applications, infrastructure </a:t>
            </a:r>
          </a:p>
          <a:p>
            <a:pPr lvl="2">
              <a:lnSpc>
                <a:spcPct val="11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And we do not know how wrong our estimates would be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marL="0" indent="-455612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</a:rPr>
              <a:t>We </a:t>
            </a:r>
            <a:r>
              <a:rPr lang="en-US" dirty="0">
                <a:latin typeface="Arial" charset="0"/>
                <a:ea typeface="ＭＳ Ｐゴシック" charset="0"/>
              </a:rPr>
              <a:t>are still learning how to architect large-scale </a:t>
            </a:r>
            <a:r>
              <a:rPr lang="en-US" dirty="0" smtClean="0">
                <a:latin typeface="Arial" charset="0"/>
                <a:ea typeface="ＭＳ Ｐゴシック" charset="0"/>
              </a:rPr>
              <a:t>systems</a:t>
            </a:r>
          </a:p>
          <a:p>
            <a:pPr marL="863600" lvl="2" indent="-455612">
              <a:lnSpc>
                <a:spcPct val="80000"/>
              </a:lnSpc>
              <a:buFont typeface="Lucida Grande"/>
              <a:buChar char="－"/>
            </a:pPr>
            <a:r>
              <a:rPr lang="en-US" sz="2000" dirty="0" smtClean="0"/>
              <a:t>Scaling </a:t>
            </a:r>
            <a:r>
              <a:rPr lang="en-US" sz="2000" dirty="0"/>
              <a:t>remains difficult for </a:t>
            </a:r>
            <a:r>
              <a:rPr lang="en-US" sz="2000" i="1" dirty="0"/>
              <a:t>individual</a:t>
            </a:r>
            <a:r>
              <a:rPr lang="en-US" sz="2000" dirty="0"/>
              <a:t> scientists </a:t>
            </a:r>
            <a:endParaRPr lang="en-US" sz="2000" dirty="0" smtClean="0"/>
          </a:p>
          <a:p>
            <a:pPr marL="1373187" lvl="3" indent="-455612">
              <a:lnSpc>
                <a:spcPct val="80000"/>
              </a:lnSpc>
              <a:buFont typeface="Arial"/>
              <a:buChar char="•"/>
            </a:pPr>
            <a:r>
              <a:rPr lang="en-US" sz="2000" dirty="0" smtClean="0"/>
              <a:t>&lt; 1% can </a:t>
            </a:r>
            <a:r>
              <a:rPr lang="en-US" sz="2000" dirty="0"/>
              <a:t>do O(100) </a:t>
            </a:r>
            <a:r>
              <a:rPr lang="en-US" sz="2000" dirty="0" smtClean="0"/>
              <a:t>tasks of </a:t>
            </a:r>
            <a:r>
              <a:rPr lang="en-US" sz="2000" dirty="0"/>
              <a:t>O(10GB) over O(10) nodes</a:t>
            </a:r>
          </a:p>
          <a:p>
            <a:pPr marL="750888" lvl="2" indent="-342900">
              <a:lnSpc>
                <a:spcPct val="8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Macroscopic </a:t>
            </a:r>
            <a:r>
              <a:rPr lang="en-US" sz="2000" dirty="0" err="1">
                <a:latin typeface="Arial" charset="0"/>
                <a:ea typeface="ＭＳ Ｐゴシック" charset="0"/>
              </a:rPr>
              <a:t>vs</a:t>
            </a:r>
            <a:r>
              <a:rPr lang="en-US" sz="2000" dirty="0">
                <a:latin typeface="Arial" charset="0"/>
                <a:ea typeface="ＭＳ Ｐゴシック" charset="0"/>
              </a:rPr>
              <a:t> microscopic theory of distributed systems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!</a:t>
            </a:r>
          </a:p>
          <a:p>
            <a:pPr marL="1260475" lvl="3" indent="-342900">
              <a:lnSpc>
                <a:spcPct val="80000"/>
              </a:lnSpc>
              <a:spcBef>
                <a:spcPts val="1200"/>
              </a:spcBef>
              <a:buFont typeface="Lucida Grande"/>
              <a:buChar char="－"/>
            </a:pPr>
            <a:r>
              <a:rPr lang="en-US" sz="2000" dirty="0" smtClean="0">
                <a:latin typeface="Arial" charset="0"/>
                <a:ea typeface="ＭＳ Ｐゴシック" charset="0"/>
              </a:rPr>
              <a:t>Missing principles and practice of “systems in the large” </a:t>
            </a:r>
          </a:p>
          <a:p>
            <a:pPr marL="917575" lvl="3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67402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US" dirty="0" smtClean="0"/>
              <a:t>DEC </a:t>
            </a:r>
            <a:r>
              <a:rPr lang="en" dirty="0" smtClean="0"/>
              <a:t>Foundational </a:t>
            </a:r>
            <a:r>
              <a:rPr lang="en-US" dirty="0" smtClean="0"/>
              <a:t>Requirements</a:t>
            </a:r>
            <a:endParaRPr lang="en" dirty="0"/>
          </a:p>
        </p:txBody>
      </p:sp>
      <p:sp>
        <p:nvSpPr>
          <p:cNvPr id="48" name="Shape 48"/>
          <p:cNvSpPr txBox="1">
            <a:spLocks noGrp="1"/>
          </p:cNvSpPr>
          <p:nvPr>
            <p:ph idx="4294967295"/>
          </p:nvPr>
        </p:nvSpPr>
        <p:spPr>
          <a:xfrm>
            <a:off x="283096" y="879415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19100" indent="-342900">
              <a:lnSpc>
                <a:spcPct val="80000"/>
              </a:lnSpc>
              <a:spcAft>
                <a:spcPts val="1000"/>
              </a:spcAft>
            </a:pPr>
            <a:r>
              <a:rPr lang="en" dirty="0" smtClean="0"/>
              <a:t>Support </a:t>
            </a:r>
            <a:r>
              <a:rPr lang="en-US" dirty="0" smtClean="0"/>
              <a:t>novel and </a:t>
            </a:r>
            <a:r>
              <a:rPr lang="en" dirty="0" smtClean="0"/>
              <a:t>broad range of </a:t>
            </a:r>
            <a:r>
              <a:rPr lang="en-US" dirty="0"/>
              <a:t>a</a:t>
            </a:r>
            <a:r>
              <a:rPr lang="en-US" dirty="0" smtClean="0"/>
              <a:t>pplication requirements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L</a:t>
            </a:r>
            <a:r>
              <a:rPr lang="en" sz="2000" dirty="0" smtClean="0"/>
              <a:t>arge-scale simulations</a:t>
            </a:r>
            <a:r>
              <a:rPr lang="en-US" sz="2000" dirty="0" smtClean="0"/>
              <a:t> integrated with distributed </a:t>
            </a:r>
            <a:r>
              <a:rPr lang="en" sz="2000" dirty="0" smtClean="0"/>
              <a:t>big-data </a:t>
            </a:r>
            <a:r>
              <a:rPr lang="en-US" sz="2000" dirty="0" smtClean="0"/>
              <a:t>analysis (ATLAS, HEP)</a:t>
            </a:r>
          </a:p>
          <a:p>
            <a:pPr marL="912812" lvl="1" indent="-381000">
              <a:lnSpc>
                <a:spcPct val="80000"/>
              </a:lnSpc>
              <a:spcAft>
                <a:spcPts val="1000"/>
              </a:spcAft>
            </a:pPr>
            <a:r>
              <a:rPr lang="en-US" sz="2000" dirty="0" smtClean="0"/>
              <a:t>R</a:t>
            </a:r>
            <a:r>
              <a:rPr lang="en" sz="2000" dirty="0" smtClean="0"/>
              <a:t>eal-time computing</a:t>
            </a:r>
            <a:r>
              <a:rPr lang="en-US" sz="2000" dirty="0"/>
              <a:t> </a:t>
            </a:r>
            <a:r>
              <a:rPr lang="en-US" sz="2000" dirty="0" smtClean="0"/>
              <a:t>coupled with distributed data from </a:t>
            </a:r>
            <a:r>
              <a:rPr lang="en" sz="2000" dirty="0" smtClean="0"/>
              <a:t> scientific experiments </a:t>
            </a:r>
            <a:r>
              <a:rPr lang="en-US" sz="2000" dirty="0" smtClean="0"/>
              <a:t>(LSST, SKA)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 smtClean="0"/>
              <a:t>  Federate</a:t>
            </a:r>
            <a:r>
              <a:rPr lang="en" dirty="0" smtClean="0"/>
              <a:t> </a:t>
            </a:r>
            <a:r>
              <a:rPr lang="en" dirty="0"/>
              <a:t>diversified set of </a:t>
            </a:r>
            <a:r>
              <a:rPr lang="en" dirty="0" smtClean="0"/>
              <a:t>resources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Manage complexity, heterogeneity and dynamism of infrastructure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Resultant “balanced</a:t>
            </a:r>
            <a:r>
              <a:rPr lang="en-US" sz="2000" dirty="0"/>
              <a:t>” infrastructure that supports scaling along </a:t>
            </a:r>
            <a:r>
              <a:rPr lang="en-US" sz="2000" dirty="0" smtClean="0"/>
              <a:t>several dimensions (scaling up, out, across..)</a:t>
            </a:r>
          </a:p>
          <a:p>
            <a:pPr lvl="1"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 Support for adaptive applications and dynamic resources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Move </a:t>
            </a:r>
            <a:r>
              <a:rPr lang="en-US" sz="2000" dirty="0"/>
              <a:t>away from static </a:t>
            </a:r>
            <a:r>
              <a:rPr lang="en-US" sz="2000" dirty="0" smtClean="0"/>
              <a:t>execution to co-execution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Starting point for flexible execution involving multi-level and </a:t>
            </a:r>
            <a:r>
              <a:rPr lang="en-US" sz="2000" dirty="0" smtClean="0"/>
              <a:t>integrated </a:t>
            </a:r>
            <a:r>
              <a:rPr lang="en-US" sz="2000" dirty="0"/>
              <a:t>information 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362708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 in Relation to “Traditional” 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30" y="766277"/>
            <a:ext cx="8597178" cy="5146033"/>
          </a:xfrm>
        </p:spPr>
        <p:txBody>
          <a:bodyPr/>
          <a:lstStyle/>
          <a:p>
            <a:pPr marL="344488" indent="-342900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many application types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 opposed to 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of kernels that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need to optimized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Metrics of performance varied, i.e. not just peak performance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Builds upon energy, resilience and performance </a:t>
            </a: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Application structure simple, but infrastructural requirements difficult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Task-level composition and coordination is important and varied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External data infrastructure, repositories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4488" indent="-342900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Design to support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collectively for many scalable applications on “production” infrastructure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Community (HEP) applications, essentially similar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Explains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why DC software environment is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complex, points to an    </a:t>
            </a:r>
            <a:r>
              <a:rPr lang="en-US" dirty="0" smtClean="0"/>
              <a:t>important </a:t>
            </a:r>
            <a:r>
              <a:rPr lang="en-US" dirty="0"/>
              <a:t>role for </a:t>
            </a:r>
            <a:r>
              <a:rPr lang="en-US" dirty="0" smtClean="0"/>
              <a:t>middleware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</a:rPr>
              <a:t>Middleware: Platform to build common and integrated services, whilst hiding heterogeneous software &amp; system </a:t>
            </a:r>
            <a:r>
              <a:rPr lang="en-US" sz="2000" dirty="0">
                <a:latin typeface="Arial" charset="0"/>
                <a:ea typeface="ＭＳ Ｐゴシック" charset="0"/>
              </a:rPr>
              <a:t>access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layers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30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Functional Aims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391" y="911867"/>
            <a:ext cx="8727298" cy="5146033"/>
          </a:xfrm>
        </p:spPr>
        <p:txBody>
          <a:bodyPr/>
          <a:lstStyle/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Aims</a:t>
            </a: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spatio</a:t>
            </a:r>
            <a:r>
              <a:rPr lang="en-US" sz="2000" dirty="0">
                <a:latin typeface="Arial" charset="0"/>
                <a:ea typeface="ＭＳ Ｐゴシック" charset="0"/>
              </a:rPr>
              <a:t>-temporal execution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reasoning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/>
              <a:t>What to distribute? Where/how to distribute? When to distribute?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/>
              <a:t>Estimate time to completion?  </a:t>
            </a:r>
            <a:endParaRPr lang="en-US" sz="2000" dirty="0"/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/>
              <a:t>Beyond glue: Need to integrate information </a:t>
            </a:r>
            <a:r>
              <a:rPr lang="en-US" sz="2000" dirty="0"/>
              <a:t>about </a:t>
            </a:r>
            <a:r>
              <a:rPr lang="en-US" sz="2000" dirty="0" smtClean="0"/>
              <a:t>applications and heterogeneous resources (compute, data and networks) </a:t>
            </a:r>
          </a:p>
          <a:p>
            <a:pPr marL="1208088" lvl="2" indent="-342900">
              <a:buClr>
                <a:srgbClr val="000000"/>
              </a:buClr>
              <a:buSzPct val="100000"/>
            </a:pPr>
            <a:r>
              <a:rPr lang="en-US" sz="2000" dirty="0" smtClean="0"/>
              <a:t>Estimate performance</a:t>
            </a:r>
          </a:p>
          <a:p>
            <a:pPr marL="1588" indent="0">
              <a:buClr>
                <a:srgbClr val="000000"/>
              </a:buClr>
              <a:buSzPct val="10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344488" indent="-342900"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rgbClr val="000000"/>
                </a:solidFill>
              </a:rPr>
              <a:t>Functional Requirement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in conjunction with dynamic resources</a:t>
            </a:r>
            <a:endParaRPr lang="e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 heterogeneous infrastructure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provide well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defined </a:t>
            </a:r>
            <a:r>
              <a:rPr lang="e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capabilities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08088" lvl="2" indent="-342900">
              <a:buClr>
                <a:srgbClr val="000000"/>
              </a:buClr>
              <a:buSzPct val="10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8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 smtClean="0"/>
              <a:t>NGMW Design Objectives</a:t>
            </a:r>
            <a:endParaRPr lang="en" dirty="0"/>
          </a:p>
        </p:txBody>
      </p:sp>
      <p:sp>
        <p:nvSpPr>
          <p:cNvPr id="102" name="Shape 102"/>
          <p:cNvSpPr txBox="1">
            <a:spLocks noGrp="1"/>
          </p:cNvSpPr>
          <p:nvPr>
            <p:ph idx="4294967295"/>
          </p:nvPr>
        </p:nvSpPr>
        <p:spPr>
          <a:xfrm>
            <a:off x="283096" y="766896"/>
            <a:ext cx="8596312" cy="51466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just “glue” different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layers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together but:</a:t>
            </a:r>
          </a:p>
          <a:p>
            <a:pPr marL="914400" lvl="1" indent="-381000">
              <a:buSzPct val="80000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Supports multi-level reasoning and predictable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</a:p>
          <a:p>
            <a:pPr marL="1322388" lvl="2" indent="-3810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eason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ing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 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76300" lvl="1" indent="-342900">
              <a:buSzPct val="80000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Exposes well-</a:t>
            </a:r>
            <a:r>
              <a:rPr lang="en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defined </a:t>
            </a:r>
            <a:r>
              <a:rPr lang="en-US" sz="2000" dirty="0" smtClean="0">
                <a:solidFill>
                  <a:srgbClr val="800000"/>
                </a:solidFill>
              </a:rPr>
              <a:t>capabilities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rather than technology</a:t>
            </a:r>
          </a:p>
          <a:p>
            <a:pPr marL="1322388" lvl="2" indent="-381000">
              <a:buSzPct val="80000"/>
            </a:pPr>
            <a:r>
              <a:rPr lang="en" sz="2000" dirty="0" smtClean="0">
                <a:solidFill>
                  <a:srgbClr val="800000"/>
                </a:solidFill>
              </a:rPr>
              <a:t>Capability</a:t>
            </a:r>
            <a:r>
              <a:rPr lang="en-US" sz="2000" dirty="0">
                <a:solidFill>
                  <a:srgbClr val="800000"/>
                </a:solidFill>
              </a:rPr>
              <a:t>:</a:t>
            </a:r>
            <a:r>
              <a:rPr lang="en-US" sz="2000" dirty="0"/>
              <a:t> Well-defined and aggregated functionality, without regard to how, or the specific </a:t>
            </a:r>
            <a:r>
              <a:rPr lang="en-US" sz="2000" dirty="0" smtClean="0"/>
              <a:t>approach used</a:t>
            </a:r>
            <a:endParaRPr lang="en-US" sz="2000" dirty="0"/>
          </a:p>
          <a:p>
            <a:pPr marL="1322388" lvl="2" indent="-381000">
              <a:buSzPct val="80000"/>
            </a:pPr>
            <a:r>
              <a:rPr lang="en-US" sz="2000" dirty="0" smtClean="0"/>
              <a:t>E.g., Num. of </a:t>
            </a:r>
            <a:r>
              <a:rPr lang="en" sz="2000" dirty="0" smtClean="0"/>
              <a:t>tasks, throughput, </a:t>
            </a:r>
            <a:r>
              <a:rPr lang="en-US" sz="2000" dirty="0" smtClean="0"/>
              <a:t>probabilistic bounds on time-to-completion, performance </a:t>
            </a:r>
            <a:r>
              <a:rPr lang="en" sz="2000" dirty="0" smtClean="0"/>
              <a:t>of resources, </a:t>
            </a:r>
            <a:r>
              <a:rPr lang="en-US" sz="2000" dirty="0" smtClean="0"/>
              <a:t>d</a:t>
            </a:r>
            <a:r>
              <a:rPr lang="en" sz="2000" dirty="0" smtClean="0"/>
              <a:t>ata</a:t>
            </a:r>
            <a:r>
              <a:rPr lang="en-US" sz="2000" dirty="0" smtClean="0"/>
              <a:t> (v</a:t>
            </a:r>
            <a:r>
              <a:rPr lang="en" sz="2000" dirty="0" smtClean="0"/>
              <a:t>olumes/transfer/storage</a:t>
            </a:r>
            <a:r>
              <a:rPr lang="en-US" sz="2000" dirty="0" smtClean="0"/>
              <a:t> ability)</a:t>
            </a:r>
          </a:p>
          <a:p>
            <a:pPr marL="941388" lvl="2" indent="0">
              <a:buSzPct val="80000"/>
              <a:buNone/>
            </a:pPr>
            <a:endParaRPr lang="en-US" sz="2000" dirty="0" smtClean="0"/>
          </a:p>
          <a:p>
            <a:pPr lvl="1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80000"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" sz="2000" dirty="0" smtClean="0">
                <a:solidFill>
                  <a:srgbClr val="000000"/>
                </a:solidFill>
              </a:rPr>
              <a:t>How to provide well</a:t>
            </a:r>
            <a:r>
              <a:rPr lang="en-US" sz="2000" dirty="0" smtClean="0">
                <a:solidFill>
                  <a:srgbClr val="000000"/>
                </a:solidFill>
              </a:rPr>
              <a:t>-</a:t>
            </a:r>
            <a:r>
              <a:rPr lang="en" sz="2000" dirty="0" smtClean="0">
                <a:solidFill>
                  <a:srgbClr val="000000"/>
                </a:solidFill>
              </a:rPr>
              <a:t>defined capabilities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Single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of capability that integrates across multiple-levels and across 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flexible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federation</a:t>
            </a:r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resources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lnSpc>
                <a:spcPct val="115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/>
              <a:t>What </a:t>
            </a:r>
            <a:r>
              <a:rPr lang="en-US" sz="2000" dirty="0" smtClean="0"/>
              <a:t>are the functional property units for resources, </a:t>
            </a:r>
            <a:r>
              <a:rPr lang="en-US" sz="2000" dirty="0"/>
              <a:t>and how to compose f</a:t>
            </a:r>
            <a:r>
              <a:rPr lang="en" sz="2000" dirty="0" smtClean="0"/>
              <a:t>unctionality</a:t>
            </a:r>
            <a:r>
              <a:rPr lang="en-US" sz="2000" dirty="0" smtClean="0"/>
              <a:t> across infrastructure?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1901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NGMW Schematic</a:t>
            </a:r>
            <a:endParaRPr lang="en-US" dirty="0"/>
          </a:p>
        </p:txBody>
      </p:sp>
      <p:pic>
        <p:nvPicPr>
          <p:cNvPr id="4" name="Content Placeholder 3" descr="ngmw-schematic-s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-128582" b="-2829"/>
          <a:stretch/>
        </p:blipFill>
        <p:spPr/>
      </p:pic>
    </p:spTree>
    <p:extLst>
      <p:ext uri="{BB962C8B-B14F-4D97-AF65-F5344CB8AC3E}">
        <p14:creationId xmlns:p14="http://schemas.microsoft.com/office/powerpoint/2010/main" val="750462735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2315</Words>
  <Application>Microsoft Macintosh PowerPoint</Application>
  <PresentationFormat>On-screen Show (4:3)</PresentationFormat>
  <Paragraphs>234</Paragraphs>
  <Slides>23</Slides>
  <Notes>19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RU_Template_Verdana_G</vt:lpstr>
      <vt:lpstr>Next Generation Middleware for Distributed Exascale Computing The Role of Modeling and Simulation</vt:lpstr>
      <vt:lpstr>Outline</vt:lpstr>
      <vt:lpstr>Why Distributed Exascale Computing?</vt:lpstr>
      <vt:lpstr>Extreme Scale Distributed Computing in 2013</vt:lpstr>
      <vt:lpstr>DEC Foundational Requirements</vt:lpstr>
      <vt:lpstr>DEC in Relation to “Traditional” EC</vt:lpstr>
      <vt:lpstr>NGMW Functional Aims and Requirements</vt:lpstr>
      <vt:lpstr>NGMW Design Objectives</vt:lpstr>
      <vt:lpstr>NGMW Schematic</vt:lpstr>
      <vt:lpstr>NGMW Schematic</vt:lpstr>
      <vt:lpstr>NGMW Schematic</vt:lpstr>
      <vt:lpstr>A*/W*</vt:lpstr>
      <vt:lpstr>I* - An Analytical Infrastructure Model </vt:lpstr>
      <vt:lpstr>P*: Model for Dynamic Resources</vt:lpstr>
      <vt:lpstr>F* - Analytical Model of Resource Federation</vt:lpstr>
      <vt:lpstr>*.* : Putting it together</vt:lpstr>
      <vt:lpstr>Design Objective: Multi-level Integrated Reasoning</vt:lpstr>
      <vt:lpstr>*.* : Putting it together</vt:lpstr>
      <vt:lpstr>AIMES: Demonstration of Flexible Federation (SC’13)</vt:lpstr>
      <vt:lpstr>NGMW: Interaction of Models and Simulation</vt:lpstr>
      <vt:lpstr>Organizer’s Questions</vt:lpstr>
      <vt:lpstr>Organizer’s Questions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Shantenu Jha</cp:lastModifiedBy>
  <cp:revision>375</cp:revision>
  <dcterms:modified xsi:type="dcterms:W3CDTF">2013-09-18T23:23:32Z</dcterms:modified>
</cp:coreProperties>
</file>