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media1.png" ContentType="vide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1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343" r:id="rId16"/>
    <p:sldId id="297" r:id="rId17"/>
    <p:sldId id="344" r:id="rId18"/>
    <p:sldId id="345" r:id="rId19"/>
    <p:sldId id="331" r:id="rId20"/>
    <p:sldId id="346" r:id="rId21"/>
    <p:sldId id="328" r:id="rId22"/>
    <p:sldId id="295" r:id="rId23"/>
    <p:sldId id="348" r:id="rId24"/>
    <p:sldId id="284" r:id="rId25"/>
    <p:sldId id="336" r:id="rId26"/>
    <p:sldId id="341" r:id="rId27"/>
    <p:sldId id="342" r:id="rId28"/>
    <p:sldId id="347" r:id="rId29"/>
    <p:sldId id="349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7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granularity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show</a:t>
            </a:r>
            <a:r>
              <a:rPr lang="en-US" baseline="0" dirty="0" smtClean="0"/>
              <a:t> how *.* meets the first of the design objectives of NGMW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problem X is better running on a non-leadership class machine?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MAJOR</a:t>
            </a:r>
            <a:r>
              <a:rPr lang="en-US" baseline="0" dirty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  <p:sldLayoutId id="214748368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/>
              <a:t>- Analytical HPDC Infrastructure Model </a:t>
            </a:r>
            <a:endParaRPr lang="en-US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68298"/>
            <a:ext cx="8371408" cy="5128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231" y="806382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5263" y="185738"/>
            <a:ext cx="8694737" cy="80803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*: Model for Dynamic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209967" y="1059452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Elements: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Pilot-Compute (PC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Pilot-Data (PD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Compute Unit (CU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Data Unit (DU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Scheduling Unit (SU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Pilot-Manager (PM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Characteristics: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Coordination.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Communication.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Scheduling.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/>
              <a:t>Pilot-</a:t>
            </a:r>
            <a:r>
              <a:rPr lang="en-US" sz="2000" dirty="0" smtClean="0"/>
              <a:t>API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Will extend to Compute, Data and Network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en-US" sz="2000" dirty="0"/>
          </a:p>
        </p:txBody>
      </p:sp>
      <p:pic>
        <p:nvPicPr>
          <p:cNvPr id="22531" name="Picture 3" descr="pstar_model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079500"/>
            <a:ext cx="431958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6438" y="5794792"/>
            <a:ext cx="8089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“P*: A Model of Pilot-Abstractions”, </a:t>
            </a:r>
            <a:r>
              <a:rPr lang="en-US" sz="1400" i="1" dirty="0"/>
              <a:t>8th IEEE International Conference on e-Science 2012</a:t>
            </a:r>
            <a:r>
              <a:rPr lang="en-US" sz="14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268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ngmw-schematic-A1.png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063" y="712805"/>
            <a:ext cx="4188345" cy="5028127"/>
          </a:xfrm>
        </p:spPr>
      </p:pic>
    </p:spTree>
    <p:extLst>
      <p:ext uri="{BB962C8B-B14F-4D97-AF65-F5344CB8AC3E}">
        <p14:creationId xmlns:p14="http://schemas.microsoft.com/office/powerpoint/2010/main" val="35051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Obj</a:t>
            </a:r>
            <a:r>
              <a:rPr lang="en-US" dirty="0" smtClean="0"/>
              <a:t>: Multi-level and Integrated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/>
              <a:t>Transformation of </a:t>
            </a:r>
            <a:r>
              <a:rPr lang="en-US" sz="2000" dirty="0" smtClean="0"/>
              <a:t>application </a:t>
            </a:r>
            <a:r>
              <a:rPr lang="en-US" sz="2000" dirty="0"/>
              <a:t>workload via system workload to </a:t>
            </a:r>
            <a:r>
              <a:rPr lang="en-US" sz="2000" dirty="0" smtClean="0"/>
              <a:t>infrastructure </a:t>
            </a:r>
            <a:r>
              <a:rPr lang="en-US" sz="2000" dirty="0"/>
              <a:t>capability</a:t>
            </a:r>
          </a:p>
          <a:p>
            <a:r>
              <a:rPr lang="en-US" sz="2000" dirty="0" smtClean="0"/>
              <a:t>Application requests R(100, T,10), say 100 tasks, of type T, complete within 10 units of time</a:t>
            </a:r>
          </a:p>
          <a:p>
            <a:r>
              <a:rPr lang="en-US" sz="2000" dirty="0" smtClean="0"/>
              <a:t>Federation Layer/Manager responds with collective capability of C(50, T, 10) or C(100, T, 20)</a:t>
            </a:r>
          </a:p>
          <a:p>
            <a:r>
              <a:rPr lang="en-US" sz="2000" dirty="0" smtClean="0"/>
              <a:t>Adaptive Application</a:t>
            </a:r>
          </a:p>
          <a:p>
            <a:pPr lvl="1"/>
            <a:r>
              <a:rPr lang="en-US" sz="1600" dirty="0" err="1" smtClean="0"/>
              <a:t>Adaptivity</a:t>
            </a:r>
            <a:r>
              <a:rPr lang="en-US" sz="1600" dirty="0" smtClean="0"/>
              <a:t> can be either at A, W level</a:t>
            </a:r>
          </a:p>
          <a:p>
            <a:pPr lvl="1"/>
            <a:r>
              <a:rPr lang="en-US" sz="1600" dirty="0" smtClean="0"/>
              <a:t>Application may self-throttle number of tasks, or type of task generated</a:t>
            </a:r>
          </a:p>
          <a:p>
            <a:pPr lvl="1"/>
            <a:r>
              <a:rPr lang="en-US" sz="1600" dirty="0" smtClean="0"/>
              <a:t>Or workload description can be changed to meet the capability</a:t>
            </a:r>
          </a:p>
          <a:p>
            <a:endParaRPr lang="en-US" sz="2000" dirty="0" smtClean="0"/>
          </a:p>
        </p:txBody>
      </p:sp>
      <p:pic>
        <p:nvPicPr>
          <p:cNvPr id="5" name="Content Placeholder 4" descr="ngmw-schematic-A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21225" y="1336675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1258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 model-based, capability-driven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integration: Applications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(A*, W*),  Dynamic Resources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(P*), Infrastructure (I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*),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(F*)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1" y="75986"/>
            <a:ext cx="8741453" cy="690291"/>
          </a:xfrm>
        </p:spPr>
        <p:txBody>
          <a:bodyPr/>
          <a:lstStyle/>
          <a:p>
            <a:r>
              <a:rPr lang="en-US" sz="2800" dirty="0" smtClean="0"/>
              <a:t>AIMES: Demonstration of Flexible Federation (SC’13)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0420" y="1176421"/>
            <a:ext cx="4583697" cy="4533900"/>
          </a:xfrm>
        </p:spPr>
        <p:txBody>
          <a:bodyPr/>
          <a:lstStyle/>
          <a:p>
            <a:r>
              <a:rPr lang="en-US" sz="2000" dirty="0" smtClean="0"/>
              <a:t>Application say Bag-of-Tasks </a:t>
            </a:r>
          </a:p>
          <a:p>
            <a:pPr lvl="1"/>
            <a:r>
              <a:rPr lang="en-US" sz="2000" dirty="0" smtClean="0"/>
              <a:t>Say </a:t>
            </a:r>
            <a:r>
              <a:rPr lang="en-US" sz="2000" dirty="0" err="1" smtClean="0"/>
              <a:t>BoT</a:t>
            </a:r>
            <a:r>
              <a:rPr lang="en-US" sz="2000" dirty="0" smtClean="0"/>
              <a:t>(100, H, 10)</a:t>
            </a:r>
          </a:p>
          <a:p>
            <a:r>
              <a:rPr lang="en-US" sz="2000" dirty="0" smtClean="0"/>
              <a:t>Generate similar workload description from different application representations</a:t>
            </a:r>
          </a:p>
          <a:p>
            <a:r>
              <a:rPr lang="en-US" sz="2000" dirty="0" smtClean="0"/>
              <a:t>Bundles currently support federation</a:t>
            </a:r>
          </a:p>
          <a:p>
            <a:pPr lvl="1"/>
            <a:r>
              <a:rPr lang="en-US" sz="2000" dirty="0" smtClean="0"/>
              <a:t>Info on resource availability</a:t>
            </a:r>
          </a:p>
          <a:p>
            <a:pPr lvl="1"/>
            <a:r>
              <a:rPr lang="en-US" sz="2000" dirty="0" smtClean="0"/>
              <a:t>Eventually resource properties</a:t>
            </a:r>
          </a:p>
          <a:p>
            <a:r>
              <a:rPr lang="en-US" sz="2000" dirty="0" smtClean="0"/>
              <a:t>Ultimately bundles (and I*) should be consistent with C* </a:t>
            </a:r>
          </a:p>
          <a:p>
            <a:r>
              <a:rPr lang="en-US" sz="2000" dirty="0" smtClean="0"/>
              <a:t>Formalize the advantages of dynamic and flexible federation</a:t>
            </a:r>
          </a:p>
          <a:p>
            <a:pPr lvl="1"/>
            <a:r>
              <a:rPr lang="en-US" sz="2000" dirty="0" smtClean="0"/>
              <a:t>Performance improvements</a:t>
            </a:r>
          </a:p>
        </p:txBody>
      </p:sp>
      <p:pic>
        <p:nvPicPr>
          <p:cNvPr id="8" name="Content Placeholder 7" descr="aimes-scenario-no-adaptivity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44118" y="1176421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361215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</a:t>
            </a:r>
            <a:r>
              <a:rPr lang="en-US" sz="1800" dirty="0" smtClean="0"/>
              <a:t>infrastructure {</a:t>
            </a:r>
            <a:r>
              <a:rPr lang="en-US" sz="1800" dirty="0" smtClean="0"/>
              <a:t>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</a:t>
            </a:r>
            <a:r>
              <a:rPr lang="en-US" dirty="0" smtClean="0"/>
              <a:t>of infrastructure {</a:t>
            </a:r>
            <a:r>
              <a:rPr lang="en-US" dirty="0" smtClean="0"/>
              <a:t>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Model-based, Capability-driven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Focus on NGMW for resource federation, relying upon advances in identity management federation to address policy/AAA issues of dynamic resource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 smtClean="0"/>
              <a:t>Projects that are working parts of the problem:</a:t>
            </a:r>
          </a:p>
          <a:p>
            <a:pPr lvl="2"/>
            <a:r>
              <a:rPr lang="en-US" dirty="0" smtClean="0"/>
              <a:t>Optimal workload characterization</a:t>
            </a:r>
          </a:p>
          <a:p>
            <a:pPr lvl="2"/>
            <a:r>
              <a:rPr lang="en-US" dirty="0" smtClean="0"/>
              <a:t>Optimal mapping (given a workload to resource)</a:t>
            </a:r>
          </a:p>
          <a:p>
            <a:pPr lvl="2"/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mapping </a:t>
            </a:r>
          </a:p>
          <a:p>
            <a:pPr lvl="1"/>
            <a:r>
              <a:rPr lang="en-US" dirty="0" smtClean="0"/>
              <a:t>Unclear which parts are going to be most critical, rewarding?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Integrated Modeling and Simulation</a:t>
            </a:r>
          </a:p>
          <a:p>
            <a:pPr lvl="1"/>
            <a:r>
              <a:rPr lang="en-US" dirty="0" smtClean="0"/>
              <a:t>Need to use models of Infrastructure provided by community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Well defined interfaces and semantics</a:t>
            </a:r>
            <a:endParaRPr lang="en-US" dirty="0" smtClean="0"/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Consideration: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models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</a:t>
            </a:r>
            <a:r>
              <a:rPr lang="en-US" dirty="0" smtClean="0"/>
              <a:t>)</a:t>
            </a:r>
          </a:p>
          <a:p>
            <a:r>
              <a:rPr lang="en-US" dirty="0"/>
              <a:t>AIMES: Integrated Middleware Framework for Extreme Collaborative Science, Office of Advanced Scientific Computing and Research, Department of Energy ER26115/DE- SC0008591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2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>
            <a:fillRect/>
          </a:stretch>
        </p:blipFill>
        <p:spPr>
          <a:xfrm>
            <a:off x="4840808" y="1203158"/>
            <a:ext cx="4038600" cy="45339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75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Characterization: Finding the optimal workload </a:t>
            </a:r>
            <a:r>
              <a:rPr lang="en-US" dirty="0" smtClean="0">
                <a:latin typeface="Arial" charset="0"/>
                <a:ea typeface="ＭＳ Ｐゴシック" charset="0"/>
              </a:rPr>
              <a:t>characterization </a:t>
            </a:r>
            <a:r>
              <a:rPr lang="en-US" dirty="0">
                <a:latin typeface="Arial" charset="0"/>
                <a:ea typeface="ＭＳ Ｐゴシック" charset="0"/>
              </a:rPr>
              <a:t>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</a:t>
            </a:r>
            <a:r>
              <a:rPr lang="en-US" dirty="0" smtClean="0">
                <a:latin typeface="Arial" charset="0"/>
                <a:ea typeface="ＭＳ Ｐゴシック" charset="0"/>
              </a:rPr>
              <a:t>metrics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Federation: Finding the optimal </a:t>
            </a:r>
            <a:r>
              <a:rPr lang="en-US" dirty="0" smtClean="0">
                <a:latin typeface="Arial" charset="0"/>
                <a:ea typeface="ＭＳ Ｐゴシック" charset="0"/>
              </a:rPr>
              <a:t>infrastructure </a:t>
            </a:r>
            <a:r>
              <a:rPr lang="en-US" dirty="0">
                <a:latin typeface="Arial" charset="0"/>
                <a:ea typeface="ＭＳ Ｐゴシック" charset="0"/>
              </a:rPr>
              <a:t>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</a:t>
            </a:r>
            <a:r>
              <a:rPr lang="en-US" dirty="0" smtClean="0">
                <a:latin typeface="Arial" charset="0"/>
                <a:ea typeface="ＭＳ Ｐゴシック" charset="0"/>
              </a:rPr>
              <a:t>variable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</a:t>
            </a:r>
            <a:r>
              <a:rPr lang="en-US" dirty="0" smtClean="0">
                <a:latin typeface="Arial" charset="0"/>
                <a:ea typeface="ＭＳ Ｐゴシック" charset="0"/>
              </a:rPr>
              <a:t>Mapping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1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</a:t>
            </a:r>
            <a:r>
              <a:rPr lang="en-US" dirty="0" smtClean="0"/>
              <a:t>modes</a:t>
            </a:r>
          </a:p>
          <a:p>
            <a:pPr lvl="1"/>
            <a:r>
              <a:rPr lang="en-US" sz="2000" dirty="0"/>
              <a:t>Different 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 smtClean="0"/>
              <a:t>E.g. 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</a:t>
            </a:r>
            <a:r>
              <a:rPr lang="en-US" sz="2000" dirty="0" smtClean="0"/>
              <a:t>data</a:t>
            </a:r>
            <a:endParaRPr lang="en-US" dirty="0" smtClean="0"/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-US" dirty="0" smtClean="0"/>
              <a:t>novel and </a:t>
            </a:r>
            <a:r>
              <a:rPr lang="en" dirty="0" smtClean="0"/>
              <a:t>broad range of </a:t>
            </a:r>
            <a:r>
              <a:rPr lang="en-US" dirty="0"/>
              <a:t>a</a:t>
            </a:r>
            <a:r>
              <a:rPr lang="en-US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</a:t>
            </a:r>
            <a:r>
              <a:rPr lang="en-US" sz="2000" dirty="0" smtClean="0"/>
              <a:t>(</a:t>
            </a:r>
            <a:r>
              <a:rPr lang="en-US" sz="2000" dirty="0" smtClean="0"/>
              <a:t>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</a:t>
            </a:r>
            <a:r>
              <a:rPr lang="en" dirty="0"/>
              <a:t>diversified set of </a:t>
            </a:r>
            <a:r>
              <a:rPr lang="en" dirty="0" smtClean="0"/>
              <a:t>resources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varied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structure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simple,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repositories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similar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DC software environment 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complex, points to an </a:t>
            </a: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services: heterogeneous software &amp; system </a:t>
            </a:r>
            <a:r>
              <a:rPr lang="en-US" sz="2000" dirty="0">
                <a:latin typeface="Arial" charset="0"/>
                <a:ea typeface="ＭＳ Ｐゴシック" charset="0"/>
              </a:rPr>
              <a:t>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</a:t>
            </a:r>
            <a:r>
              <a:rPr lang="en-US" sz="2000" dirty="0" smtClean="0"/>
              <a:t>When </a:t>
            </a:r>
            <a:r>
              <a:rPr lang="en-US" sz="2000" dirty="0"/>
              <a:t>to distribute?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1588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Abstracted application communication and dataflow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that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captures application logic yet is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application-specific and allows for reasoning on distribution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scheduling,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22388" lvl="2" indent="-381000">
              <a:buSzPct val="80000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</a:t>
            </a:r>
          </a:p>
          <a:p>
            <a:pPr marL="1322388" lvl="2" indent="-381000">
              <a:buSzPct val="80000"/>
            </a:pPr>
            <a:r>
              <a:rPr lang="en" sz="2000" dirty="0" smtClean="0"/>
              <a:t>Capability</a:t>
            </a:r>
            <a:r>
              <a:rPr lang="en-US" sz="2000" dirty="0"/>
              <a:t>: Well-defined and aggregated functionality, without regard to how, or the specific </a:t>
            </a:r>
            <a:r>
              <a:rPr lang="en-US" sz="2000" dirty="0" smtClean="0"/>
              <a:t>approach </a:t>
            </a:r>
            <a:r>
              <a:rPr lang="en-US" sz="2000" dirty="0" smtClean="0"/>
              <a:t>used</a:t>
            </a:r>
            <a:endParaRPr lang="en-US" sz="2000" dirty="0"/>
          </a:p>
          <a:p>
            <a:pPr marL="1322388" lvl="2" indent="-381000">
              <a:buSzPct val="8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Capability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Two </a:t>
            </a:r>
            <a:r>
              <a:rPr lang="en-US" dirty="0"/>
              <a:t>levels of conceptual abstractions to enable </a:t>
            </a:r>
            <a:r>
              <a:rPr lang="en-US" dirty="0" smtClean="0"/>
              <a:t>reasoning: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</TotalTime>
  <Words>2468</Words>
  <Application>Microsoft Macintosh PowerPoint</Application>
  <PresentationFormat>On-screen Show (4:3)</PresentationFormat>
  <Paragraphs>268</Paragraphs>
  <Slides>29</Slides>
  <Notes>20</Notes>
  <HiddenSlides>2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Capability Challenges</vt:lpstr>
      <vt:lpstr>NGMW Schematic</vt:lpstr>
      <vt:lpstr>NGMW Schematic</vt:lpstr>
      <vt:lpstr>NGMW Schematic</vt:lpstr>
      <vt:lpstr>A*/W*</vt:lpstr>
      <vt:lpstr>I* - Analytical HPDC Infrastructure Model </vt:lpstr>
      <vt:lpstr>P*: Model for Dynamic Resources</vt:lpstr>
      <vt:lpstr>F* - Analytical Model of Resource Federation</vt:lpstr>
      <vt:lpstr>*.* : Putting it together</vt:lpstr>
      <vt:lpstr>Design Obj: Multi-level and Integrated Reasoning</vt:lpstr>
      <vt:lpstr>*.* : Putting it together</vt:lpstr>
      <vt:lpstr>AIMES: Demonstration of Flexible Federation (SC’13)</vt:lpstr>
      <vt:lpstr>NGMW: Interaction of Models and Simulation</vt:lpstr>
      <vt:lpstr>Organizer’s Questions</vt:lpstr>
      <vt:lpstr>Organizer’s Questions</vt:lpstr>
      <vt:lpstr>ModSim Challenges </vt:lpstr>
      <vt:lpstr>Acknowledgements</vt:lpstr>
      <vt:lpstr>NGMW Schematic</vt:lpstr>
      <vt:lpstr>P* </vt:lpstr>
      <vt:lpstr>*.* : Putting it together</vt:lpstr>
      <vt:lpstr>Mapping Tasks to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330</cp:revision>
  <dcterms:modified xsi:type="dcterms:W3CDTF">2013-09-18T10:41:53Z</dcterms:modified>
</cp:coreProperties>
</file>