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6" r:id="rId1"/>
  </p:sldMasterIdLst>
  <p:notesMasterIdLst>
    <p:notesMasterId r:id="rId18"/>
  </p:notesMasterIdLst>
  <p:sldIdLst>
    <p:sldId id="256" r:id="rId2"/>
    <p:sldId id="269" r:id="rId3"/>
    <p:sldId id="293" r:id="rId4"/>
    <p:sldId id="290" r:id="rId5"/>
    <p:sldId id="283" r:id="rId6"/>
    <p:sldId id="281" r:id="rId7"/>
    <p:sldId id="291" r:id="rId8"/>
    <p:sldId id="285" r:id="rId9"/>
    <p:sldId id="286" r:id="rId10"/>
    <p:sldId id="287" r:id="rId11"/>
    <p:sldId id="292" r:id="rId12"/>
    <p:sldId id="288" r:id="rId13"/>
    <p:sldId id="289" r:id="rId14"/>
    <p:sldId id="284" r:id="rId15"/>
    <p:sldId id="282" r:id="rId16"/>
    <p:sldId id="295" r:id="rId17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rk Santcroos" initials="MS" lastIdx="6" clrIdx="0"/>
  <p:cmAuthor id="1" name="Shantenu Jha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1" d="100"/>
          <a:sy n="91" d="100"/>
        </p:scale>
        <p:origin x="-150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commentAuthors" Target="commentAuthors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0911244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dirty="0" smtClean="0">
                <a:solidFill>
                  <a:srgbClr val="606060"/>
                </a:solidFill>
              </a:rPr>
              <a:t>D</a:t>
            </a:r>
            <a:r>
              <a:rPr lang="en" dirty="0" smtClean="0">
                <a:solidFill>
                  <a:srgbClr val="606060"/>
                </a:solidFill>
              </a:rPr>
              <a:t>ata generation </a:t>
            </a:r>
            <a:r>
              <a:rPr lang="en-US" dirty="0" smtClean="0">
                <a:solidFill>
                  <a:srgbClr val="606060"/>
                </a:solidFill>
              </a:rPr>
              <a:t>doubles every </a:t>
            </a:r>
            <a:r>
              <a:rPr lang="en" dirty="0" smtClean="0">
                <a:solidFill>
                  <a:srgbClr val="606060"/>
                </a:solidFill>
              </a:rPr>
              <a:t>&lt;&lt; 12 months</a:t>
            </a:r>
            <a:r>
              <a:rPr lang="en-US" dirty="0" smtClean="0">
                <a:solidFill>
                  <a:srgbClr val="606060"/>
                </a:solidFill>
              </a:rPr>
              <a:t>, i.e. faster than the doubling  rate of data storage (roughly 18 months)</a:t>
            </a: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A* and W* need fixing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2309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dirty="0" smtClean="0">
                <a:solidFill>
                  <a:srgbClr val="606060"/>
                </a:solidFill>
              </a:rPr>
              <a:t>D</a:t>
            </a:r>
            <a:r>
              <a:rPr lang="en" dirty="0" smtClean="0">
                <a:solidFill>
                  <a:srgbClr val="606060"/>
                </a:solidFill>
              </a:rPr>
              <a:t>ata generation </a:t>
            </a:r>
            <a:r>
              <a:rPr lang="en-US" dirty="0" smtClean="0">
                <a:solidFill>
                  <a:srgbClr val="606060"/>
                </a:solidFill>
              </a:rPr>
              <a:t>doubles every </a:t>
            </a:r>
            <a:r>
              <a:rPr lang="en" dirty="0" smtClean="0">
                <a:solidFill>
                  <a:srgbClr val="606060"/>
                </a:solidFill>
              </a:rPr>
              <a:t>&lt;&lt; 12 months</a:t>
            </a:r>
            <a:r>
              <a:rPr lang="en-US" dirty="0" smtClean="0">
                <a:solidFill>
                  <a:srgbClr val="606060"/>
                </a:solidFill>
              </a:rPr>
              <a:t>, i.e. faster than the doubling  rate of data storage (roughly 18 months)</a:t>
            </a: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-US" dirty="0" smtClean="0"/>
              <a:t>This should expand</a:t>
            </a:r>
            <a:r>
              <a:rPr lang="en-US" baseline="0" dirty="0" smtClean="0"/>
              <a:t> each of the points in DEC foundational challenges</a:t>
            </a:r>
            <a:endParaRPr lang="e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rutgers_op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51859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1510E7-41E5-EC45-AEF0-4F5FBB17A54E}" type="slidenum">
              <a:rPr lang="en-US"/>
              <a:pPr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82231" y="766277"/>
            <a:ext cx="8599959" cy="0"/>
          </a:xfrm>
          <a:prstGeom prst="line">
            <a:avLst/>
          </a:prstGeom>
          <a:ln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282231" y="911867"/>
            <a:ext cx="8597178" cy="5146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54376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2EAB6CA-2AA1-0443-B8DC-DC15ED59C58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415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E410B3-E2A2-A648-BE9E-9679599544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086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38600" cy="4533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38600" cy="4533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01FA68-8128-3749-A886-9302D3154C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401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rutgers.png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55" y="6245224"/>
            <a:ext cx="9189720" cy="634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82231" y="75986"/>
            <a:ext cx="8597177" cy="690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48590" y="6429777"/>
            <a:ext cx="2133600" cy="3223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F47EBDB2-0287-D14F-A8C8-B359683569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2231" y="911867"/>
            <a:ext cx="8597178" cy="5146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20019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63" r:id="rId3"/>
    <p:sldLayoutId id="2147483669" r:id="rId4"/>
    <p:sldLayoutId id="2147483670" r:id="rId5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9pPr>
    </p:titleStyle>
    <p:bodyStyle>
      <a:lvl1pPr marL="227013" indent="-227013" algn="l" rtl="0" eaLnBrk="0" fontAlgn="base" hangingPunct="0">
        <a:spcBef>
          <a:spcPts val="1200"/>
        </a:spcBef>
        <a:spcAft>
          <a:spcPct val="0"/>
        </a:spcAft>
        <a:buClr>
          <a:schemeClr val="tx1">
            <a:lumMod val="95000"/>
            <a:lumOff val="5000"/>
          </a:schemeClr>
        </a:buClr>
        <a:buChar char="•"/>
        <a:tabLst/>
        <a:defRPr sz="2000">
          <a:solidFill>
            <a:schemeClr val="tx1">
              <a:lumMod val="95000"/>
              <a:lumOff val="5000"/>
            </a:schemeClr>
          </a:solidFill>
          <a:latin typeface="+mn-lt"/>
          <a:ea typeface="ＭＳ Ｐゴシック" charset="-128"/>
          <a:cs typeface="ＭＳ Ｐゴシック" charset="-128"/>
        </a:defRPr>
      </a:lvl1pPr>
      <a:lvl2pPr marL="682625" indent="-225425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95000"/>
            <a:lumOff val="5000"/>
          </a:schemeClr>
        </a:buClr>
        <a:buChar char="–"/>
        <a:defRPr sz="1800">
          <a:solidFill>
            <a:srgbClr val="5F5F5F"/>
          </a:solidFill>
          <a:latin typeface="+mn-lt"/>
          <a:ea typeface="ＭＳ Ｐゴシック" charset="-128"/>
        </a:defRPr>
      </a:lvl2pPr>
      <a:lvl3pPr marL="1090613" indent="-176213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95000"/>
            <a:lumOff val="5000"/>
          </a:schemeClr>
        </a:buClr>
        <a:buChar char="•"/>
        <a:defRPr sz="1800">
          <a:solidFill>
            <a:srgbClr val="5F5F5F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95000"/>
            <a:lumOff val="5000"/>
          </a:schemeClr>
        </a:buClr>
        <a:buChar char="–"/>
        <a:defRPr sz="1800">
          <a:solidFill>
            <a:srgbClr val="5F5F5F"/>
          </a:solidFill>
          <a:latin typeface="+mn-lt"/>
          <a:ea typeface="ＭＳ Ｐゴシック" charset="-128"/>
        </a:defRPr>
      </a:lvl4pPr>
      <a:lvl5pPr marL="2000250" indent="-1714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95000"/>
            <a:lumOff val="5000"/>
          </a:schemeClr>
        </a:buClr>
        <a:buChar char="»"/>
        <a:defRPr sz="1800">
          <a:solidFill>
            <a:srgbClr val="5F5F5F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5F5F5F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5F5F5F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5F5F5F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5F5F5F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8025072" cy="1470025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Next Generation Middleware for Distributed </a:t>
            </a:r>
            <a:r>
              <a:rPr lang="en-US" dirty="0" err="1" smtClean="0"/>
              <a:t>Exascale</a:t>
            </a:r>
            <a:r>
              <a:rPr lang="en-US" dirty="0" smtClean="0"/>
              <a:t> Computing Infrastructure</a:t>
            </a:r>
            <a:br>
              <a:rPr lang="en-US" dirty="0" smtClean="0"/>
            </a:br>
            <a:r>
              <a:rPr lang="en-US" sz="2800" i="1" dirty="0" smtClean="0"/>
              <a:t>The Role of Modeling and Simulation</a:t>
            </a:r>
            <a:endParaRPr lang="en" sz="2800" i="1" dirty="0"/>
          </a:p>
        </p:txBody>
      </p:sp>
      <p:sp>
        <p:nvSpPr>
          <p:cNvPr id="24" name="Shape 24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endParaRPr lang="en-US" dirty="0" smtClean="0"/>
          </a:p>
          <a:p>
            <a:pPr lvl="0" rtl="0">
              <a:buNone/>
            </a:pPr>
            <a:r>
              <a:rPr lang="en" dirty="0" smtClean="0"/>
              <a:t>R</a:t>
            </a:r>
            <a:r>
              <a:rPr lang="en-US" dirty="0" err="1" smtClean="0"/>
              <a:t>esearch</a:t>
            </a:r>
            <a:r>
              <a:rPr lang="en-US" dirty="0" smtClean="0"/>
              <a:t> in </a:t>
            </a:r>
            <a:r>
              <a:rPr lang="en" dirty="0" smtClean="0"/>
              <a:t>A</a:t>
            </a:r>
            <a:r>
              <a:rPr lang="en-US" dirty="0" err="1" smtClean="0"/>
              <a:t>dvanced</a:t>
            </a:r>
            <a:r>
              <a:rPr lang="en-US" dirty="0" smtClean="0"/>
              <a:t> </a:t>
            </a:r>
            <a:r>
              <a:rPr lang="en" dirty="0" smtClean="0"/>
              <a:t>D</a:t>
            </a:r>
            <a:r>
              <a:rPr lang="en-US" dirty="0" err="1"/>
              <a:t>I</a:t>
            </a:r>
            <a:r>
              <a:rPr lang="en-US" dirty="0" err="1" smtClean="0"/>
              <a:t>stributed</a:t>
            </a:r>
            <a:r>
              <a:rPr lang="en-US" dirty="0" smtClean="0"/>
              <a:t> </a:t>
            </a:r>
            <a:r>
              <a:rPr lang="en" dirty="0" smtClean="0"/>
              <a:t>C</a:t>
            </a:r>
            <a:r>
              <a:rPr lang="en-US" dirty="0" err="1" smtClean="0"/>
              <a:t>yberinfrastructure</a:t>
            </a:r>
            <a:r>
              <a:rPr lang="en-US" dirty="0" smtClean="0"/>
              <a:t> and Applications Laboratory (RADICAL)</a:t>
            </a:r>
          </a:p>
          <a:p>
            <a:pPr lvl="0" rtl="0">
              <a:buNone/>
            </a:pPr>
            <a:r>
              <a:rPr lang="en" dirty="0" smtClean="0"/>
              <a:t>http</a:t>
            </a:r>
            <a:r>
              <a:rPr lang="en" dirty="0"/>
              <a:t>://radical.rutgers.edu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P*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0519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I* </a:t>
            </a:r>
            <a:r>
              <a:rPr lang="en-US" dirty="0" smtClean="0"/>
              <a:t> [Christian]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Analytical Model of Infrastructure</a:t>
            </a:r>
          </a:p>
          <a:p>
            <a:pPr lvl="1"/>
            <a:r>
              <a:rPr lang="en-US" dirty="0" smtClean="0"/>
              <a:t>Based upon a set of capabilities exposed by that infrastructure, without regards to its internal </a:t>
            </a:r>
            <a:r>
              <a:rPr lang="en-US" dirty="0" smtClean="0"/>
              <a:t>properties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3545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</a:t>
            </a:r>
            <a:r>
              <a:rPr lang="en-US" dirty="0" smtClean="0"/>
              <a:t>* [</a:t>
            </a:r>
            <a:r>
              <a:rPr lang="en-US" dirty="0" err="1" smtClean="0"/>
              <a:t>Matteo</a:t>
            </a:r>
            <a:r>
              <a:rPr lang="en-US" dirty="0" smtClean="0"/>
              <a:t>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7412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*.* : Putting it together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take the schematic of NGMW and show how the different levels at which the Models work, (ii) interact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1127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-US" dirty="0" smtClean="0"/>
              <a:t>Modeling Challenges</a:t>
            </a:r>
            <a:r>
              <a:rPr lang="en" dirty="0"/>
              <a:t>	</a:t>
            </a:r>
          </a:p>
        </p:txBody>
      </p:sp>
      <p:sp>
        <p:nvSpPr>
          <p:cNvPr id="48" name="Shape 48"/>
          <p:cNvSpPr txBox="1">
            <a:spLocks noGrp="1"/>
          </p:cNvSpPr>
          <p:nvPr>
            <p:ph idx="4294967295"/>
          </p:nvPr>
        </p:nvSpPr>
        <p:spPr>
          <a:xfrm>
            <a:off x="282231" y="789713"/>
            <a:ext cx="8715010" cy="514667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Overarching Challenge: How does modeling DEC couple to and synergize with HPC </a:t>
            </a:r>
            <a:r>
              <a:rPr lang="en-US" dirty="0" err="1" smtClean="0"/>
              <a:t>exascale</a:t>
            </a:r>
            <a:r>
              <a:rPr lang="en-US" dirty="0" smtClean="0"/>
              <a:t> modeling efforts?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Operational Challenges: 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Granularity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Different model of varying specificity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Some are analytical, some are conceptual 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Multi-scale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Macroscopic versus microscopic consequences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Many possible parameters, which should be used?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Linking models that reason using different parameters, e.g., energy considerations may not play a role at large-scale distribution	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Heterogeneity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Federating heterogeneous distributed infrastructure</a:t>
            </a:r>
          </a:p>
          <a:p>
            <a:pPr lvl="1">
              <a:lnSpc>
                <a:spcPct val="90000"/>
              </a:lnSpc>
            </a:pPr>
            <a:endParaRPr lang="en-US" dirty="0" smtClean="0"/>
          </a:p>
          <a:p>
            <a:pPr marL="0" indent="0">
              <a:lnSpc>
                <a:spcPct val="90000"/>
              </a:lnSpc>
              <a:buNone/>
            </a:pPr>
            <a:endParaRPr lang="en-US" sz="2000" dirty="0"/>
          </a:p>
          <a:p>
            <a:pPr marL="457200" lvl="1" indent="0">
              <a:lnSpc>
                <a:spcPct val="90000"/>
              </a:lnSpc>
              <a:buNone/>
            </a:pPr>
            <a:endParaRPr lang="en-US" sz="2000" dirty="0">
              <a:solidFill>
                <a:srgbClr val="606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1666982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-US" dirty="0" smtClean="0"/>
              <a:t>NGMW </a:t>
            </a:r>
            <a:r>
              <a:rPr lang="en" dirty="0" smtClean="0"/>
              <a:t>Research </a:t>
            </a:r>
            <a:r>
              <a:rPr lang="en" dirty="0"/>
              <a:t>Agenda</a:t>
            </a:r>
          </a:p>
        </p:txBody>
      </p:sp>
      <p:sp>
        <p:nvSpPr>
          <p:cNvPr id="96" name="Shape 96"/>
          <p:cNvSpPr txBox="1">
            <a:spLocks noGrp="1"/>
          </p:cNvSpPr>
          <p:nvPr>
            <p:ph idx="4294967295"/>
          </p:nvPr>
        </p:nvSpPr>
        <p:spPr>
          <a:xfrm>
            <a:off x="283096" y="766277"/>
            <a:ext cx="8596312" cy="514667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500"/>
              </a:spcBef>
              <a:buClr>
                <a:srgbClr val="000000"/>
              </a:buClr>
              <a:buSzPct val="55000"/>
              <a:buFont typeface="Arial"/>
              <a:buNone/>
            </a:pPr>
            <a:r>
              <a:rPr lang="en" dirty="0">
                <a:solidFill>
                  <a:srgbClr val="000000"/>
                </a:solidFill>
              </a:rPr>
              <a:t>• Need to </a:t>
            </a:r>
            <a:r>
              <a:rPr lang="en-US" dirty="0" smtClean="0">
                <a:solidFill>
                  <a:srgbClr val="000000"/>
                </a:solidFill>
              </a:rPr>
              <a:t>federate </a:t>
            </a:r>
            <a:r>
              <a:rPr lang="en" dirty="0" smtClean="0">
                <a:solidFill>
                  <a:srgbClr val="000000"/>
                </a:solidFill>
              </a:rPr>
              <a:t>systems </a:t>
            </a:r>
            <a:r>
              <a:rPr lang="en" dirty="0">
                <a:solidFill>
                  <a:srgbClr val="000000"/>
                </a:solidFill>
              </a:rPr>
              <a:t>to provide </a:t>
            </a:r>
            <a:r>
              <a:rPr lang="en" dirty="0" smtClean="0">
                <a:solidFill>
                  <a:srgbClr val="000000"/>
                </a:solidFill>
              </a:rPr>
              <a:t>well</a:t>
            </a:r>
            <a:r>
              <a:rPr lang="en-US" dirty="0" smtClean="0">
                <a:solidFill>
                  <a:srgbClr val="000000"/>
                </a:solidFill>
              </a:rPr>
              <a:t>-</a:t>
            </a:r>
            <a:r>
              <a:rPr lang="en" dirty="0" smtClean="0">
                <a:solidFill>
                  <a:srgbClr val="000000"/>
                </a:solidFill>
              </a:rPr>
              <a:t>defined </a:t>
            </a:r>
            <a:r>
              <a:rPr lang="en" dirty="0">
                <a:solidFill>
                  <a:srgbClr val="000000"/>
                </a:solidFill>
              </a:rPr>
              <a:t>capabilities from </a:t>
            </a:r>
            <a:r>
              <a:rPr lang="en" dirty="0" smtClean="0">
                <a:solidFill>
                  <a:srgbClr val="000000"/>
                </a:solidFill>
              </a:rPr>
              <a:t>heterogeneous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dynamic </a:t>
            </a:r>
            <a:r>
              <a:rPr lang="en" dirty="0" smtClean="0">
                <a:solidFill>
                  <a:srgbClr val="000000"/>
                </a:solidFill>
              </a:rPr>
              <a:t>components</a:t>
            </a:r>
            <a:r>
              <a:rPr lang="en-US" dirty="0" smtClean="0">
                <a:solidFill>
                  <a:srgbClr val="000000"/>
                </a:solidFill>
              </a:rPr>
              <a:t> for adaptive applications</a:t>
            </a:r>
            <a:endParaRPr lang="en" dirty="0">
              <a:solidFill>
                <a:srgbClr val="000000"/>
              </a:solidFill>
            </a:endParaRPr>
          </a:p>
          <a:p>
            <a:pPr lvl="0" rtl="0">
              <a:lnSpc>
                <a:spcPct val="115000"/>
              </a:lnSpc>
              <a:spcBef>
                <a:spcPts val="500"/>
              </a:spcBef>
              <a:buClr>
                <a:srgbClr val="000000"/>
              </a:buClr>
              <a:buSzPct val="55000"/>
              <a:buFont typeface="Arial"/>
              <a:buNone/>
            </a:pPr>
            <a:r>
              <a:rPr lang="en" dirty="0">
                <a:solidFill>
                  <a:srgbClr val="000000"/>
                </a:solidFill>
              </a:rPr>
              <a:t>• How to provide </a:t>
            </a:r>
            <a:r>
              <a:rPr lang="en" dirty="0" smtClean="0">
                <a:solidFill>
                  <a:srgbClr val="000000"/>
                </a:solidFill>
              </a:rPr>
              <a:t>well</a:t>
            </a:r>
            <a:r>
              <a:rPr lang="en-US" dirty="0" smtClean="0">
                <a:solidFill>
                  <a:srgbClr val="000000"/>
                </a:solidFill>
              </a:rPr>
              <a:t>-</a:t>
            </a:r>
            <a:r>
              <a:rPr lang="en" dirty="0" smtClean="0">
                <a:solidFill>
                  <a:srgbClr val="000000"/>
                </a:solidFill>
              </a:rPr>
              <a:t>defined capabilities</a:t>
            </a:r>
            <a:r>
              <a:rPr lang="en-US" dirty="0" smtClean="0">
                <a:solidFill>
                  <a:srgbClr val="000000"/>
                </a:solidFill>
              </a:rPr>
              <a:t>?</a:t>
            </a:r>
          </a:p>
          <a:p>
            <a:pPr>
              <a:lnSpc>
                <a:spcPct val="115000"/>
              </a:lnSpc>
              <a:spcBef>
                <a:spcPts val="500"/>
              </a:spcBef>
              <a:buClr>
                <a:srgbClr val="000000"/>
              </a:buClr>
              <a:buSzPct val="55000"/>
              <a:buNone/>
            </a:pPr>
            <a:r>
              <a:rPr lang="en-US" dirty="0">
                <a:solidFill>
                  <a:srgbClr val="000000"/>
                </a:solidFill>
              </a:rPr>
              <a:t>	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Combination of r</a:t>
            </a:r>
            <a:r>
              <a:rPr lang="e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eason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ing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</a:t>
            </a:r>
            <a:r>
              <a:rPr lang="e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across possible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configurations)</a:t>
            </a:r>
            <a:r>
              <a:rPr lang="e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and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flexible </a:t>
            </a:r>
            <a:r>
              <a:rPr lang="e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federat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ion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points</a:t>
            </a:r>
            <a:endParaRPr lang="en" dirty="0" smtClean="0">
              <a:solidFill>
                <a:srgbClr val="000000"/>
              </a:solidFill>
            </a:endParaRPr>
          </a:p>
          <a:p>
            <a:pPr marL="971550" indent="-514350">
              <a:lnSpc>
                <a:spcPct val="115000"/>
              </a:lnSpc>
              <a:spcBef>
                <a:spcPts val="400"/>
              </a:spcBef>
              <a:buClr>
                <a:srgbClr val="000000"/>
              </a:buClr>
              <a:buSzPct val="100000"/>
              <a:buFont typeface="+mj-lt"/>
              <a:buAutoNum type="romanUcPeriod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Well-defined </a:t>
            </a:r>
            <a:r>
              <a:rPr lang="e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capability amidst heterogeneous, dynamic resources requires </a:t>
            </a:r>
            <a:r>
              <a:rPr lang="en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flexible 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federation</a:t>
            </a:r>
            <a:r>
              <a:rPr lang="e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of resources and services</a:t>
            </a:r>
          </a:p>
          <a:p>
            <a:pPr marL="971550" indent="-514350">
              <a:lnSpc>
                <a:spcPct val="115000"/>
              </a:lnSpc>
              <a:spcBef>
                <a:spcPts val="400"/>
              </a:spcBef>
              <a:buFont typeface="+mj-lt"/>
              <a:buAutoNum type="romanUcPeriod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</a:t>
            </a:r>
            <a:r>
              <a:rPr lang="e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eason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ing</a:t>
            </a:r>
            <a:r>
              <a:rPr lang="e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about performance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198562" lvl="1" indent="-285750">
              <a:lnSpc>
                <a:spcPct val="115000"/>
              </a:lnSpc>
              <a:spcBef>
                <a:spcPts val="400"/>
              </a:spcBef>
              <a:buFont typeface="Arial"/>
              <a:buChar char="•"/>
            </a:pPr>
            <a:r>
              <a:rPr lang="en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Can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  <a:r>
              <a:rPr lang="en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esign for randomness but not for unpredictable behaviour</a:t>
            </a: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 rtl="0">
              <a:lnSpc>
                <a:spcPct val="115000"/>
              </a:lnSpc>
              <a:spcBef>
                <a:spcPts val="500"/>
              </a:spcBef>
              <a:buNone/>
            </a:pPr>
            <a:r>
              <a:rPr lang="en" dirty="0" smtClean="0">
                <a:solidFill>
                  <a:srgbClr val="000000"/>
                </a:solidFill>
              </a:rPr>
              <a:t>• </a:t>
            </a:r>
            <a:r>
              <a:rPr lang="en" dirty="0">
                <a:solidFill>
                  <a:srgbClr val="000000"/>
                </a:solidFill>
              </a:rPr>
              <a:t>How will applications utilize </a:t>
            </a:r>
            <a:r>
              <a:rPr lang="en" dirty="0" smtClean="0">
                <a:solidFill>
                  <a:srgbClr val="000000"/>
                </a:solidFill>
              </a:rPr>
              <a:t>systems?</a:t>
            </a:r>
          </a:p>
          <a:p>
            <a:pPr marL="968375" lvl="1" indent="-285750">
              <a:lnSpc>
                <a:spcPct val="115000"/>
              </a:lnSpc>
              <a:spcBef>
                <a:spcPts val="500"/>
              </a:spcBef>
              <a:buFont typeface="Arial"/>
              <a:buChar char="•"/>
            </a:pPr>
            <a:r>
              <a:rPr lang="en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For given capability appropriate execution strategy is determined</a:t>
            </a: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968375" lvl="1" indent="-285750">
              <a:lnSpc>
                <a:spcPct val="115000"/>
              </a:lnSpc>
              <a:spcBef>
                <a:spcPts val="500"/>
              </a:spcBef>
              <a:buFont typeface="Arial"/>
              <a:buChar char="•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Interoperability: DCI level? DCA</a:t>
            </a:r>
            <a:r>
              <a:rPr lang="en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level Interoperability?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968375" lvl="1" indent="-285750">
              <a:lnSpc>
                <a:spcPct val="115000"/>
              </a:lnSpc>
              <a:spcBef>
                <a:spcPts val="500"/>
              </a:spcBef>
              <a:buFont typeface="Arial"/>
              <a:buChar char="•"/>
            </a:pPr>
            <a:endParaRPr lang="en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4358589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Organizer’s </a:t>
            </a:r>
            <a:r>
              <a:rPr lang="en-US" dirty="0" smtClean="0"/>
              <a:t>Questions [SJ]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hat </a:t>
            </a:r>
            <a:r>
              <a:rPr lang="en-US" dirty="0"/>
              <a:t>is the major contribution of your </a:t>
            </a:r>
            <a:r>
              <a:rPr lang="en-US" dirty="0" smtClean="0"/>
              <a:t>research?</a:t>
            </a:r>
          </a:p>
          <a:p>
            <a:r>
              <a:rPr lang="en-US" dirty="0"/>
              <a:t>W</a:t>
            </a:r>
            <a:r>
              <a:rPr lang="en-US" dirty="0" smtClean="0"/>
              <a:t>hat </a:t>
            </a:r>
            <a:r>
              <a:rPr lang="en-US" dirty="0"/>
              <a:t>are the gaps you identify in the research coverage in your area</a:t>
            </a:r>
            <a:r>
              <a:rPr lang="en-US" dirty="0" smtClean="0"/>
              <a:t>?</a:t>
            </a:r>
          </a:p>
          <a:p>
            <a:r>
              <a:rPr lang="en-US" dirty="0"/>
              <a:t>W</a:t>
            </a:r>
            <a:r>
              <a:rPr lang="en-US" dirty="0" smtClean="0"/>
              <a:t>hat </a:t>
            </a:r>
            <a:r>
              <a:rPr lang="en-US" dirty="0"/>
              <a:t>is the bigger picture for your research area? (i.e., identify synergistic projects, complementary projects in technical sense, </a:t>
            </a:r>
            <a:r>
              <a:rPr lang="en-US" dirty="0" err="1"/>
              <a:t>etc</a:t>
            </a:r>
            <a:r>
              <a:rPr lang="en-US" dirty="0"/>
              <a:t>) </a:t>
            </a:r>
            <a:endParaRPr lang="en-US" dirty="0" smtClean="0"/>
          </a:p>
          <a:p>
            <a:r>
              <a:rPr lang="en-US" dirty="0"/>
              <a:t>H</a:t>
            </a:r>
            <a:r>
              <a:rPr lang="en-US" dirty="0" smtClean="0"/>
              <a:t>ow </a:t>
            </a:r>
            <a:r>
              <a:rPr lang="en-US" dirty="0"/>
              <a:t>do you see cross-pollination across projects funded by different funding agencies</a:t>
            </a:r>
            <a:r>
              <a:rPr lang="en-US" dirty="0" smtClean="0"/>
              <a:t>?</a:t>
            </a:r>
          </a:p>
          <a:p>
            <a:r>
              <a:rPr lang="en-US" dirty="0"/>
              <a:t>W</a:t>
            </a:r>
            <a:r>
              <a:rPr lang="en-US" dirty="0" smtClean="0"/>
              <a:t>hat </a:t>
            </a:r>
            <a:r>
              <a:rPr lang="en-US" dirty="0"/>
              <a:t>is the one thing that would make it easier/possible to leverage/use the results of other projects to further your own </a:t>
            </a:r>
            <a:r>
              <a:rPr lang="en-US" dirty="0" smtClean="0"/>
              <a:t>research?</a:t>
            </a:r>
          </a:p>
          <a:p>
            <a:r>
              <a:rPr lang="en-US" dirty="0" smtClean="0"/>
              <a:t>What</a:t>
            </a:r>
            <a:r>
              <a:rPr lang="en-US" dirty="0"/>
              <a:t>  would you like to most see solved/addressed other than what they are working on?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645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-US" sz="2400" dirty="0" smtClean="0"/>
              <a:t>Outline</a:t>
            </a:r>
            <a:endParaRPr lang="en" sz="2400" dirty="0"/>
          </a:p>
        </p:txBody>
      </p:sp>
      <p:sp>
        <p:nvSpPr>
          <p:cNvPr id="102" name="Shape 102"/>
          <p:cNvSpPr txBox="1">
            <a:spLocks noGrp="1"/>
          </p:cNvSpPr>
          <p:nvPr>
            <p:ph idx="4294967295"/>
          </p:nvPr>
        </p:nvSpPr>
        <p:spPr>
          <a:xfrm>
            <a:off x="283096" y="766277"/>
            <a:ext cx="8596312" cy="514667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Clr>
                <a:srgbClr val="000000"/>
              </a:buClr>
              <a:buSzPct val="100000"/>
            </a:pP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Why Distributed </a:t>
            </a:r>
            <a:r>
              <a:rPr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Exascale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Computing (DEC)?</a:t>
            </a:r>
          </a:p>
          <a:p>
            <a:pPr lvl="1">
              <a:buClr>
                <a:srgbClr val="000000"/>
              </a:buClr>
              <a:buSzPct val="100000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Explain it is complementary to traditional EC</a:t>
            </a:r>
          </a:p>
          <a:p>
            <a:pPr marL="227013" lvl="1" indent="-227013">
              <a:spcBef>
                <a:spcPts val="1200"/>
              </a:spcBef>
              <a:buClr>
                <a:srgbClr val="000000"/>
              </a:buClr>
              <a:buSzPct val="100000"/>
              <a:buFontTx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case for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NGMW: Why current approaches to DEC wont work!?</a:t>
            </a:r>
          </a:p>
          <a:p>
            <a:pPr>
              <a:buClr>
                <a:srgbClr val="000000"/>
              </a:buClr>
              <a:buSzPct val="100000"/>
            </a:pP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Design considerations for NGMW</a:t>
            </a: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800100" lvl="1" indent="-342900">
              <a:buClr>
                <a:srgbClr val="000000"/>
              </a:buClr>
              <a:buSzPct val="100000"/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Capability Based 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800100" lvl="1" indent="-342900">
              <a:buClr>
                <a:srgbClr val="000000"/>
              </a:buClr>
              <a:buSzPct val="100000"/>
              <a:buFont typeface="+mj-lt"/>
              <a:buAutoNum type="arabicPeriod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Abstracted </a:t>
            </a:r>
            <a:r>
              <a:rPr lang="en-US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data logic (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representation, distribution, scheduling</a:t>
            </a:r>
            <a:r>
              <a:rPr lang="en-US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placement)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that captures application-semantics yet is not application-specific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800100" lvl="1" indent="-342900">
              <a:buClr>
                <a:srgbClr val="000000"/>
              </a:buClr>
              <a:buSzPct val="100000"/>
              <a:buFont typeface="+mj-lt"/>
              <a:buAutoNum type="arabicPeriod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Integrated for Adaptive Applications and Dynamic Resource Management</a:t>
            </a:r>
          </a:p>
          <a:p>
            <a:pPr marL="344488" indent="-342900">
              <a:buClr>
                <a:srgbClr val="000000"/>
              </a:buClr>
              <a:buSzPct val="100000"/>
            </a:pP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Schematic/Outline for NGMW</a:t>
            </a:r>
          </a:p>
          <a:p>
            <a:pPr marL="1208088" lvl="2" indent="-342900">
              <a:buClr>
                <a:srgbClr val="000000"/>
              </a:buClr>
              <a:buSzPct val="100000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Adaptive Application: A*, W*</a:t>
            </a:r>
          </a:p>
          <a:p>
            <a:pPr marL="1208088" lvl="2" indent="-342900">
              <a:buClr>
                <a:srgbClr val="000000"/>
              </a:buClr>
              <a:buSzPct val="100000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Dynamic Resources: P*, I*</a:t>
            </a:r>
          </a:p>
          <a:p>
            <a:pPr marL="1208088" lvl="2" indent="-342900">
              <a:buClr>
                <a:srgbClr val="000000"/>
              </a:buClr>
              <a:buSzPct val="100000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Capability Based: F*</a:t>
            </a:r>
          </a:p>
          <a:p>
            <a:pPr marL="344488" indent="-342900">
              <a:buClr>
                <a:srgbClr val="000000"/>
              </a:buClr>
              <a:buSzPct val="100000"/>
            </a:pP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Research Agenda</a:t>
            </a:r>
          </a:p>
          <a:p>
            <a:pPr marL="800100" lvl="1" indent="-342900">
              <a:buClr>
                <a:srgbClr val="000000"/>
              </a:buClr>
              <a:buSzPct val="100000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Challenges in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ModSim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800100" lvl="1" indent="-342900">
              <a:buClr>
                <a:srgbClr val="000000"/>
              </a:buClr>
              <a:buSzPct val="100000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Other Challenges in NGMW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DC in circa 2013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241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NGMW </a:t>
            </a:r>
            <a:r>
              <a:rPr lang="en-US" dirty="0" smtClean="0"/>
              <a:t>Schematic [Mark/SJ]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951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-US" dirty="0" smtClean="0"/>
              <a:t>DEC </a:t>
            </a:r>
            <a:r>
              <a:rPr lang="en" dirty="0" smtClean="0"/>
              <a:t>Foundational </a:t>
            </a:r>
            <a:r>
              <a:rPr lang="en-US" dirty="0" smtClean="0"/>
              <a:t>Challenges</a:t>
            </a:r>
            <a:r>
              <a:rPr lang="en" dirty="0"/>
              <a:t>	</a:t>
            </a:r>
          </a:p>
        </p:txBody>
      </p:sp>
      <p:sp>
        <p:nvSpPr>
          <p:cNvPr id="48" name="Shape 48"/>
          <p:cNvSpPr txBox="1">
            <a:spLocks noGrp="1"/>
          </p:cNvSpPr>
          <p:nvPr>
            <p:ph idx="4294967295"/>
          </p:nvPr>
        </p:nvSpPr>
        <p:spPr>
          <a:xfrm>
            <a:off x="282231" y="789713"/>
            <a:ext cx="8715010" cy="514667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381000">
              <a:lnSpc>
                <a:spcPct val="90000"/>
              </a:lnSpc>
              <a:spcAft>
                <a:spcPts val="1000"/>
              </a:spcAft>
            </a:pPr>
            <a:r>
              <a:rPr lang="en-US" dirty="0"/>
              <a:t>Implementation Challenge</a:t>
            </a:r>
          </a:p>
          <a:p>
            <a:pPr marL="912812" lvl="1" indent="-381000">
              <a:lnSpc>
                <a:spcPct val="90000"/>
              </a:lnSpc>
              <a:spcAft>
                <a:spcPts val="1000"/>
              </a:spcAft>
            </a:pPr>
            <a:r>
              <a:rPr lang="en-US" sz="2000" dirty="0"/>
              <a:t>Manage complexity and heterogeneity of infrastructure </a:t>
            </a:r>
          </a:p>
          <a:p>
            <a:pPr marL="457200" indent="-381000">
              <a:lnSpc>
                <a:spcPct val="90000"/>
              </a:lnSpc>
              <a:spcAft>
                <a:spcPts val="1000"/>
              </a:spcAft>
            </a:pPr>
            <a:r>
              <a:rPr lang="en-US" dirty="0" smtClean="0"/>
              <a:t>Providing capabilities</a:t>
            </a:r>
          </a:p>
          <a:p>
            <a:pPr marL="1320800" lvl="2" indent="-381000">
              <a:lnSpc>
                <a:spcPct val="90000"/>
              </a:lnSpc>
              <a:spcAft>
                <a:spcPts val="1000"/>
              </a:spcAft>
            </a:pPr>
            <a:r>
              <a:rPr lang="en-US" sz="2000" dirty="0" smtClean="0"/>
              <a:t>What </a:t>
            </a:r>
            <a:r>
              <a:rPr lang="en-US" sz="2000" dirty="0"/>
              <a:t>functional units, and how to compose f</a:t>
            </a:r>
            <a:r>
              <a:rPr lang="en" sz="2000" dirty="0"/>
              <a:t>unctionality</a:t>
            </a:r>
            <a:r>
              <a:rPr lang="en-US" sz="2000" dirty="0"/>
              <a:t>?</a:t>
            </a:r>
          </a:p>
          <a:p>
            <a:pPr marL="457200" indent="-381000">
              <a:lnSpc>
                <a:spcPct val="90000"/>
              </a:lnSpc>
              <a:spcAft>
                <a:spcPts val="1000"/>
              </a:spcAft>
            </a:pPr>
            <a:r>
              <a:rPr lang="en-US" dirty="0" smtClean="0"/>
              <a:t>Federate</a:t>
            </a:r>
            <a:r>
              <a:rPr lang="en" dirty="0" smtClean="0"/>
              <a:t> diversified </a:t>
            </a:r>
            <a:r>
              <a:rPr lang="en" dirty="0"/>
              <a:t>set of </a:t>
            </a:r>
            <a:r>
              <a:rPr lang="en" dirty="0" smtClean="0"/>
              <a:t>resources</a:t>
            </a:r>
            <a:r>
              <a:rPr lang="en-US" dirty="0" smtClean="0"/>
              <a:t> at</a:t>
            </a:r>
            <a:r>
              <a:rPr lang="en" dirty="0" smtClean="0"/>
              <a:t> </a:t>
            </a:r>
            <a:r>
              <a:rPr lang="en" dirty="0"/>
              <a:t>multiple </a:t>
            </a:r>
            <a:r>
              <a:rPr lang="en" dirty="0" smtClean="0"/>
              <a:t>levels</a:t>
            </a:r>
            <a:endParaRPr lang="en-US" dirty="0" smtClean="0"/>
          </a:p>
          <a:p>
            <a:pPr marL="1320800" lvl="2" indent="-381000">
              <a:lnSpc>
                <a:spcPct val="90000"/>
              </a:lnSpc>
              <a:spcAft>
                <a:spcPts val="1000"/>
              </a:spcAft>
            </a:pPr>
            <a:r>
              <a:rPr lang="en-US" sz="2000" dirty="0"/>
              <a:t>Designing a federated system that scales </a:t>
            </a:r>
            <a:r>
              <a:rPr lang="en" sz="2000" dirty="0"/>
              <a:t>along </a:t>
            </a:r>
            <a:r>
              <a:rPr lang="en-US" sz="2000" dirty="0"/>
              <a:t>1 </a:t>
            </a:r>
            <a:r>
              <a:rPr lang="en" sz="2000" dirty="0"/>
              <a:t>dimension is relatively easy compared to scaling along </a:t>
            </a:r>
            <a:r>
              <a:rPr lang="en-US" sz="2000" dirty="0"/>
              <a:t>&gt;1 </a:t>
            </a:r>
            <a:r>
              <a:rPr lang="en" sz="2000" dirty="0"/>
              <a:t>dimensions</a:t>
            </a:r>
            <a:endParaRPr lang="en-US" sz="2000" dirty="0"/>
          </a:p>
          <a:p>
            <a:pPr marL="1320800" lvl="2" indent="-381000">
              <a:lnSpc>
                <a:spcPct val="90000"/>
              </a:lnSpc>
              <a:spcAft>
                <a:spcPts val="1000"/>
              </a:spcAft>
            </a:pPr>
            <a:r>
              <a:rPr lang="en-US" sz="2000" dirty="0" smtClean="0"/>
              <a:t>How/when </a:t>
            </a:r>
            <a:r>
              <a:rPr lang="en-US" sz="2000" dirty="0"/>
              <a:t>to </a:t>
            </a:r>
            <a:r>
              <a:rPr lang="en-US" sz="2000" dirty="0" smtClean="0"/>
              <a:t>federate</a:t>
            </a:r>
            <a:r>
              <a:rPr lang="en" sz="2000" dirty="0" smtClean="0"/>
              <a:t> </a:t>
            </a:r>
            <a:r>
              <a:rPr lang="en" sz="2000" dirty="0"/>
              <a:t>leadership machines </a:t>
            </a:r>
            <a:r>
              <a:rPr lang="en-US" sz="2000" dirty="0"/>
              <a:t>with </a:t>
            </a:r>
            <a:r>
              <a:rPr lang="en-US" sz="2000" dirty="0" smtClean="0"/>
              <a:t>other </a:t>
            </a:r>
            <a:r>
              <a:rPr lang="en" sz="2000" dirty="0" smtClean="0"/>
              <a:t>less </a:t>
            </a:r>
            <a:r>
              <a:rPr lang="en" sz="2000" dirty="0"/>
              <a:t>powerful </a:t>
            </a:r>
            <a:r>
              <a:rPr lang="en" sz="2000" dirty="0" smtClean="0"/>
              <a:t>machines</a:t>
            </a:r>
            <a:r>
              <a:rPr lang="en-US" sz="2000" dirty="0" smtClean="0"/>
              <a:t>?</a:t>
            </a:r>
          </a:p>
          <a:p>
            <a:pPr marL="457200" indent="-381000">
              <a:lnSpc>
                <a:spcPct val="90000"/>
              </a:lnSpc>
              <a:spcAft>
                <a:spcPts val="1000"/>
              </a:spcAft>
            </a:pPr>
            <a:r>
              <a:rPr lang="en-US" dirty="0" smtClean="0"/>
              <a:t>Distributed Computing Applications</a:t>
            </a:r>
            <a:r>
              <a:rPr lang="en-US" dirty="0"/>
              <a:t>:</a:t>
            </a:r>
          </a:p>
          <a:p>
            <a:pPr lvl="1">
              <a:lnSpc>
                <a:spcPct val="90000"/>
              </a:lnSpc>
            </a:pPr>
            <a:r>
              <a:rPr lang="en" sz="2000" dirty="0"/>
              <a:t>When and how to distribute</a:t>
            </a:r>
            <a:r>
              <a:rPr lang="en-US" sz="2000" dirty="0"/>
              <a:t>? What and where to distribute</a:t>
            </a:r>
            <a:r>
              <a:rPr lang="en-US" sz="2000" dirty="0" smtClean="0"/>
              <a:t>?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Manage transition from static to adaptive </a:t>
            </a:r>
            <a:r>
              <a:rPr lang="en-US" sz="2000" dirty="0"/>
              <a:t>a</a:t>
            </a:r>
            <a:r>
              <a:rPr lang="en-US" sz="2000" dirty="0" smtClean="0"/>
              <a:t>pplications</a:t>
            </a:r>
            <a:endParaRPr lang="en-US" sz="2000" dirty="0"/>
          </a:p>
          <a:p>
            <a:pPr marL="457200" lvl="1" indent="0">
              <a:lnSpc>
                <a:spcPct val="90000"/>
              </a:lnSpc>
              <a:buNone/>
            </a:pPr>
            <a:endParaRPr lang="en-US" sz="2000" dirty="0">
              <a:solidFill>
                <a:srgbClr val="606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5583216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Shape 72"/>
          <p:cNvSpPr txBox="1">
            <a:spLocks/>
          </p:cNvSpPr>
          <p:nvPr/>
        </p:nvSpPr>
        <p:spPr bwMode="auto">
          <a:xfrm>
            <a:off x="282231" y="786259"/>
            <a:ext cx="8596312" cy="528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>
            <a:lvl1pPr marL="227013" indent="-227013" algn="l" rtl="0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•"/>
              <a:tabLst/>
              <a:defRPr sz="20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682625" indent="-2254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–"/>
              <a:defRPr sz="1800">
                <a:solidFill>
                  <a:srgbClr val="5F5F5F"/>
                </a:solidFill>
                <a:latin typeface="+mn-lt"/>
                <a:ea typeface="ＭＳ Ｐゴシック" charset="-128"/>
              </a:defRPr>
            </a:lvl2pPr>
            <a:lvl3pPr marL="1090613" indent="-1762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•"/>
              <a:defRPr sz="1800">
                <a:solidFill>
                  <a:srgbClr val="5F5F5F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–"/>
              <a:defRPr sz="1800">
                <a:solidFill>
                  <a:srgbClr val="5F5F5F"/>
                </a:solidFill>
                <a:latin typeface="+mn-lt"/>
                <a:ea typeface="ＭＳ Ｐゴシック" charset="-128"/>
              </a:defRPr>
            </a:lvl4pPr>
            <a:lvl5pPr marL="20002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»"/>
              <a:defRPr sz="1800">
                <a:solidFill>
                  <a:srgbClr val="5F5F5F"/>
                </a:solidFill>
                <a:latin typeface="+mn-lt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9pPr>
          </a:lstStyle>
          <a:p>
            <a:pPr marL="344488" indent="-342900">
              <a:buClr>
                <a:srgbClr val="000000"/>
              </a:buClr>
              <a:buSzPct val="100000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Role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of Modeling</a:t>
            </a:r>
          </a:p>
          <a:p>
            <a:pPr marL="800100" lvl="1" indent="-342900">
              <a:buClr>
                <a:srgbClr val="000000"/>
              </a:buClr>
              <a:buSzPct val="100000"/>
            </a:pPr>
            <a:r>
              <a:rPr lang="en-US" dirty="0">
                <a:solidFill>
                  <a:srgbClr val="800000"/>
                </a:solidFill>
              </a:rPr>
              <a:t>A* : Conceptual Model for Distributed Application</a:t>
            </a:r>
          </a:p>
          <a:p>
            <a:pPr marL="1208088" lvl="2" indent="-342900">
              <a:buClr>
                <a:srgbClr val="000000"/>
              </a:buClr>
              <a:buSzPct val="100000"/>
            </a:pPr>
            <a:r>
              <a:rPr lang="en-US" dirty="0">
                <a:solidFill>
                  <a:srgbClr val="800000"/>
                </a:solidFill>
              </a:rPr>
              <a:t>One of many different analytical models of an application</a:t>
            </a:r>
          </a:p>
          <a:p>
            <a:pPr marL="800100" lvl="1" indent="-342900">
              <a:buClr>
                <a:srgbClr val="000000"/>
              </a:buClr>
              <a:buSzPct val="100000"/>
            </a:pPr>
            <a:r>
              <a:rPr lang="en-US" dirty="0">
                <a:solidFill>
                  <a:srgbClr val="800000"/>
                </a:solidFill>
              </a:rPr>
              <a:t>W*: Analytical model of workload </a:t>
            </a:r>
          </a:p>
          <a:p>
            <a:pPr marL="1208088" lvl="2" indent="-342900">
              <a:buClr>
                <a:srgbClr val="000000"/>
              </a:buClr>
              <a:buSzPct val="100000"/>
            </a:pPr>
            <a:r>
              <a:rPr lang="en-US" dirty="0">
                <a:solidFill>
                  <a:srgbClr val="800000"/>
                </a:solidFill>
              </a:rPr>
              <a:t>Outputs concrete executable units, thus provides a measure of performance and prediction but independent of resources</a:t>
            </a:r>
          </a:p>
          <a:p>
            <a:pPr marL="800100" lvl="1" indent="-342900">
              <a:buClr>
                <a:srgbClr val="000000"/>
              </a:buClr>
              <a:buSzPct val="100000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P*: Conceptual Model for Resources</a:t>
            </a:r>
          </a:p>
          <a:p>
            <a:pPr marL="800100" lvl="1" indent="-342900">
              <a:buClr>
                <a:srgbClr val="000000"/>
              </a:buClr>
              <a:buSzPct val="100000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*: Analytical Model of resource federation/overlay</a:t>
            </a:r>
          </a:p>
          <a:p>
            <a:pPr marL="1208088" lvl="2" indent="-342900">
              <a:buClr>
                <a:srgbClr val="000000"/>
              </a:buClr>
              <a:buSzPct val="100000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Determines how different resources might be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federated</a:t>
            </a:r>
          </a:p>
          <a:p>
            <a:pPr marL="1208088" lvl="2" indent="-342900">
              <a:buClr>
                <a:srgbClr val="000000"/>
              </a:buClr>
              <a:buSzPct val="100000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 turn builds upon a model/models of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infrastructure</a:t>
            </a:r>
          </a:p>
          <a:p>
            <a:pPr marL="800100" lvl="1" indent="-342900"/>
            <a:r>
              <a:rPr lang="en-US" dirty="0"/>
              <a:t>[A*, W* ] and [P*, F*]</a:t>
            </a:r>
          </a:p>
          <a:p>
            <a:pPr marL="1208088" lvl="2" indent="-342900"/>
            <a:r>
              <a:rPr lang="en-US" dirty="0"/>
              <a:t>A specific instance of A*, is subject to a transformation </a:t>
            </a:r>
            <a:r>
              <a:rPr 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</a:t>
            </a:r>
            <a:r>
              <a:rPr lang="en-US" dirty="0"/>
              <a:t> which converts into executable units that have performance requirements</a:t>
            </a:r>
          </a:p>
          <a:p>
            <a:pPr marL="1208088" lvl="2" indent="-342900"/>
            <a:r>
              <a:rPr lang="en-US" dirty="0"/>
              <a:t>Here A* is an conceptual model, and W* is an analytical model</a:t>
            </a:r>
          </a:p>
          <a:p>
            <a:pPr marL="1208088" lvl="2" indent="-342900"/>
            <a:r>
              <a:rPr lang="en-US" dirty="0"/>
              <a:t>P* is a model of Resources, which is subject to a transformation </a:t>
            </a:r>
            <a:r>
              <a:rPr 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R</a:t>
            </a:r>
            <a:r>
              <a:rPr lang="en-US" dirty="0"/>
              <a:t>(aggregation of resources per F*)</a:t>
            </a:r>
          </a:p>
          <a:p>
            <a:pPr marL="344488" indent="-342900">
              <a:buClr>
                <a:srgbClr val="000000"/>
              </a:buClr>
              <a:buSzPct val="100000"/>
            </a:pP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865188" lvl="2" indent="0">
              <a:buClr>
                <a:srgbClr val="000000"/>
              </a:buClr>
              <a:buSzPct val="100000"/>
              <a:buNone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77145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Shape 72"/>
          <p:cNvSpPr txBox="1">
            <a:spLocks/>
          </p:cNvSpPr>
          <p:nvPr/>
        </p:nvSpPr>
        <p:spPr bwMode="auto">
          <a:xfrm>
            <a:off x="282231" y="786259"/>
            <a:ext cx="8596312" cy="528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>
            <a:lvl1pPr marL="227013" indent="-227013" algn="l" rtl="0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•"/>
              <a:tabLst/>
              <a:defRPr sz="20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682625" indent="-2254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–"/>
              <a:defRPr sz="1800">
                <a:solidFill>
                  <a:srgbClr val="5F5F5F"/>
                </a:solidFill>
                <a:latin typeface="+mn-lt"/>
                <a:ea typeface="ＭＳ Ｐゴシック" charset="-128"/>
              </a:defRPr>
            </a:lvl2pPr>
            <a:lvl3pPr marL="1090613" indent="-1762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•"/>
              <a:defRPr sz="1800">
                <a:solidFill>
                  <a:srgbClr val="5F5F5F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–"/>
              <a:defRPr sz="1800">
                <a:solidFill>
                  <a:srgbClr val="5F5F5F"/>
                </a:solidFill>
                <a:latin typeface="+mn-lt"/>
                <a:ea typeface="ＭＳ Ｐゴシック" charset="-128"/>
              </a:defRPr>
            </a:lvl4pPr>
            <a:lvl5pPr marL="20002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»"/>
              <a:defRPr sz="1800">
                <a:solidFill>
                  <a:srgbClr val="5F5F5F"/>
                </a:solidFill>
                <a:latin typeface="+mn-lt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9pPr>
          </a:lstStyle>
          <a:p>
            <a:pPr marL="344488" indent="-342900"/>
            <a:r>
              <a:rPr lang="en-US" sz="2000" dirty="0" smtClean="0"/>
              <a:t>Role of Simulation</a:t>
            </a:r>
          </a:p>
          <a:p>
            <a:pPr marL="800100" lvl="1" indent="-342900"/>
            <a:r>
              <a:rPr lang="en-US" sz="1800" dirty="0" smtClean="0"/>
              <a:t>If we federate a given set of resources {R} what is the performance we expect?</a:t>
            </a:r>
          </a:p>
          <a:p>
            <a:pPr marL="800100" lvl="1" indent="-342900"/>
            <a:r>
              <a:rPr lang="en-US" dirty="0" smtClean="0"/>
              <a:t>If we want a capability [C], what is the set of resources {R} we need to get this [C] with well-defined probability distribution?</a:t>
            </a:r>
          </a:p>
          <a:p>
            <a:pPr marL="800100" lvl="1" indent="-342900"/>
            <a:r>
              <a:rPr lang="en-US" sz="1800" dirty="0" smtClean="0"/>
              <a:t>Given an instance of an application (model), what is the workload  independent of the underlying resources?</a:t>
            </a:r>
          </a:p>
        </p:txBody>
      </p:sp>
    </p:spTree>
    <p:extLst>
      <p:ext uri="{BB962C8B-B14F-4D97-AF65-F5344CB8AC3E}">
        <p14:creationId xmlns:p14="http://schemas.microsoft.com/office/powerpoint/2010/main" val="1003272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</a:t>
            </a:r>
            <a:r>
              <a:rPr lang="en-US" dirty="0" smtClean="0"/>
              <a:t>* [Andre]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Andre: is this really a model of your emulator?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0551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</a:t>
            </a:r>
            <a:r>
              <a:rPr lang="en-US" dirty="0" smtClean="0"/>
              <a:t>* [Andre]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Andre: is this really a model of your emulator?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183925"/>
      </p:ext>
    </p:extLst>
  </p:cSld>
  <p:clrMapOvr>
    <a:masterClrMapping/>
  </p:clrMapOvr>
</p:sld>
</file>

<file path=ppt/theme/theme1.xml><?xml version="1.0" encoding="utf-8"?>
<a:theme xmlns:a="http://schemas.openxmlformats.org/drawingml/2006/main" name="RU_Template_Verdana_G">
  <a:themeElements>
    <a:clrScheme name="RU_Template_Verdana_G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RU_Template_Verdana_G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RU_Template_Verdana_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G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G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G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G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G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3686</TotalTime>
  <Words>770</Words>
  <Application>Microsoft Macintosh PowerPoint</Application>
  <PresentationFormat>On-screen Show (4:3)</PresentationFormat>
  <Paragraphs>97</Paragraphs>
  <Slides>16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RU_Template_Verdana_G</vt:lpstr>
      <vt:lpstr>Next Generation Middleware for Distributed Exascale Computing Infrastructure The Role of Modeling and Simulation</vt:lpstr>
      <vt:lpstr>Outline</vt:lpstr>
      <vt:lpstr>DC in circa 2013</vt:lpstr>
      <vt:lpstr>NGMW Schematic [Mark/SJ]</vt:lpstr>
      <vt:lpstr>DEC Foundational Challenges </vt:lpstr>
      <vt:lpstr>Outline</vt:lpstr>
      <vt:lpstr>Outline</vt:lpstr>
      <vt:lpstr>A* [Andre]</vt:lpstr>
      <vt:lpstr>W* [Andre]</vt:lpstr>
      <vt:lpstr>P* </vt:lpstr>
      <vt:lpstr>I*  [Christian]</vt:lpstr>
      <vt:lpstr>F* [Matteo]</vt:lpstr>
      <vt:lpstr>*.* : Putting it together</vt:lpstr>
      <vt:lpstr>Modeling Challenges </vt:lpstr>
      <vt:lpstr>NGMW Research Agenda</vt:lpstr>
      <vt:lpstr>Organizer’s Questions [SJ]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Extreme Scale Distributed Computing  2025</dc:title>
  <cp:lastModifiedBy>Shantenu Jha</cp:lastModifiedBy>
  <cp:revision>199</cp:revision>
  <dcterms:modified xsi:type="dcterms:W3CDTF">2013-09-11T14:33:49Z</dcterms:modified>
</cp:coreProperties>
</file>