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8"/>
  </p:notesMasterIdLst>
  <p:sldIdLst>
    <p:sldId id="256" r:id="rId2"/>
    <p:sldId id="269" r:id="rId3"/>
    <p:sldId id="315" r:id="rId4"/>
    <p:sldId id="322" r:id="rId5"/>
    <p:sldId id="307" r:id="rId6"/>
    <p:sldId id="325" r:id="rId7"/>
    <p:sldId id="330" r:id="rId8"/>
    <p:sldId id="310" r:id="rId9"/>
    <p:sldId id="309" r:id="rId10"/>
    <p:sldId id="312" r:id="rId11"/>
    <p:sldId id="316" r:id="rId12"/>
    <p:sldId id="301" r:id="rId13"/>
    <p:sldId id="285" r:id="rId14"/>
    <p:sldId id="298" r:id="rId15"/>
    <p:sldId id="287" r:id="rId16"/>
    <p:sldId id="297" r:id="rId17"/>
    <p:sldId id="289" r:id="rId18"/>
    <p:sldId id="300" r:id="rId19"/>
    <p:sldId id="327" r:id="rId20"/>
    <p:sldId id="328" r:id="rId21"/>
    <p:sldId id="326" r:id="rId22"/>
    <p:sldId id="295" r:id="rId23"/>
    <p:sldId id="284" r:id="rId24"/>
    <p:sldId id="320" r:id="rId25"/>
    <p:sldId id="321" r:id="rId26"/>
    <p:sldId id="329" r:id="rId2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Effective engineering is coda for managing complexity – intrinsic and extrinsic</a:t>
            </a:r>
            <a:r>
              <a:rPr lang="en-US" baseline="0" dirty="0" smtClean="0"/>
              <a:t> of DCI and DCA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/>
              <a:t>Capabilitiy</a:t>
            </a:r>
            <a:r>
              <a:rPr lang="en-US" sz="2000" dirty="0" smtClean="0"/>
              <a:t>: Well-defined and aggregated functionality, without regard to how, or the specific technology/approached used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e.g., Num. of </a:t>
            </a:r>
            <a:r>
              <a:rPr lang="en" sz="2000" dirty="0" smtClean="0"/>
              <a:t>tasks,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 smtClean="0"/>
              <a:t> 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</a:p>
          <a:p>
            <a:endParaRPr lang="en-US" dirty="0" smtClean="0"/>
          </a:p>
          <a:p>
            <a:r>
              <a:rPr lang="en-US" dirty="0" smtClean="0"/>
              <a:t>Much</a:t>
            </a:r>
            <a:r>
              <a:rPr lang="en-US" baseline="0" dirty="0" smtClean="0"/>
              <a:t> has been said about Implementation abstractions. </a:t>
            </a:r>
            <a:r>
              <a:rPr lang="en-US" dirty="0" smtClean="0"/>
              <a:t>There are implementation challenges galore</a:t>
            </a:r>
            <a:r>
              <a:rPr lang="en-US" baseline="0" dirty="0" smtClean="0"/>
              <a:t> in delivering such capabilities. We will focus on the Conceptual Gaps!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8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goo.gl/pJzIjH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NGMW: Challenges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Fundamental conceptual </a:t>
            </a:r>
            <a:r>
              <a:rPr lang="en-US" dirty="0"/>
              <a:t>g</a:t>
            </a:r>
            <a:r>
              <a:rPr lang="en-US" dirty="0" smtClean="0"/>
              <a:t>ap in providing well-defined capabilities</a:t>
            </a:r>
          </a:p>
          <a:p>
            <a:pPr lvl="1"/>
            <a:r>
              <a:rPr lang="en-US" sz="2000" dirty="0" smtClean="0"/>
              <a:t>Lack </a:t>
            </a:r>
            <a:r>
              <a:rPr lang="en-US" sz="2000" dirty="0"/>
              <a:t>of </a:t>
            </a:r>
            <a:r>
              <a:rPr lang="en-US" sz="2000" dirty="0" smtClean="0"/>
              <a:t>reasoning and ability </a:t>
            </a:r>
            <a:r>
              <a:rPr lang="en-US" sz="2000" dirty="0"/>
              <a:t>to </a:t>
            </a:r>
            <a:r>
              <a:rPr lang="en-US" sz="2000" dirty="0" smtClean="0"/>
              <a:t>estimate/calibrate </a:t>
            </a:r>
            <a:r>
              <a:rPr lang="en-US" sz="2000" dirty="0"/>
              <a:t>performance </a:t>
            </a:r>
            <a:endParaRPr lang="en-US" sz="2000" dirty="0" smtClean="0"/>
          </a:p>
          <a:p>
            <a:pPr lvl="1"/>
            <a:r>
              <a:rPr lang="en-US" sz="2000" dirty="0" smtClean="0"/>
              <a:t>Two levels of conceptual abstractions to enable reasoning: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" sz="2000" dirty="0" smtClean="0"/>
              <a:t>Models </a:t>
            </a:r>
            <a:r>
              <a:rPr lang="en-US" sz="2000" dirty="0" smtClean="0"/>
              <a:t>that enable functional comparison for </a:t>
            </a:r>
            <a:r>
              <a:rPr lang="en-US" sz="2000" i="1" dirty="0" smtClean="0"/>
              <a:t>individual</a:t>
            </a:r>
            <a:r>
              <a:rPr lang="en-US" sz="2000" dirty="0" smtClean="0"/>
              <a:t> </a:t>
            </a:r>
            <a:r>
              <a:rPr lang="en" sz="2000" i="1" dirty="0" smtClean="0"/>
              <a:t>components</a:t>
            </a:r>
            <a:r>
              <a:rPr lang="en-US" sz="2000" dirty="0" smtClean="0"/>
              <a:t>, e.g</a:t>
            </a:r>
            <a:r>
              <a:rPr lang="en-US" sz="2000" dirty="0"/>
              <a:t>., P* for </a:t>
            </a:r>
            <a:r>
              <a:rPr lang="en-US" sz="2000" dirty="0" smtClean="0"/>
              <a:t>Pilot-systems </a:t>
            </a:r>
            <a:r>
              <a:rPr lang="en-US" sz="2000" dirty="0" smtClean="0">
                <a:hlinkClick r:id="rId3"/>
              </a:rPr>
              <a:t>10.1109</a:t>
            </a:r>
            <a:r>
              <a:rPr lang="en-US" sz="2000" dirty="0">
                <a:hlinkClick r:id="rId3"/>
              </a:rPr>
              <a:t>/eScience.</a:t>
            </a:r>
            <a:r>
              <a:rPr lang="en-US" sz="2000" dirty="0" smtClean="0">
                <a:hlinkClick r:id="rId3"/>
              </a:rPr>
              <a:t>2012.6404423</a:t>
            </a:r>
            <a:endParaRPr lang="en-US" sz="2000" dirty="0"/>
          </a:p>
          <a:p>
            <a:pPr marL="1428750" lvl="2" indent="-514350">
              <a:buFont typeface="+mj-lt"/>
              <a:buAutoNum type="romanUcPeriod"/>
            </a:pPr>
            <a:r>
              <a:rPr lang="en" sz="2000" dirty="0"/>
              <a:t>Models that enable </a:t>
            </a:r>
            <a:r>
              <a:rPr lang="en" sz="2000" dirty="0" smtClean="0"/>
              <a:t>reasoning</a:t>
            </a:r>
            <a:r>
              <a:rPr lang="en-US" sz="2000" dirty="0" smtClean="0"/>
              <a:t> at multiple, integrated levels to provide performance </a:t>
            </a:r>
            <a:r>
              <a:rPr lang="en-US" sz="2000" dirty="0"/>
              <a:t>estimation and predictability</a:t>
            </a:r>
          </a:p>
          <a:p>
            <a:pPr lvl="4">
              <a:buFont typeface="Arial"/>
              <a:buChar char="•"/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</a:t>
            </a:r>
            <a:r>
              <a:rPr lang="en-US" sz="2000" dirty="0" smtClean="0"/>
              <a:t>where?</a:t>
            </a:r>
          </a:p>
          <a:p>
            <a:pPr lvl="4">
              <a:buFont typeface="Arial"/>
              <a:buChar char="•"/>
            </a:pPr>
            <a:r>
              <a:rPr lang="en-US" sz="2000" dirty="0" smtClean="0"/>
              <a:t> A </a:t>
            </a:r>
            <a:r>
              <a:rPr lang="en-US" sz="2000" dirty="0" err="1" smtClean="0"/>
              <a:t>Linpack</a:t>
            </a:r>
            <a:r>
              <a:rPr lang="en-US" sz="2000" dirty="0" smtClean="0"/>
              <a:t> </a:t>
            </a:r>
            <a:r>
              <a:rPr lang="en-US" sz="2000" dirty="0"/>
              <a:t>for distributed systems/applications?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023401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7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031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]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1" b="5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will be eliminated..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 (I*)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1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State of Extreme Scale Distributed Computing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altogether: conceptual and implementation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of Modeling and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</a:t>
            </a:r>
            <a:r>
              <a:rPr lang="en-US" dirty="0" smtClean="0"/>
              <a:t>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I. Optimal Characterization: Finding the optimal workload </a:t>
            </a:r>
            <a:r>
              <a:rPr lang="en-US" dirty="0" err="1">
                <a:latin typeface="Arial" charset="0"/>
                <a:ea typeface="ＭＳ Ｐゴシック" charset="0"/>
              </a:rPr>
              <a:t>characterisation</a:t>
            </a:r>
            <a:r>
              <a:rPr lang="en-US" dirty="0">
                <a:latin typeface="Arial" charset="0"/>
                <a:ea typeface="ＭＳ Ｐゴシック" charset="0"/>
              </a:rPr>
              <a:t> 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metrics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II. Optimal Federation: Finding the optimal resource 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variable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III. Optimal 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Mapping</a:t>
            </a:r>
          </a:p>
          <a:p>
            <a:pPr lvl="3"/>
            <a:r>
              <a:rPr lang="en-US" dirty="0">
                <a:latin typeface="Arial" charset="0"/>
                <a:ea typeface="ＭＳ Ｐゴシック" charset="0"/>
              </a:rPr>
              <a:t>If traditional HPC where workloads are characterized by finite set of kernels then static is acceptable; where workload is dynamic and capture many different applications then</a:t>
            </a:r>
          </a:p>
        </p:txBody>
      </p:sp>
    </p:spTree>
    <p:extLst>
      <p:ext uri="{BB962C8B-B14F-4D97-AF65-F5344CB8AC3E}">
        <p14:creationId xmlns:p14="http://schemas.microsoft.com/office/powerpoint/2010/main" val="166634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597177" cy="6902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297548" y="74256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space of possible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DCA is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large (and rich),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developing DCA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remains a hard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undertaking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More </a:t>
            </a:r>
            <a:r>
              <a:rPr lang="en-US" sz="2000" dirty="0">
                <a:latin typeface="Arial" charset="0"/>
                <a:ea typeface="ＭＳ Ｐゴシック" charset="0"/>
              </a:rPr>
              <a:t>than just submitting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jobs; </a:t>
            </a:r>
            <a:r>
              <a:rPr lang="en-US" sz="2000" dirty="0">
                <a:latin typeface="Arial" charset="0"/>
                <a:ea typeface="ＭＳ Ｐゴシック" charset="0"/>
              </a:rPr>
              <a:t>c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oordination </a:t>
            </a:r>
            <a:r>
              <a:rPr lang="en-US" sz="2000" dirty="0">
                <a:latin typeface="Arial" charset="0"/>
                <a:ea typeface="ＭＳ Ｐゴシック" charset="0"/>
              </a:rPr>
              <a:t>of different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components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Inconsistent and incomplete tools for deployment and execution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Distributed Computing Applications (DCA)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/>
              <a:t>Many new types of applications have emerged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More than first-generation, i.e., distributed HPC and </a:t>
            </a:r>
            <a:r>
              <a:rPr lang="en-US" sz="2000" dirty="0" err="1"/>
              <a:t>BoT</a:t>
            </a:r>
            <a:r>
              <a:rPr lang="en-US" sz="2000" dirty="0"/>
              <a:t> HTC </a:t>
            </a:r>
          </a:p>
          <a:p>
            <a:pPr marL="458788" indent="-4572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DCI 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Middleware functionality and semantics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Difficult to integrate services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and extend tools</a:t>
            </a:r>
          </a:p>
          <a:p>
            <a:pPr>
              <a:lnSpc>
                <a:spcPct val="90000"/>
              </a:lnSpc>
            </a:pPr>
            <a:r>
              <a:rPr lang="en-US" sz="1800" i="1" dirty="0" smtClean="0"/>
              <a:t>Distributed </a:t>
            </a:r>
            <a:r>
              <a:rPr lang="en-US" sz="1800" i="1" dirty="0"/>
              <a:t>Computing practice for Large-scale S</a:t>
            </a:r>
            <a:r>
              <a:rPr lang="en-US" sz="1800" i="1" dirty="0" smtClean="0"/>
              <a:t>cience </a:t>
            </a:r>
            <a:r>
              <a:rPr lang="en-US" sz="1800" dirty="0" err="1" smtClean="0"/>
              <a:t>doi</a:t>
            </a:r>
            <a:r>
              <a:rPr lang="en-US" sz="1800" dirty="0" smtClean="0"/>
              <a:t> </a:t>
            </a:r>
            <a:r>
              <a:rPr lang="en-US" sz="1800" dirty="0"/>
              <a:t>10.1002/cpe.2897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81764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Extreme Scale DC: </a:t>
            </a:r>
            <a:r>
              <a:rPr lang="en" dirty="0" smtClean="0"/>
              <a:t>ATLAS</a:t>
            </a:r>
            <a:r>
              <a:rPr lang="en-US" dirty="0" smtClean="0"/>
              <a:t>/HEP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sz="2000" dirty="0" smtClean="0"/>
              <a:t>Observation: 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Distributed </a:t>
            </a:r>
            <a:r>
              <a:rPr lang="en-US" sz="2000" dirty="0" smtClean="0"/>
              <a:t>c</a:t>
            </a:r>
            <a:r>
              <a:rPr lang="en" sz="2000" dirty="0" smtClean="0"/>
              <a:t>omputing </a:t>
            </a:r>
            <a:r>
              <a:rPr lang="en" sz="2000" dirty="0"/>
              <a:t>will </a:t>
            </a:r>
            <a:r>
              <a:rPr lang="en" sz="2000" dirty="0" smtClean="0"/>
              <a:t>persist</a:t>
            </a:r>
            <a:r>
              <a:rPr lang="en-US" sz="2000" dirty="0"/>
              <a:t> </a:t>
            </a:r>
            <a:r>
              <a:rPr lang="en" sz="2000" dirty="0" smtClean="0"/>
              <a:t>” </a:t>
            </a:r>
            <a:r>
              <a:rPr lang="en-US" sz="2000" dirty="0"/>
              <a:t>for integrated</a:t>
            </a:r>
            <a:r>
              <a:rPr lang="en" sz="2000" dirty="0"/>
              <a:t> HPC + HTC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/>
              <a:t> </a:t>
            </a:r>
            <a:r>
              <a:rPr lang="en" sz="2000" dirty="0" smtClean="0"/>
              <a:t>Richard </a:t>
            </a:r>
            <a:r>
              <a:rPr lang="en" sz="2000" dirty="0"/>
              <a:t>Mount (SLAC</a:t>
            </a:r>
            <a:r>
              <a:rPr lang="en" sz="2000" dirty="0" smtClean="0"/>
              <a:t>)</a:t>
            </a:r>
            <a:r>
              <a:rPr lang="en-US" sz="2000" dirty="0" smtClean="0"/>
              <a:t>, </a:t>
            </a:r>
            <a:r>
              <a:rPr lang="en" sz="2000" dirty="0"/>
              <a:t>c.f.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goo.gl/pJzIjH</a:t>
            </a:r>
            <a:endParaRPr lang="en-US" sz="2000" dirty="0" smtClean="0"/>
          </a:p>
          <a:p>
            <a:pPr lvl="0">
              <a:buSzPct val="100000"/>
            </a:pPr>
            <a:r>
              <a:rPr lang="en-US" sz="2000" dirty="0" smtClean="0"/>
              <a:t>Requirement:</a:t>
            </a:r>
          </a:p>
          <a:p>
            <a:pPr lvl="1"/>
            <a:r>
              <a:rPr lang="en" sz="2000" dirty="0" smtClean="0"/>
              <a:t>ATLAS </a:t>
            </a:r>
            <a:r>
              <a:rPr lang="en" sz="2000" dirty="0"/>
              <a:t>in </a:t>
            </a:r>
            <a:r>
              <a:rPr lang="en-US" sz="2000" dirty="0" smtClean="0"/>
              <a:t>&gt;2018</a:t>
            </a:r>
            <a:r>
              <a:rPr lang="en" sz="2000" dirty="0" smtClean="0"/>
              <a:t> needs:</a:t>
            </a:r>
            <a:endParaRPr lang="en-US" sz="2000" dirty="0" smtClean="0"/>
          </a:p>
          <a:p>
            <a:pPr lvl="2"/>
            <a:r>
              <a:rPr lang="en" sz="2000" dirty="0" smtClean="0"/>
              <a:t>Non-monolithic extreme-scale</a:t>
            </a:r>
            <a:r>
              <a:rPr lang="en-US" sz="2000" dirty="0" smtClean="0"/>
              <a:t> and integrated</a:t>
            </a:r>
            <a:r>
              <a:rPr lang="en" sz="2000" dirty="0" smtClean="0"/>
              <a:t> </a:t>
            </a:r>
            <a:r>
              <a:rPr lang="en" sz="2000" dirty="0"/>
              <a:t>HPC + </a:t>
            </a:r>
            <a:r>
              <a:rPr lang="en" sz="2000" dirty="0" smtClean="0"/>
              <a:t>HTC</a:t>
            </a:r>
            <a:endParaRPr lang="en-US" sz="2000" dirty="0" smtClean="0"/>
          </a:p>
          <a:p>
            <a:pPr>
              <a:buSzPct val="100000"/>
            </a:pPr>
            <a:r>
              <a:rPr lang="en-US" dirty="0"/>
              <a:t>Challenges:</a:t>
            </a:r>
          </a:p>
          <a:p>
            <a:pPr lvl="1"/>
            <a:r>
              <a:rPr lang="en-US" sz="2000" dirty="0"/>
              <a:t>Mostly economic, but also how to manage workload decomposition</a:t>
            </a:r>
          </a:p>
          <a:p>
            <a:pPr lvl="1"/>
            <a:r>
              <a:rPr lang="en-US" sz="2000" dirty="0"/>
              <a:t>Development and deployment of f</a:t>
            </a:r>
            <a:r>
              <a:rPr lang="en" sz="2000" dirty="0"/>
              <a:t>uture </a:t>
            </a:r>
            <a:r>
              <a:rPr lang="en-US" sz="2000" dirty="0"/>
              <a:t>s</a:t>
            </a:r>
            <a:r>
              <a:rPr lang="en" sz="2000" dirty="0"/>
              <a:t>upercomputing </a:t>
            </a:r>
            <a:r>
              <a:rPr lang="en-US" sz="2000" dirty="0"/>
              <a:t>a</a:t>
            </a:r>
            <a:r>
              <a:rPr lang="en" sz="2000" dirty="0"/>
              <a:t>pplications</a:t>
            </a:r>
            <a:endParaRPr lang="en-US" sz="2000" dirty="0"/>
          </a:p>
          <a:p>
            <a:pPr lvl="2"/>
            <a:r>
              <a:rPr lang="en-US" sz="2000" dirty="0"/>
              <a:t>Role for flexible execution </a:t>
            </a:r>
            <a:r>
              <a:rPr lang="en-US" sz="2000" dirty="0" smtClean="0"/>
              <a:t>strategies</a:t>
            </a:r>
            <a:endParaRPr lang="en" sz="2200" dirty="0"/>
          </a:p>
          <a:p>
            <a:pPr>
              <a:buSzPct val="100000"/>
            </a:pPr>
            <a:r>
              <a:rPr lang="en-US" sz="2000" dirty="0" smtClean="0"/>
              <a:t>Question: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Are systems of the complexity of ATLAS Distributed Computing sustainable long-term?”</a:t>
            </a:r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7145681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Challenges: Infrastructure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19100" indent="-342900">
              <a:lnSpc>
                <a:spcPct val="80000"/>
              </a:lnSpc>
              <a:spcAft>
                <a:spcPts val="1000"/>
              </a:spcAft>
            </a:pPr>
            <a:r>
              <a:rPr lang="en-US" dirty="0"/>
              <a:t>Multi-level: Balanced DCI and support for scaling along all dimensions</a:t>
            </a:r>
          </a:p>
          <a:p>
            <a:pPr marL="906462" lvl="1" indent="-381000">
              <a:buSzPct val="80000"/>
            </a:pPr>
            <a:r>
              <a:rPr lang="en" sz="2000" dirty="0"/>
              <a:t>Scaling-up, Scaling-out, Scaling-across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740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Synergistic: Not </a:t>
            </a:r>
            <a:r>
              <a:rPr lang="en-US" dirty="0"/>
              <a:t>competitive but complementary</a:t>
            </a:r>
          </a:p>
          <a:p>
            <a:pPr lvl="2"/>
            <a:r>
              <a:rPr lang="en-US" dirty="0" smtClean="0"/>
              <a:t>How</a:t>
            </a:r>
            <a:r>
              <a:rPr lang="en-US" dirty="0"/>
              <a:t>/when to send workloads from</a:t>
            </a:r>
            <a:r>
              <a:rPr lang="en" dirty="0"/>
              <a:t> leadership machines </a:t>
            </a:r>
            <a:r>
              <a:rPr lang="en-US" dirty="0"/>
              <a:t>to other </a:t>
            </a:r>
            <a:r>
              <a:rPr lang="en" dirty="0"/>
              <a:t>less powerful machines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How to federate them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Long tail of science?</a:t>
            </a:r>
          </a:p>
          <a:p>
            <a:r>
              <a:rPr lang="en-US" dirty="0" smtClean="0"/>
              <a:t>Different modes of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</a:p>
          <a:p>
            <a:pPr lvl="1"/>
            <a:r>
              <a:rPr lang="en-US" dirty="0" smtClean="0"/>
              <a:t>Coupling </a:t>
            </a:r>
            <a:r>
              <a:rPr lang="en-US" dirty="0" err="1" smtClean="0"/>
              <a:t>exaflops</a:t>
            </a:r>
            <a:r>
              <a:rPr lang="en-US" dirty="0" smtClean="0"/>
              <a:t> of computing with </a:t>
            </a:r>
            <a:r>
              <a:rPr lang="en-US" dirty="0" err="1" smtClean="0"/>
              <a:t>exabytes</a:t>
            </a:r>
            <a:r>
              <a:rPr lang="en-US" dirty="0" smtClean="0"/>
              <a:t> of data</a:t>
            </a:r>
          </a:p>
          <a:p>
            <a:pPr lvl="1"/>
            <a:r>
              <a:rPr lang="en-US" dirty="0" smtClean="0"/>
              <a:t>DoE Applications and facilities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structure simple, infrastructural requirements difficult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why DCI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Middleware functionality and semantics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Difficult to integrate services and extend tools</a:t>
            </a:r>
          </a:p>
          <a:p>
            <a:r>
              <a:rPr lang="en-US" dirty="0" smtClean="0"/>
              <a:t>Therefore a distinct role for middleware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-US" dirty="0" smtClean="0"/>
              <a:t>Applications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Support </a:t>
            </a:r>
            <a:r>
              <a:rPr lang="en" sz="2000" dirty="0" smtClean="0"/>
              <a:t>a broad range of </a:t>
            </a:r>
            <a:r>
              <a:rPr lang="en-US" sz="2000" dirty="0" smtClean="0"/>
              <a:t>DCA requirements</a:t>
            </a:r>
          </a:p>
          <a:p>
            <a:pPr marL="1320800" lvl="2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e.g. </a:t>
            </a:r>
            <a:r>
              <a:rPr lang="en-US" sz="2000" dirty="0" smtClean="0"/>
              <a:t>L</a:t>
            </a:r>
            <a:r>
              <a:rPr lang="en" sz="2000" dirty="0" smtClean="0"/>
              <a:t>arge-scale simulations, big-data repositories,  real-time computing</a:t>
            </a:r>
            <a:r>
              <a:rPr lang="en-US" sz="2000" dirty="0" smtClean="0"/>
              <a:t>, </a:t>
            </a:r>
            <a:r>
              <a:rPr lang="en" sz="2000" dirty="0" smtClean="0"/>
              <a:t> scientific experiments at global scale</a:t>
            </a:r>
            <a:endParaRPr lang="en-US" sz="2000" dirty="0" smtClean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Novel application classes: Adaptive </a:t>
            </a:r>
            <a:r>
              <a:rPr lang="en-US" sz="2000" dirty="0" smtClean="0"/>
              <a:t>Applications</a:t>
            </a:r>
          </a:p>
          <a:p>
            <a:pPr marL="1320800" lvl="2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/>
              <a:t>Manage transition from static to adaptive </a:t>
            </a:r>
            <a:r>
              <a:rPr lang="en-US" sz="2000" dirty="0" smtClean="0"/>
              <a:t>applications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diversified set of resources</a:t>
            </a:r>
            <a:r>
              <a:rPr lang="en-US" sz="2000" dirty="0"/>
              <a:t> at</a:t>
            </a:r>
            <a:r>
              <a:rPr lang="en" sz="2000" dirty="0"/>
              <a:t> multiple </a:t>
            </a:r>
            <a:r>
              <a:rPr lang="en" sz="2000" dirty="0" smtClean="0"/>
              <a:t>levels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Implementation Challenge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</a:t>
            </a:r>
            <a:r>
              <a:rPr lang="en-US" sz="2000" dirty="0"/>
              <a:t>-level: Balanced DCI and support for scaling along all </a:t>
            </a:r>
            <a:r>
              <a:rPr lang="en-US" sz="2000" dirty="0" smtClean="0"/>
              <a:t>dimensions</a:t>
            </a:r>
          </a:p>
          <a:p>
            <a:pPr lvl="2">
              <a:lnSpc>
                <a:spcPct val="90000"/>
              </a:lnSpc>
            </a:pPr>
            <a:r>
              <a:rPr lang="en" sz="2000" dirty="0" smtClean="0"/>
              <a:t>Scaling-up</a:t>
            </a:r>
            <a:r>
              <a:rPr lang="en" sz="2000" dirty="0"/>
              <a:t>, Scaling-out, Scaling-across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pPr marL="906462" lvl="1" indent="-381000">
              <a:buSzPct val="80000"/>
            </a:pPr>
            <a:endParaRPr lang="en-US" sz="2000" dirty="0" smtClean="0"/>
          </a:p>
          <a:p>
            <a:pPr marL="525462" lvl="1" indent="0">
              <a:buSzPct val="800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348328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First Generation of DC characterized by “</a:t>
            </a:r>
            <a:r>
              <a:rPr lang="en-US" sz="2000" dirty="0" err="1" smtClean="0"/>
              <a:t>glueing</a:t>
            </a:r>
            <a:r>
              <a:rPr lang="en-US" sz="2000" dirty="0" smtClean="0"/>
              <a:t> it” together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end-to-solutions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Scaling 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O(10</a:t>
            </a:r>
            <a:r>
              <a:rPr lang="en-US" sz="2000" baseline="30000" dirty="0"/>
              <a:t>-2</a:t>
            </a:r>
            <a:r>
              <a:rPr lang="en-US" sz="2000" dirty="0"/>
              <a:t>) can do O(100) tasks each of O(10GB) over O(10) </a:t>
            </a:r>
            <a:r>
              <a:rPr lang="en-US" sz="2000" dirty="0" smtClean="0"/>
              <a:t>nodes</a:t>
            </a:r>
            <a:endParaRPr lang="en-US" sz="2000" dirty="0"/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We are still learning how to a</a:t>
            </a:r>
            <a:r>
              <a:rPr lang="en-US" sz="2000" dirty="0">
                <a:latin typeface="Arial" charset="0"/>
                <a:ea typeface="ＭＳ Ｐゴシック" charset="0"/>
              </a:rPr>
              <a:t>rchitect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large</a:t>
            </a:r>
            <a:r>
              <a:rPr lang="en-US" sz="2000" dirty="0">
                <a:latin typeface="Arial" charset="0"/>
                <a:ea typeface="ＭＳ Ｐゴシック" charset="0"/>
              </a:rPr>
              <a:t>-scale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vs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 microscopic theory of distributed systems!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Absence of analytical models of applications, infrastructure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Design 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/>
              <a:t>When </a:t>
            </a:r>
            <a:r>
              <a:rPr lang="en-US" dirty="0"/>
              <a:t>to distribute?</a:t>
            </a:r>
          </a:p>
          <a:p>
            <a:pPr lvl="2"/>
            <a:r>
              <a:rPr lang="en-US" dirty="0"/>
              <a:t>Sub problem X is better running on a non-leadership class machine? </a:t>
            </a:r>
          </a:p>
          <a:p>
            <a:pPr lvl="1"/>
            <a:r>
              <a:rPr lang="en-US" dirty="0"/>
              <a:t>What 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Where</a:t>
            </a:r>
            <a:r>
              <a:rPr lang="en-US" dirty="0"/>
              <a:t>/how to distribute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Need </a:t>
            </a:r>
            <a:r>
              <a:rPr lang="en-US" dirty="0"/>
              <a:t>information about resources, networks </a:t>
            </a:r>
            <a:endParaRPr lang="en-US" dirty="0" smtClean="0"/>
          </a:p>
          <a:p>
            <a:pPr lvl="2"/>
            <a:r>
              <a:rPr lang="en-US" dirty="0" smtClean="0"/>
              <a:t>What </a:t>
            </a:r>
            <a:r>
              <a:rPr lang="en-US" dirty="0"/>
              <a:t>is a capability</a:t>
            </a:r>
            <a:r>
              <a:rPr lang="en-US" dirty="0" smtClean="0"/>
              <a:t>? [this might go.. Depending upon order of slides]</a:t>
            </a:r>
            <a:endParaRPr lang="en-US" dirty="0"/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Objectives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dirty="0" smtClean="0">
                <a:solidFill>
                  <a:srgbClr val="000000"/>
                </a:solidFill>
              </a:rPr>
              <a:t>Need </a:t>
            </a:r>
            <a:r>
              <a:rPr lang="en" dirty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federate </a:t>
            </a:r>
            <a:r>
              <a:rPr lang="en" dirty="0">
                <a:solidFill>
                  <a:srgbClr val="000000"/>
                </a:solidFill>
              </a:rPr>
              <a:t>systems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</a:t>
            </a:r>
            <a:r>
              <a:rPr lang="en" dirty="0" smtClean="0">
                <a:solidFill>
                  <a:srgbClr val="000000"/>
                </a:solidFill>
              </a:rPr>
              <a:t>capabilities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logic (representation, distribution, scheduling, placement) that captures application-semantics yet is not application-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Needs fixing…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Federation of h</a:t>
            </a:r>
            <a:r>
              <a:rPr lang="en" dirty="0">
                <a:solidFill>
                  <a:srgbClr val="000000"/>
                </a:solidFill>
              </a:rPr>
              <a:t>eterogeneous</a:t>
            </a:r>
            <a:r>
              <a:rPr lang="en-US" dirty="0">
                <a:solidFill>
                  <a:srgbClr val="000000"/>
                </a:solidFill>
              </a:rPr>
              <a:t> dynamic </a:t>
            </a:r>
            <a:r>
              <a:rPr lang="en" dirty="0">
                <a:solidFill>
                  <a:srgbClr val="000000"/>
                </a:solidFill>
              </a:rPr>
              <a:t>components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Support adaptive applications</a:t>
            </a:r>
            <a:endParaRPr lang="en" dirty="0">
              <a:solidFill>
                <a:srgbClr val="000000"/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NGMW [Work in Progress, will compact 8-11 into 2 slides]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 and Role of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Next Generation </a:t>
            </a:r>
            <a:r>
              <a:rPr lang="en" dirty="0" smtClean="0">
                <a:solidFill>
                  <a:srgbClr val="000000"/>
                </a:solidFill>
              </a:rPr>
              <a:t>Middleware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just glues together different layers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capabilities rather than technology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reasoning  and predictable performance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Reasoning of how, when to distribute?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/>
              <a:t>Separate capability from technology used to provide functionality</a:t>
            </a:r>
            <a:endParaRPr lang="en" dirty="0"/>
          </a:p>
          <a:p>
            <a:pPr marL="914400" lvl="1" indent="-381000">
              <a:buSzPct val="80000"/>
            </a:pPr>
            <a:r>
              <a:rPr lang="en" sz="2000" dirty="0"/>
              <a:t>Capability</a:t>
            </a:r>
            <a:r>
              <a:rPr lang="en-US" sz="2000" dirty="0"/>
              <a:t>: Well-defined and aggregated functionality, without regard to how, or the specific technology/approached used</a:t>
            </a:r>
          </a:p>
          <a:p>
            <a:pPr marL="1322388" lvl="2" indent="-381000">
              <a:buSzPct val="80000"/>
            </a:pPr>
            <a:r>
              <a:rPr lang="en-US" sz="2000" dirty="0"/>
              <a:t>e.g.,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ability)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What 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" sz="2000" dirty="0">
              <a:solidFill>
                <a:srgbClr val="000000"/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</a:t>
            </a:r>
            <a:r>
              <a:rPr lang="en-US" dirty="0" err="1" smtClean="0"/>
              <a:t>Capabiltiy</a:t>
            </a:r>
            <a:r>
              <a:rPr lang="en-US" dirty="0" smtClean="0"/>
              <a:t>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" sz="1700" dirty="0" smtClean="0">
                <a:solidFill>
                  <a:srgbClr val="000000"/>
                </a:solidFill>
              </a:rPr>
              <a:t> </a:t>
            </a:r>
            <a:r>
              <a:rPr lang="en" sz="1700" dirty="0">
                <a:solidFill>
                  <a:srgbClr val="000000"/>
                </a:solidFill>
              </a:rPr>
              <a:t>How 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</a:t>
            </a:r>
            <a:r>
              <a:rPr lang="en-US" sz="1700" dirty="0">
                <a:solidFill>
                  <a:srgbClr val="000000"/>
                </a:solidFill>
              </a:rPr>
              <a:t>?</a:t>
            </a:r>
            <a:endParaRPr lang="en" sz="1700" dirty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" sz="1700" dirty="0" smtClean="0">
                <a:solidFill>
                  <a:srgbClr val="000000"/>
                </a:solidFill>
              </a:rPr>
              <a:t>Need </a:t>
            </a:r>
            <a:r>
              <a:rPr lang="en" sz="1700" dirty="0">
                <a:solidFill>
                  <a:srgbClr val="000000"/>
                </a:solidFill>
              </a:rPr>
              <a:t>to </a:t>
            </a:r>
            <a:r>
              <a:rPr lang="en-US" sz="1700" dirty="0">
                <a:solidFill>
                  <a:srgbClr val="000000"/>
                </a:solidFill>
              </a:rPr>
              <a:t>federate </a:t>
            </a:r>
            <a:r>
              <a:rPr lang="en" sz="1700" dirty="0">
                <a:solidFill>
                  <a:srgbClr val="000000"/>
                </a:solidFill>
              </a:rPr>
              <a:t>systems 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 from heterogeneous</a:t>
            </a:r>
            <a:r>
              <a:rPr lang="en-US" sz="1700" dirty="0">
                <a:solidFill>
                  <a:srgbClr val="000000"/>
                </a:solidFill>
              </a:rPr>
              <a:t> dynamic </a:t>
            </a:r>
            <a:r>
              <a:rPr lang="en" sz="1700" dirty="0">
                <a:solidFill>
                  <a:srgbClr val="000000"/>
                </a:solidFill>
              </a:rPr>
              <a:t>components with varying levels of control</a:t>
            </a:r>
            <a:endParaRPr lang="en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Reasoning..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unpredictable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sz="1700" dirty="0" smtClean="0"/>
              <a:t>What </a:t>
            </a:r>
            <a:r>
              <a:rPr lang="en-US" sz="1700" dirty="0"/>
              <a:t>functional units, and how to compose f</a:t>
            </a:r>
            <a:r>
              <a:rPr lang="en" sz="1700" dirty="0"/>
              <a:t>unctionality</a:t>
            </a:r>
            <a:r>
              <a:rPr lang="en-US" sz="1700" dirty="0"/>
              <a:t>?</a:t>
            </a:r>
          </a:p>
          <a:p>
            <a:pPr>
              <a:buClr>
                <a:srgbClr val="000000"/>
              </a:buClr>
              <a:buSzPct val="100000"/>
            </a:pPr>
            <a:r>
              <a:rPr lang="en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complementary and </a:t>
            </a:r>
            <a:r>
              <a:rPr lang="en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non-destructive models of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ederation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execution strategy and flexible federatio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Can’t remove complexity, can only manage it, belief that it is best done with such middleware that supports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interoperablity</a:t>
            </a:r>
            <a:endParaRPr lang="en-US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sz="1700" dirty="0" smtClean="0">
                <a:solidFill>
                  <a:srgbClr val="000000"/>
                </a:solidFill>
              </a:rPr>
              <a:t>How </a:t>
            </a:r>
            <a:r>
              <a:rPr lang="en" sz="1700" dirty="0">
                <a:solidFill>
                  <a:srgbClr val="000000"/>
                </a:solidFill>
              </a:rPr>
              <a:t>will applications utilize </a:t>
            </a:r>
            <a:r>
              <a:rPr lang="en" sz="1700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</TotalTime>
  <Words>2126</Words>
  <Application>Microsoft Macintosh PowerPoint</Application>
  <PresentationFormat>On-screen Show (4:3)</PresentationFormat>
  <Paragraphs>242</Paragraphs>
  <Slides>26</Slides>
  <Notes>17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RU_Template_Verdana_G</vt:lpstr>
      <vt:lpstr>Next Generation Middleware for Distributed Exascale Computing Infrastructure The Role of Modeling and Simulation</vt:lpstr>
      <vt:lpstr>Outline</vt:lpstr>
      <vt:lpstr>Why Distributed Exascale Computing?</vt:lpstr>
      <vt:lpstr>DEC vs Traditional EC</vt:lpstr>
      <vt:lpstr>DEC Foundational Requirements</vt:lpstr>
      <vt:lpstr>Distributed Computing in 2013</vt:lpstr>
      <vt:lpstr>NGMW Design Aims and Objectives</vt:lpstr>
      <vt:lpstr>NGMW [Work in Progress, will compact 8-11 into 2 slides]</vt:lpstr>
      <vt:lpstr>NGMW: Capabiltiy Challenges</vt:lpstr>
      <vt:lpstr>NGMW: Challenges</vt:lpstr>
      <vt:lpstr>NGMW: Challenges</vt:lpstr>
      <vt:lpstr>NGMW Schematic</vt:lpstr>
      <vt:lpstr>A*/W* [Andre]</vt:lpstr>
      <vt:lpstr>I*  ]</vt:lpstr>
      <vt:lpstr>P* </vt:lpstr>
      <vt:lpstr>F* - Analytical Model of Resource Federation</vt:lpstr>
      <vt:lpstr>*.* : Putting it together</vt:lpstr>
      <vt:lpstr>*.* : Putting it together</vt:lpstr>
      <vt:lpstr>This will be eliminated..</vt:lpstr>
      <vt:lpstr>NGMW: Interaction of Models and Simulation</vt:lpstr>
      <vt:lpstr>Mapping Tasks to Resources</vt:lpstr>
      <vt:lpstr>Organizer’s Questions [SJ]</vt:lpstr>
      <vt:lpstr>Modeling Challenges </vt:lpstr>
      <vt:lpstr>Distributed Computing in 2013</vt:lpstr>
      <vt:lpstr>Extreme Scale DC: ATLAS/HEP</vt:lpstr>
      <vt:lpstr>DEC Foundational Challenges: Infrastructure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249</cp:revision>
  <dcterms:modified xsi:type="dcterms:W3CDTF">2013-09-16T15:25:19Z</dcterms:modified>
</cp:coreProperties>
</file>