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3"/>
  </p:notesMasterIdLst>
  <p:sldIdLst>
    <p:sldId id="256" r:id="rId2"/>
    <p:sldId id="269" r:id="rId3"/>
    <p:sldId id="315" r:id="rId4"/>
    <p:sldId id="322" r:id="rId5"/>
    <p:sldId id="307" r:id="rId6"/>
    <p:sldId id="325" r:id="rId7"/>
    <p:sldId id="330" r:id="rId8"/>
    <p:sldId id="310" r:id="rId9"/>
    <p:sldId id="309" r:id="rId10"/>
    <p:sldId id="301" r:id="rId11"/>
    <p:sldId id="285" r:id="rId12"/>
    <p:sldId id="298" r:id="rId13"/>
    <p:sldId id="287" r:id="rId14"/>
    <p:sldId id="297" r:id="rId15"/>
    <p:sldId id="300" r:id="rId16"/>
    <p:sldId id="331" r:id="rId17"/>
    <p:sldId id="328" r:id="rId18"/>
    <p:sldId id="326" r:id="rId19"/>
    <p:sldId id="295" r:id="rId20"/>
    <p:sldId id="284" r:id="rId21"/>
    <p:sldId id="336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17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x.doi.org/10.1109/eScience.2012.640442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Infrastructure: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103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This is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primarily the effort of 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but different parts of this work have benefitted from collaborations with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6841" y="5454316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I. Optimal Characterization: Finding the optimal workload </a:t>
            </a:r>
            <a:r>
              <a:rPr lang="en-US" dirty="0" err="1">
                <a:latin typeface="Arial" charset="0"/>
                <a:ea typeface="ＭＳ Ｐゴシック" charset="0"/>
              </a:rPr>
              <a:t>characterisation</a:t>
            </a:r>
            <a:r>
              <a:rPr lang="en-US" dirty="0">
                <a:latin typeface="Arial" charset="0"/>
                <a:ea typeface="ＭＳ Ｐゴシック" charset="0"/>
              </a:rPr>
              <a:t> 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capabilities based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Models and their integration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Applications: A*, W*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Synergistic: Not </a:t>
            </a:r>
            <a:r>
              <a:rPr lang="en-US" dirty="0"/>
              <a:t>competitive but complementary</a:t>
            </a:r>
          </a:p>
          <a:p>
            <a:pPr lvl="2"/>
            <a:r>
              <a:rPr lang="en-US" dirty="0" smtClean="0"/>
              <a:t>How</a:t>
            </a:r>
            <a:r>
              <a:rPr lang="en-US" dirty="0"/>
              <a:t>/when to send workloads from</a:t>
            </a:r>
            <a:r>
              <a:rPr lang="en" dirty="0"/>
              <a:t> leadership machines </a:t>
            </a:r>
            <a:r>
              <a:rPr lang="en-US" dirty="0"/>
              <a:t>to other </a:t>
            </a:r>
            <a:r>
              <a:rPr lang="en" dirty="0"/>
              <a:t>less powerful machines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How to federate them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Support the “long tail of science” and application requirements</a:t>
            </a:r>
          </a:p>
          <a:p>
            <a:r>
              <a:rPr lang="en-US" dirty="0" smtClean="0"/>
              <a:t>Support different modes of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Coupling </a:t>
            </a:r>
            <a:r>
              <a:rPr lang="en-US" dirty="0" err="1" smtClean="0"/>
              <a:t>exaflops</a:t>
            </a:r>
            <a:r>
              <a:rPr lang="en-US" dirty="0" smtClean="0"/>
              <a:t> of computing with </a:t>
            </a:r>
            <a:r>
              <a:rPr lang="en-US" dirty="0" err="1" smtClean="0"/>
              <a:t>exabytes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DoE Applications and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infrastructural requirements difficult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Middleware functionality and semantics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tools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Therefore a distinct role for middleware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-US" dirty="0" smtClean="0"/>
              <a:t>Applications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Support a broad range of </a:t>
            </a:r>
            <a:r>
              <a:rPr lang="en-US" sz="2000" dirty="0" smtClean="0"/>
              <a:t>Application requirements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e.g. </a:t>
            </a:r>
            <a:r>
              <a:rPr lang="en-US" sz="2000" dirty="0" smtClean="0"/>
              <a:t>L</a:t>
            </a:r>
            <a:r>
              <a:rPr lang="en" sz="2000" dirty="0" smtClean="0"/>
              <a:t>arge-scale simulations, big-data repositories,  real-time computing</a:t>
            </a:r>
            <a:r>
              <a:rPr lang="en-US" sz="2000" dirty="0" smtClean="0"/>
              <a:t>, </a:t>
            </a:r>
            <a:r>
              <a:rPr lang="en" sz="2000" dirty="0" smtClean="0"/>
              <a:t> scientific experiments at global 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/>
              <a:t>Manage transition from static to adaptive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diversified set of </a:t>
            </a:r>
            <a:r>
              <a:rPr lang="en" sz="2000" dirty="0" smtClean="0"/>
              <a:t>resources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Implementation Challenges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</a:t>
            </a:r>
            <a:r>
              <a:rPr lang="en-US" sz="2000" dirty="0"/>
              <a:t>-level: S</a:t>
            </a:r>
            <a:r>
              <a:rPr lang="en-US" sz="2000" dirty="0" smtClean="0"/>
              <a:t>upport </a:t>
            </a:r>
            <a:r>
              <a:rPr lang="en-US" sz="2000" dirty="0"/>
              <a:t>for scaling along all </a:t>
            </a:r>
            <a:r>
              <a:rPr lang="en-US" sz="2000" dirty="0" smtClean="0"/>
              <a:t>dimensions</a:t>
            </a:r>
          </a:p>
          <a:p>
            <a:pPr lvl="2">
              <a:lnSpc>
                <a:spcPct val="90000"/>
              </a:lnSpc>
            </a:pP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“Balanced” Infrastructure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906462" lvl="1" indent="-381000">
              <a:buSzPct val="80000"/>
            </a:pP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348328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First Generation of DC characterized by “</a:t>
            </a:r>
            <a:r>
              <a:rPr lang="en-US" sz="2000" dirty="0" err="1" smtClean="0"/>
              <a:t>glueing</a:t>
            </a:r>
            <a:r>
              <a:rPr lang="en-US" sz="2000" dirty="0" smtClean="0"/>
              <a:t> it” together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O(10</a:t>
            </a:r>
            <a:r>
              <a:rPr lang="en-US" sz="2000" baseline="30000" dirty="0"/>
              <a:t>-2</a:t>
            </a:r>
            <a:r>
              <a:rPr lang="en-US" sz="2000" dirty="0"/>
              <a:t>) can do O(100) tasks each of O(10GB) over O(10) </a:t>
            </a:r>
            <a:r>
              <a:rPr lang="en-US" sz="2000" dirty="0" smtClean="0"/>
              <a:t>nodes</a:t>
            </a:r>
            <a:endParaRPr lang="en-US" sz="2000" dirty="0"/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systems!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Absence of analytical models of applications, infrastructure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/>
              <a:t>When </a:t>
            </a:r>
            <a:r>
              <a:rPr lang="en-US" dirty="0"/>
              <a:t>to distribute?</a:t>
            </a:r>
          </a:p>
          <a:p>
            <a:pPr lvl="2"/>
            <a:r>
              <a:rPr lang="en-US" dirty="0"/>
              <a:t>Sub problem X is better running on a non-leadership class machine? </a:t>
            </a:r>
          </a:p>
          <a:p>
            <a:pPr lvl="1"/>
            <a:r>
              <a:rPr lang="en-US" dirty="0" smtClean="0"/>
              <a:t>Where</a:t>
            </a:r>
            <a:r>
              <a:rPr lang="en-US" dirty="0"/>
              <a:t>/how to distribute? What to distribute? </a:t>
            </a:r>
            <a:endParaRPr lang="en-US" dirty="0" smtClean="0"/>
          </a:p>
          <a:p>
            <a:pPr lvl="1"/>
            <a:r>
              <a:rPr lang="en-US" dirty="0" smtClean="0"/>
              <a:t>Need to integrate information </a:t>
            </a:r>
            <a:r>
              <a:rPr lang="en-US" dirty="0"/>
              <a:t>about </a:t>
            </a:r>
            <a:r>
              <a:rPr lang="en-US" dirty="0" smtClean="0"/>
              <a:t>applications and resources (compute, data and networks)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Predictable..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unpredictable</a:t>
            </a:r>
            <a:endParaRPr lang="en-US" dirty="0" smtClean="0"/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Need </a:t>
            </a:r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federate </a:t>
            </a:r>
            <a:r>
              <a:rPr lang="en" dirty="0">
                <a:solidFill>
                  <a:srgbClr val="000000"/>
                </a:solidFill>
              </a:rPr>
              <a:t>systems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</a:t>
            </a:r>
            <a:r>
              <a:rPr lang="en" dirty="0" smtClean="0">
                <a:solidFill>
                  <a:srgbClr val="000000"/>
                </a:solidFill>
              </a:rPr>
              <a:t>capabilities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(representation, distribution, scheduling, placement) that captures application-semantics yet is not application-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800000"/>
                </a:solidFill>
              </a:rPr>
              <a:t>Needs fixing…</a:t>
            </a:r>
            <a:endParaRPr lang="en-US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Federation of h</a:t>
            </a:r>
            <a:r>
              <a:rPr lang="en" dirty="0">
                <a:solidFill>
                  <a:srgbClr val="000000"/>
                </a:solidFill>
              </a:rPr>
              <a:t>eterogeneous</a:t>
            </a:r>
            <a:r>
              <a:rPr lang="en-US" dirty="0">
                <a:solidFill>
                  <a:srgbClr val="000000"/>
                </a:solidFill>
              </a:rPr>
              <a:t> dynamic </a:t>
            </a:r>
            <a:r>
              <a:rPr lang="en" dirty="0">
                <a:solidFill>
                  <a:srgbClr val="000000"/>
                </a:solidFill>
              </a:rPr>
              <a:t>components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Support adaptive applications</a:t>
            </a:r>
            <a:endParaRPr lang="en" dirty="0">
              <a:solidFill>
                <a:srgbClr val="000000"/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dirty="0" smtClean="0">
                <a:solidFill>
                  <a:srgbClr val="800000"/>
                </a:solidFill>
              </a:rPr>
              <a:t>capabilities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lvl="3">
              <a:buClr>
                <a:srgbClr val="000000"/>
              </a:buClr>
              <a:buSzPct val="100000"/>
            </a:pPr>
            <a:r>
              <a:rPr lang="en" dirty="0" smtClean="0"/>
              <a:t>Capability</a:t>
            </a:r>
            <a:r>
              <a:rPr lang="en-US" dirty="0"/>
              <a:t>: Well-defined and aggregated functionality, without regard to how, or the specific technology/approached used</a:t>
            </a:r>
          </a:p>
          <a:p>
            <a:pPr marL="2232025" lvl="4" indent="-381000">
              <a:buSzPct val="80000"/>
            </a:pPr>
            <a:r>
              <a:rPr lang="en-US" dirty="0"/>
              <a:t>e.g., Num. of </a:t>
            </a:r>
            <a:r>
              <a:rPr lang="en" dirty="0"/>
              <a:t>tasks, throughput, </a:t>
            </a:r>
            <a:r>
              <a:rPr lang="en-US" dirty="0"/>
              <a:t>probabilistic bounds on time-to-completion, performance </a:t>
            </a:r>
            <a:r>
              <a:rPr lang="en" dirty="0"/>
              <a:t>of resources, </a:t>
            </a:r>
            <a:r>
              <a:rPr lang="en-US" dirty="0"/>
              <a:t>d</a:t>
            </a:r>
            <a:r>
              <a:rPr lang="en" dirty="0"/>
              <a:t>ata</a:t>
            </a:r>
            <a:r>
              <a:rPr lang="en-US" dirty="0"/>
              <a:t> (v</a:t>
            </a:r>
            <a:r>
              <a:rPr lang="en" dirty="0"/>
              <a:t>olumes/transfer/storage</a:t>
            </a:r>
            <a:r>
              <a:rPr lang="en-US" dirty="0"/>
              <a:t> ability</a:t>
            </a:r>
            <a:r>
              <a:rPr lang="en-US" dirty="0" smtClean="0"/>
              <a:t>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performance</a:t>
            </a:r>
          </a:p>
          <a:p>
            <a:pPr lvl="3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about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 smtClean="0"/>
              <a:t>Relationship between models and reasoning</a:t>
            </a:r>
            <a:endParaRPr lang="en-US" sz="1800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dirty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1428750" lvl="2" indent="-514350">
              <a:buFont typeface="+mj-lt"/>
              <a:buAutoNum type="romanUcPeriod"/>
            </a:pPr>
            <a:r>
              <a:rPr lang="en" dirty="0"/>
              <a:t>Models 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4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4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systems/applications?</a:t>
            </a:r>
          </a:p>
          <a:p>
            <a:pPr lvl="1"/>
            <a:endParaRPr lang="en-US" dirty="0"/>
          </a:p>
          <a:p>
            <a:pPr>
              <a:buClr>
                <a:srgbClr val="000000"/>
              </a:buClr>
              <a:buSzPct val="100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Capabiltiy</a:t>
            </a:r>
            <a:r>
              <a:rPr lang="en-US" dirty="0" smtClean="0"/>
              <a:t>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dirty="0"/>
              <a:t>Fundamental barrier in providing well-defined </a:t>
            </a:r>
            <a:r>
              <a:rPr lang="en-US" dirty="0" smtClean="0"/>
              <a:t>capabilities	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In turn need models of semantics – static and dynamic, and performance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" sz="1700" dirty="0" smtClean="0">
                <a:solidFill>
                  <a:srgbClr val="000000"/>
                </a:solidFill>
              </a:rPr>
              <a:t>How </a:t>
            </a:r>
            <a:r>
              <a:rPr lang="en" sz="1700" dirty="0">
                <a:solidFill>
                  <a:srgbClr val="000000"/>
                </a:solidFill>
              </a:rPr>
              <a:t>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</a:t>
            </a:r>
            <a:r>
              <a:rPr lang="en-US" sz="1700" dirty="0">
                <a:solidFill>
                  <a:srgbClr val="000000"/>
                </a:solidFill>
              </a:rPr>
              <a:t>?</a:t>
            </a:r>
            <a:endParaRPr lang="en" sz="1700" dirty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" sz="1700" dirty="0" smtClean="0">
                <a:solidFill>
                  <a:srgbClr val="000000"/>
                </a:solidFill>
              </a:rPr>
              <a:t>Need </a:t>
            </a:r>
            <a:r>
              <a:rPr lang="en" sz="1700" dirty="0">
                <a:solidFill>
                  <a:srgbClr val="000000"/>
                </a:solidFill>
              </a:rPr>
              <a:t>to </a:t>
            </a:r>
            <a:r>
              <a:rPr lang="en-US" sz="1700" dirty="0">
                <a:solidFill>
                  <a:srgbClr val="000000"/>
                </a:solidFill>
              </a:rPr>
              <a:t>federate </a:t>
            </a:r>
            <a:r>
              <a:rPr lang="en" sz="1700" dirty="0">
                <a:solidFill>
                  <a:srgbClr val="000000"/>
                </a:solidFill>
              </a:rPr>
              <a:t>systems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 from heterogeneous</a:t>
            </a:r>
            <a:r>
              <a:rPr lang="en-US" sz="1700" dirty="0">
                <a:solidFill>
                  <a:srgbClr val="000000"/>
                </a:solidFill>
              </a:rPr>
              <a:t> dynamic </a:t>
            </a:r>
            <a:r>
              <a:rPr lang="en" sz="1700" dirty="0">
                <a:solidFill>
                  <a:srgbClr val="000000"/>
                </a:solidFill>
              </a:rPr>
              <a:t>components with varying levels of control</a:t>
            </a:r>
            <a:endParaRPr lang="e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/>
              <a:t>What </a:t>
            </a:r>
            <a:r>
              <a:rPr lang="en-US" sz="1700" dirty="0"/>
              <a:t>functional units, and how to compose f</a:t>
            </a:r>
            <a:r>
              <a:rPr lang="en" sz="1700" dirty="0"/>
              <a:t>unctionality</a:t>
            </a:r>
            <a:r>
              <a:rPr lang="en-US" sz="1700" dirty="0" smtClean="0"/>
              <a:t>?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Words>1633</Words>
  <Application>Microsoft Macintosh PowerPoint</Application>
  <PresentationFormat>On-screen Show (4:3)</PresentationFormat>
  <Paragraphs>187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RU_Template_Verdana_G</vt:lpstr>
      <vt:lpstr>Next Generation Middleware for Distributed Exascale Computing Infrastructure: The Role of Modeling and Simulation</vt:lpstr>
      <vt:lpstr>Outline</vt:lpstr>
      <vt:lpstr>Why Distributed Exascale Computing?</vt:lpstr>
      <vt:lpstr>DEC vs Traditional EC</vt:lpstr>
      <vt:lpstr>DEC Foundational Requirements</vt:lpstr>
      <vt:lpstr>Distributed Computing in 2013</vt:lpstr>
      <vt:lpstr>NGMW Functional Aims and Requirements</vt:lpstr>
      <vt:lpstr>NGMW Design Objectives</vt:lpstr>
      <vt:lpstr>NGMW: Capabiltiy Challenges</vt:lpstr>
      <vt:lpstr>NGMW Schematic</vt:lpstr>
      <vt:lpstr>A*/W*</vt:lpstr>
      <vt:lpstr>I*  </vt:lpstr>
      <vt:lpstr>P* </vt:lpstr>
      <vt:lpstr>F* - Analytical Model of Resource Federation</vt:lpstr>
      <vt:lpstr>*.* : Putting it together</vt:lpstr>
      <vt:lpstr>*.* : Putting it together</vt:lpstr>
      <vt:lpstr>NGMW: Interaction of Models and Simulation</vt:lpstr>
      <vt:lpstr>Mapping Tasks to Resources</vt:lpstr>
      <vt:lpstr>Organizer’s Questions</vt:lpstr>
      <vt:lpstr>ModSim Challenges 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276</cp:revision>
  <dcterms:modified xsi:type="dcterms:W3CDTF">2013-09-17T15:31:17Z</dcterms:modified>
</cp:coreProperties>
</file>