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media1.png" ContentType="vide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38" r:id="rId11"/>
    <p:sldId id="339" r:id="rId12"/>
    <p:sldId id="340" r:id="rId13"/>
    <p:sldId id="285" r:id="rId14"/>
    <p:sldId id="298" r:id="rId15"/>
    <p:sldId id="343" r:id="rId16"/>
    <p:sldId id="297" r:id="rId17"/>
    <p:sldId id="344" r:id="rId18"/>
    <p:sldId id="345" r:id="rId19"/>
    <p:sldId id="331" r:id="rId20"/>
    <p:sldId id="346" r:id="rId21"/>
    <p:sldId id="328" r:id="rId22"/>
    <p:sldId id="295" r:id="rId23"/>
    <p:sldId id="348" r:id="rId24"/>
    <p:sldId id="336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418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Mostly</a:t>
            </a:r>
            <a:r>
              <a:rPr lang="en-US" baseline="0" dirty="0" smtClean="0"/>
              <a:t> Applications that are composed of multiple tasks – different degrees of coupling… homogenous or heterogeneous tasks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 Vectors of an Application: Communication, Coordination, Execution Units, Environment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Modeling Goal:</a:t>
            </a:r>
            <a:r>
              <a:rPr lang="en-US" baseline="0" dirty="0" smtClean="0"/>
              <a:t> </a:t>
            </a:r>
            <a:r>
              <a:rPr lang="en-US" dirty="0" smtClean="0"/>
              <a:t>Task level composition,</a:t>
            </a:r>
            <a:r>
              <a:rPr lang="en-US" baseline="0" dirty="0" smtClean="0"/>
              <a:t> </a:t>
            </a:r>
            <a:r>
              <a:rPr lang="en-US" dirty="0" smtClean="0"/>
              <a:t>Concurrency, Support</a:t>
            </a:r>
            <a:r>
              <a:rPr lang="en-US" baseline="0" dirty="0" smtClean="0"/>
              <a:t> Integrated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</a:t>
            </a:r>
            <a:r>
              <a:rPr lang="en-US" baseline="0" dirty="0" smtClean="0"/>
              <a:t>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Proposed Architecture is not to burden you with a solution, but to show you possible “shape of a solution”. Careful design and digging in is still required.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Information</a:t>
            </a:r>
            <a:r>
              <a:rPr lang="en-US" baseline="0" dirty="0" smtClean="0"/>
              <a:t>: </a:t>
            </a:r>
            <a:r>
              <a:rPr lang="en-US" dirty="0" smtClean="0"/>
              <a:t>Applications/Services/Tools</a:t>
            </a:r>
            <a:r>
              <a:rPr lang="en-US" baseline="0" dirty="0" smtClean="0"/>
              <a:t> about resources – Critical role for middleware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slide needs MAJOR</a:t>
            </a:r>
            <a:r>
              <a:rPr lang="en-US" baseline="0" dirty="0" smtClean="0"/>
              <a:t> attention</a:t>
            </a: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  <p:sldLayoutId id="214748368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suggests that there </a:t>
            </a:r>
            <a:r>
              <a:rPr lang="en-US" dirty="0" smtClean="0"/>
              <a:t>are many application types</a:t>
            </a:r>
          </a:p>
          <a:p>
            <a:pPr lvl="1"/>
            <a:r>
              <a:rPr lang="en-US" dirty="0" smtClean="0"/>
              <a:t>Multiple application models (Skeleton, A* = [A1, A2, A3,..])</a:t>
            </a:r>
          </a:p>
          <a:p>
            <a:pPr lvl="1"/>
            <a:r>
              <a:rPr lang="en-US" dirty="0" smtClean="0"/>
              <a:t>Two-tier (A*/W*) approach supports specificity yet supports commonality</a:t>
            </a:r>
          </a:p>
          <a:p>
            <a:r>
              <a:rPr lang="en-US" dirty="0" smtClean="0"/>
              <a:t>A</a:t>
            </a:r>
            <a:r>
              <a:rPr lang="en-US" dirty="0"/>
              <a:t>* </a:t>
            </a:r>
            <a:r>
              <a:rPr lang="en-US" dirty="0" smtClean="0"/>
              <a:t>conceptual </a:t>
            </a:r>
            <a:r>
              <a:rPr lang="en-US" dirty="0" smtClean="0"/>
              <a:t>models of distributed </a:t>
            </a:r>
            <a:r>
              <a:rPr lang="en-US" dirty="0"/>
              <a:t>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A* supports </a:t>
            </a:r>
            <a:r>
              <a:rPr lang="en-US" dirty="0" smtClean="0"/>
              <a:t>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  <a:endParaRPr lang="en-US" dirty="0" smtClean="0"/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</a:t>
            </a:r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application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 smtClean="0"/>
              <a:t>can be transformed directly </a:t>
            </a:r>
            <a:r>
              <a:rPr lang="en-US" dirty="0" smtClean="0"/>
              <a:t>into system workload</a:t>
            </a:r>
          </a:p>
          <a:p>
            <a:r>
              <a:rPr lang="en-US" dirty="0" smtClean="0"/>
              <a:t>Multiple </a:t>
            </a:r>
            <a:r>
              <a:rPr lang="en-US" dirty="0"/>
              <a:t>application models </a:t>
            </a:r>
            <a:r>
              <a:rPr lang="en-US" dirty="0" smtClean="0"/>
              <a:t>can use </a:t>
            </a:r>
            <a:r>
              <a:rPr lang="en-US" dirty="0"/>
              <a:t>W*</a:t>
            </a:r>
          </a:p>
          <a:p>
            <a:pPr lvl="1"/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applications result </a:t>
            </a:r>
            <a:r>
              <a:rPr lang="en-US" dirty="0" smtClean="0"/>
              <a:t>in different workloads units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</a:t>
            </a:r>
            <a:r>
              <a:rPr lang="en-US" dirty="0" smtClean="0"/>
              <a:t>An Analytical Infrastructure </a:t>
            </a:r>
            <a:r>
              <a:rPr lang="en-US" dirty="0"/>
              <a:t>Model </a:t>
            </a:r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940648"/>
            <a:ext cx="8117850" cy="4973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465" y="5860770"/>
            <a:ext cx="787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Slide courtesy: </a:t>
            </a:r>
            <a:r>
              <a:rPr lang="en-US" sz="1800" dirty="0" err="1" smtClean="0"/>
              <a:t>Straube</a:t>
            </a:r>
            <a:r>
              <a:rPr lang="en-US" sz="1800" dirty="0" smtClean="0"/>
              <a:t>, </a:t>
            </a:r>
            <a:r>
              <a:rPr lang="en-US" sz="1800" dirty="0" err="1" smtClean="0"/>
              <a:t>Kranzlmuller</a:t>
            </a:r>
            <a:r>
              <a:rPr lang="en-US" sz="1800" dirty="0" smtClean="0"/>
              <a:t> (LMU, Munich)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Effort </a:t>
            </a:r>
            <a:r>
              <a:rPr lang="en-US" sz="2000" dirty="0" smtClean="0"/>
              <a:t>underway to </a:t>
            </a:r>
            <a:r>
              <a:rPr lang="en-US" sz="2000" dirty="0" smtClean="0"/>
              <a:t>include other resource elements: Data, Network</a:t>
            </a:r>
            <a:endParaRPr lang="en-US" sz="2000" dirty="0" smtClean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00" y="1079501"/>
            <a:ext cx="4176475" cy="452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1800" dirty="0" smtClean="0"/>
              <a:t>Furthers </a:t>
            </a:r>
            <a:r>
              <a:rPr lang="en-US" sz="1800" dirty="0" smtClean="0"/>
              <a:t>separation </a:t>
            </a:r>
            <a:r>
              <a:rPr lang="en-US" sz="1800" dirty="0" smtClean="0"/>
              <a:t>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</a:t>
            </a:r>
            <a:r>
              <a:rPr lang="en-US" sz="2000" dirty="0" smtClean="0"/>
              <a:t>,  P</a:t>
            </a:r>
            <a:r>
              <a:rPr lang="en-US" sz="2000" dirty="0"/>
              <a:t>* </a:t>
            </a:r>
            <a:r>
              <a:rPr lang="en-US" sz="2000" dirty="0" smtClean="0"/>
              <a:t>executes</a:t>
            </a:r>
          </a:p>
          <a:p>
            <a:r>
              <a:rPr lang="en-US" sz="2000" dirty="0" smtClean="0"/>
              <a:t>Federate at the capability level</a:t>
            </a:r>
          </a:p>
          <a:p>
            <a:r>
              <a:rPr lang="en-US" sz="2000" dirty="0" smtClean="0"/>
              <a:t>P* creates the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Objective: Multi-level and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336675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 Middleware (NGMW)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capability-based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integration: Applications (A*, W*),  Dynamic Resources (P*), Infrastructure (I*), 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all 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infrastructure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infrastructure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Capability-based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Integrated Modeling and Simulation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Well defined interfaces and semantics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r>
              <a:rPr lang="en-US" dirty="0"/>
              <a:t>NSF CAREER Award, Division of Advanced </a:t>
            </a:r>
            <a:r>
              <a:rPr lang="en-US" dirty="0" err="1"/>
              <a:t>Cyberinfrastructure</a:t>
            </a:r>
            <a:r>
              <a:rPr lang="en-US" dirty="0"/>
              <a:t> (ACI), OCI-1253644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 smtClean="0"/>
              <a:t>E.g. 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Workloads </a:t>
            </a:r>
            <a:r>
              <a:rPr lang="en-US" sz="2000" dirty="0"/>
              <a:t>from</a:t>
            </a:r>
            <a:r>
              <a:rPr lang="en" sz="2000" dirty="0"/>
              <a:t> leadership </a:t>
            </a:r>
            <a:r>
              <a:rPr lang="en-US" sz="2000" dirty="0" smtClean="0"/>
              <a:t>to </a:t>
            </a:r>
            <a:r>
              <a:rPr lang="en-US" sz="2000" dirty="0"/>
              <a:t>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lvl="2"/>
            <a:r>
              <a:rPr lang="en-US" sz="2000" dirty="0"/>
              <a:t>Synergistic and </a:t>
            </a:r>
            <a:r>
              <a:rPr lang="en-US" sz="2000" dirty="0" smtClean="0"/>
              <a:t>complementary, </a:t>
            </a:r>
            <a:r>
              <a:rPr lang="en-US" sz="2000" dirty="0"/>
              <a:t>not competitive</a:t>
            </a:r>
          </a:p>
          <a:p>
            <a:pPr lvl="1"/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at global 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formulation to adaptive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smtClean="0"/>
              <a:t>in Relation to</a:t>
            </a:r>
            <a:r>
              <a:rPr lang="en-US" dirty="0" smtClean="0"/>
              <a:t> “Traditional” </a:t>
            </a:r>
            <a:r>
              <a:rPr lang="en-US" dirty="0" smtClean="0"/>
              <a:t>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varied, i.e. peak performance rarely useful!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Integrate services: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reasoning and predictable behavior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</a:t>
            </a:r>
            <a:r>
              <a:rPr lang="en-US" sz="2000" dirty="0"/>
              <a:t>to distribute</a:t>
            </a:r>
            <a:r>
              <a:rPr lang="en-US" sz="2000" dirty="0" smtClean="0"/>
              <a:t>? Where</a:t>
            </a:r>
            <a:r>
              <a:rPr lang="en-US" sz="2000" dirty="0"/>
              <a:t>/how to distribute? </a:t>
            </a:r>
            <a:r>
              <a:rPr lang="en-US" sz="2000" dirty="0" smtClean="0"/>
              <a:t>When </a:t>
            </a:r>
            <a:r>
              <a:rPr lang="en-US" sz="2000" dirty="0"/>
              <a:t>to distribute</a:t>
            </a:r>
            <a:r>
              <a:rPr lang="en-US" sz="2000" dirty="0" smtClean="0"/>
              <a:t>?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time to completion? 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resources (compute, data and networks) 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 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NGMW </a:t>
            </a:r>
            <a:r>
              <a:rPr lang="en-US" dirty="0" smtClean="0"/>
              <a:t>Design Objectives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just “glue”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2388" lvl="2" indent="-381000">
              <a:buSzPct val="80000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marL="1322388" lvl="2" indent="-381000">
              <a:buSzPct val="80000"/>
            </a:pPr>
            <a:r>
              <a:rPr lang="en" sz="2000" dirty="0" smtClean="0">
                <a:solidFill>
                  <a:srgbClr val="800000"/>
                </a:solidFill>
              </a:rPr>
              <a:t>Capability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  <a:r>
              <a:rPr lang="en-US" sz="2000" dirty="0"/>
              <a:t>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</a:t>
            </a:r>
            <a:r>
              <a:rPr lang="en-US" sz="2000" dirty="0"/>
              <a:t>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</a:t>
            </a:r>
            <a:r>
              <a:rPr lang="en-US" sz="2000" dirty="0" smtClean="0"/>
              <a:t>)</a:t>
            </a:r>
          </a:p>
          <a:p>
            <a:pPr marL="1371600" lvl="3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heterogeneous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dynamic resources requires </a:t>
            </a:r>
            <a:r>
              <a:rPr lang="en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33400" lvl="1" indent="0">
              <a:buSzPct val="8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sz="2000" dirty="0"/>
          </a:p>
          <a:p>
            <a:pPr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Capability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How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Grande"/>
              <a:buChar char="-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model of capability that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integrates across multiple-levels and across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Grande"/>
              <a:buChar char="-"/>
            </a:pPr>
            <a:r>
              <a:rPr lang="en-US" dirty="0" smtClean="0"/>
              <a:t>What </a:t>
            </a:r>
            <a:r>
              <a:rPr lang="en-US" dirty="0" smtClean="0"/>
              <a:t>functional (property) units, and how to compose f</a:t>
            </a:r>
            <a:r>
              <a:rPr lang="en" dirty="0" smtClean="0"/>
              <a:t>unctionality</a:t>
            </a:r>
            <a:r>
              <a:rPr lang="en-US" dirty="0" smtClean="0"/>
              <a:t>?</a:t>
            </a:r>
          </a:p>
          <a:p>
            <a:pPr marL="457200" lvl="1" indent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endParaRPr lang="en-US" dirty="0" smtClean="0"/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 smtClean="0"/>
              <a:t>Role of Modeling</a:t>
            </a:r>
            <a:endParaRPr lang="en-US" dirty="0" smtClean="0"/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Grande"/>
              <a:buChar char="-"/>
            </a:pPr>
            <a:r>
              <a:rPr lang="en-US" dirty="0" smtClean="0"/>
              <a:t>Provide </a:t>
            </a:r>
            <a:r>
              <a:rPr lang="en-US" dirty="0"/>
              <a:t>performance estimation and predictability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Grande"/>
              <a:buChar char="-"/>
            </a:pPr>
            <a:r>
              <a:rPr lang="en-US" dirty="0" smtClean="0"/>
              <a:t>Support reasoning: </a:t>
            </a:r>
            <a:r>
              <a:rPr lang="en" dirty="0" smtClean="0"/>
              <a:t>When </a:t>
            </a:r>
            <a:r>
              <a:rPr lang="en" dirty="0"/>
              <a:t>and how to distribute</a:t>
            </a:r>
            <a:r>
              <a:rPr lang="en-US" dirty="0"/>
              <a:t>? What and where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Lucida Grande"/>
              <a:buChar char="-"/>
            </a:pPr>
            <a:r>
              <a:rPr lang="en-US" dirty="0" smtClean="0"/>
              <a:t>Requirements </a:t>
            </a:r>
            <a:r>
              <a:rPr lang="en-US" smtClean="0"/>
              <a:t>of Models 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Need </a:t>
            </a:r>
            <a:r>
              <a:rPr lang="en-US" dirty="0"/>
              <a:t>multiple, integrated levels to meet two objectives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Need </a:t>
            </a:r>
            <a:r>
              <a:rPr lang="en-US" dirty="0" smtClean="0"/>
              <a:t>models of semantics – static and dynamic, and performance</a:t>
            </a:r>
          </a:p>
          <a:p>
            <a:pPr lvl="2"/>
            <a:r>
              <a:rPr lang="en" dirty="0" smtClean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2272</Words>
  <Application>Microsoft Macintosh PowerPoint</Application>
  <PresentationFormat>On-screen Show (4:3)</PresentationFormat>
  <Paragraphs>243</Paragraphs>
  <Slides>24</Slides>
  <Notes>18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in Relation to “Traditional” EC</vt:lpstr>
      <vt:lpstr>NGMW Functional Aims and Requirements</vt:lpstr>
      <vt:lpstr>NGMW Design Objectives</vt:lpstr>
      <vt:lpstr>NGMW: Capability Challenges</vt:lpstr>
      <vt:lpstr>NGMW Schematic</vt:lpstr>
      <vt:lpstr>NGMW Schematic</vt:lpstr>
      <vt:lpstr>NGMW Schematic</vt:lpstr>
      <vt:lpstr>A*/W*</vt:lpstr>
      <vt:lpstr>I* - An Analytical Infrastructure Model </vt:lpstr>
      <vt:lpstr>P*: Model for Dynamic Resources</vt:lpstr>
      <vt:lpstr>F* - Analytical Model of Resource Federation</vt:lpstr>
      <vt:lpstr>*.* : Putting it together</vt:lpstr>
      <vt:lpstr>Design Objective: Multi-level and Integrated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355</cp:revision>
  <dcterms:modified xsi:type="dcterms:W3CDTF">2013-09-18T17:30:17Z</dcterms:modified>
</cp:coreProperties>
</file>