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notesMasterIdLst>
    <p:notesMasterId r:id="rId26"/>
  </p:notesMasterIdLst>
  <p:sldIdLst>
    <p:sldId id="256" r:id="rId2"/>
    <p:sldId id="269" r:id="rId3"/>
    <p:sldId id="315" r:id="rId4"/>
    <p:sldId id="325" r:id="rId5"/>
    <p:sldId id="307" r:id="rId6"/>
    <p:sldId id="337" r:id="rId7"/>
    <p:sldId id="330" r:id="rId8"/>
    <p:sldId id="310" r:id="rId9"/>
    <p:sldId id="309" r:id="rId10"/>
    <p:sldId id="338" r:id="rId11"/>
    <p:sldId id="339" r:id="rId12"/>
    <p:sldId id="340" r:id="rId13"/>
    <p:sldId id="285" r:id="rId14"/>
    <p:sldId id="298" r:id="rId15"/>
    <p:sldId id="287" r:id="rId16"/>
    <p:sldId id="297" r:id="rId17"/>
    <p:sldId id="300" r:id="rId18"/>
    <p:sldId id="331" r:id="rId19"/>
    <p:sldId id="328" r:id="rId20"/>
    <p:sldId id="326" r:id="rId21"/>
    <p:sldId id="295" r:id="rId22"/>
    <p:sldId id="284" r:id="rId23"/>
    <p:sldId id="336" r:id="rId24"/>
    <p:sldId id="341" r:id="rId25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k Santcroos" initials="MS" lastIdx="6" clrIdx="0"/>
  <p:cmAuthor id="1" name="Shantenu Jha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20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0" d="100"/>
        <a:sy n="300" d="100"/>
      </p:scale>
      <p:origin x="0" y="249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commentAuthors" Target="commentAuthors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911244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r>
              <a:rPr lang="en-US" baseline="0" dirty="0" smtClean="0"/>
              <a:t> </a:t>
            </a:r>
            <a:r>
              <a:rPr lang="en-US" dirty="0" smtClean="0"/>
              <a:t>capabilities as</a:t>
            </a:r>
            <a:r>
              <a:rPr lang="en-US" baseline="0" dirty="0" smtClean="0"/>
              <a:t> an abstraction to resources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Middleware’s responsibility to support the set of capabilities that an application asks for and determine the collection of resources that can/must be used to provide capability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25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Decomposition of application's problem and data space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234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5918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take the schematic of NGMW and show how the different levels at which the Models work, (ii) how different models interact, especially (a) Andre and Christian’s work/interface, (ii) I* and F*.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754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take the schematic of NGMW and show how the different levels at which the Models work, (ii) how different models interact, especially (a) Andre and Christian’s work/interface, (ii) I* and F*.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754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>
                <a:solidFill>
                  <a:srgbClr val="606060"/>
                </a:solidFill>
              </a:rPr>
              <a:t>D</a:t>
            </a:r>
            <a:r>
              <a:rPr lang="en" dirty="0" smtClean="0">
                <a:solidFill>
                  <a:srgbClr val="606060"/>
                </a:solidFill>
              </a:rPr>
              <a:t>ata generation </a:t>
            </a:r>
            <a:r>
              <a:rPr lang="en-US" dirty="0" smtClean="0">
                <a:solidFill>
                  <a:srgbClr val="606060"/>
                </a:solidFill>
              </a:rPr>
              <a:t>doubles every </a:t>
            </a:r>
            <a:r>
              <a:rPr lang="en" dirty="0" smtClean="0">
                <a:solidFill>
                  <a:srgbClr val="606060"/>
                </a:solidFill>
              </a:rPr>
              <a:t>&lt;&lt; 12 months</a:t>
            </a:r>
            <a:r>
              <a:rPr lang="en-US" dirty="0" smtClean="0">
                <a:solidFill>
                  <a:srgbClr val="606060"/>
                </a:solidFill>
              </a:rPr>
              <a:t>, i.e. faster than the doubling  rate of data storage (roughly 18 months)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r>
              <a:rPr lang="en-US" baseline="0" dirty="0" smtClean="0"/>
              <a:t> </a:t>
            </a:r>
            <a:r>
              <a:rPr lang="en-US" dirty="0" smtClean="0"/>
              <a:t>capabilities as</a:t>
            </a:r>
            <a:r>
              <a:rPr lang="en-US" baseline="0" dirty="0" smtClean="0"/>
              <a:t> an abstraction to resources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Middleware’s responsibility to support the set of capabilities that an application asks for and determine the collection of resources that can/must be used to provide capability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25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Sub problem X is better running on a non-leadership class machine?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278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esign for randomness but not for unpredictable behaviour</a:t>
            </a:r>
            <a:endParaRPr lang="en-US" dirty="0" smtClean="0"/>
          </a:p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This slide needs MAJOR</a:t>
            </a:r>
            <a:r>
              <a:rPr lang="en-US" baseline="0" dirty="0" smtClean="0"/>
              <a:t> attention</a:t>
            </a:r>
            <a:endParaRPr lang="e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r>
              <a:rPr lang="en-US" baseline="0" dirty="0" smtClean="0"/>
              <a:t> </a:t>
            </a:r>
            <a:r>
              <a:rPr lang="en-US" dirty="0" smtClean="0"/>
              <a:t>capabilities as</a:t>
            </a:r>
            <a:r>
              <a:rPr lang="en-US" baseline="0" dirty="0" smtClean="0"/>
              <a:t> an abstraction to resources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Middleware’s responsibility to support the set of capabilities that an application asks for and determine the collection of resources that can/must be used to provide capability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25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r>
              <a:rPr lang="en-US" baseline="0" dirty="0" smtClean="0"/>
              <a:t> </a:t>
            </a:r>
            <a:r>
              <a:rPr lang="en-US" dirty="0" smtClean="0"/>
              <a:t>capabilities as</a:t>
            </a:r>
            <a:r>
              <a:rPr lang="en-US" baseline="0" dirty="0" smtClean="0"/>
              <a:t> an abstraction to resources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Middleware’s responsibility to support the set of capabilities that an application asks for and determine the collection of resources that can/must be used to provide capability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25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rutgers_op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51859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82231" y="911867"/>
            <a:ext cx="8597178" cy="514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437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EAB6CA-2AA1-0443-B8DC-DC15ED59C5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1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E410B3-E2A2-A648-BE9E-9679599544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8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1FA68-8128-3749-A886-9302D3154C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0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477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49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344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562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rutgers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5" y="6245224"/>
            <a:ext cx="9189720" cy="63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2231" y="75986"/>
            <a:ext cx="8597177" cy="69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48590" y="6429777"/>
            <a:ext cx="2133600" cy="322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F47EBDB2-0287-D14F-A8C8-B359683569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231" y="911867"/>
            <a:ext cx="8597178" cy="514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001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3" r:id="rId3"/>
    <p:sldLayoutId id="2147483669" r:id="rId4"/>
    <p:sldLayoutId id="2147483670" r:id="rId5"/>
    <p:sldLayoutId id="2147483675" r:id="rId6"/>
    <p:sldLayoutId id="2147483677" r:id="rId7"/>
    <p:sldLayoutId id="2147483678" r:id="rId8"/>
    <p:sldLayoutId id="2147483682" r:id="rId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ts val="12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•"/>
        <a:tabLst/>
        <a:defRPr sz="2000">
          <a:solidFill>
            <a:schemeClr val="tx1">
              <a:lumMod val="95000"/>
              <a:lumOff val="5000"/>
            </a:schemeClr>
          </a:solidFill>
          <a:latin typeface="+mn-lt"/>
          <a:ea typeface="ＭＳ Ｐゴシック" charset="-128"/>
          <a:cs typeface="ＭＳ Ｐゴシック" charset="-128"/>
        </a:defRPr>
      </a:lvl1pPr>
      <a:lvl2pPr marL="682625" indent="-225425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–"/>
        <a:defRPr sz="1800">
          <a:solidFill>
            <a:srgbClr val="5F5F5F"/>
          </a:solidFill>
          <a:latin typeface="+mn-lt"/>
          <a:ea typeface="ＭＳ Ｐゴシック" charset="-128"/>
        </a:defRPr>
      </a:lvl2pPr>
      <a:lvl3pPr marL="1090613" indent="-176213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•"/>
        <a:defRPr sz="1800">
          <a:solidFill>
            <a:srgbClr val="5F5F5F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–"/>
        <a:defRPr sz="1800">
          <a:solidFill>
            <a:srgbClr val="5F5F5F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»"/>
        <a:defRPr sz="1800">
          <a:solidFill>
            <a:srgbClr val="5F5F5F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x.doi.org/10.1109/eScience.2012.640442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1622425"/>
            <a:ext cx="8025072" cy="14700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Next Generation Middleware for Distributed </a:t>
            </a:r>
            <a:r>
              <a:rPr lang="en-US" dirty="0" err="1" smtClean="0"/>
              <a:t>Exascale</a:t>
            </a:r>
            <a:r>
              <a:rPr lang="en-US" dirty="0" smtClean="0"/>
              <a:t> Computing</a:t>
            </a:r>
            <a:br>
              <a:rPr lang="en-US" dirty="0" smtClean="0"/>
            </a:br>
            <a:r>
              <a:rPr lang="en-US" sz="2800" dirty="0" smtClean="0"/>
              <a:t>The Role of Modeling and Simulation</a:t>
            </a:r>
            <a:endParaRPr lang="en" sz="2800" dirty="0"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1465179" y="3204411"/>
            <a:ext cx="6400800" cy="175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endParaRPr lang="en-US" dirty="0" smtClean="0"/>
          </a:p>
          <a:p>
            <a:pPr lvl="0" rtl="0">
              <a:buNone/>
            </a:pPr>
            <a:r>
              <a:rPr lang="en" dirty="0" smtClean="0"/>
              <a:t>R</a:t>
            </a:r>
            <a:r>
              <a:rPr lang="en-US" dirty="0" err="1" smtClean="0"/>
              <a:t>esearch</a:t>
            </a:r>
            <a:r>
              <a:rPr lang="en-US" dirty="0" smtClean="0"/>
              <a:t> in </a:t>
            </a:r>
            <a:r>
              <a:rPr lang="en" dirty="0" smtClean="0"/>
              <a:t>A</a:t>
            </a:r>
            <a:r>
              <a:rPr lang="en-US" dirty="0" err="1" smtClean="0"/>
              <a:t>dvanced</a:t>
            </a:r>
            <a:r>
              <a:rPr lang="en-US" dirty="0" smtClean="0"/>
              <a:t> </a:t>
            </a:r>
            <a:r>
              <a:rPr lang="en" dirty="0" smtClean="0"/>
              <a:t>D</a:t>
            </a:r>
            <a:r>
              <a:rPr lang="en-US" dirty="0" err="1"/>
              <a:t>I</a:t>
            </a:r>
            <a:r>
              <a:rPr lang="en-US" dirty="0" err="1" smtClean="0"/>
              <a:t>stributed</a:t>
            </a:r>
            <a:r>
              <a:rPr lang="en-US" dirty="0" smtClean="0"/>
              <a:t> </a:t>
            </a:r>
            <a:r>
              <a:rPr lang="en" dirty="0" smtClean="0"/>
              <a:t>C</a:t>
            </a:r>
            <a:r>
              <a:rPr lang="en-US" dirty="0" err="1" smtClean="0"/>
              <a:t>yberinfrastructure</a:t>
            </a:r>
            <a:r>
              <a:rPr lang="en-US" dirty="0" smtClean="0"/>
              <a:t> and Applications Laboratory (RADICAL)</a:t>
            </a:r>
          </a:p>
          <a:p>
            <a:pPr lvl="0" rtl="0">
              <a:buNone/>
            </a:pPr>
            <a:r>
              <a:rPr lang="en" dirty="0" smtClean="0"/>
              <a:t>http</a:t>
            </a:r>
            <a:r>
              <a:rPr lang="en" dirty="0"/>
              <a:t>://radical.rutgers.edu</a:t>
            </a:r>
          </a:p>
        </p:txBody>
      </p:sp>
      <p:sp>
        <p:nvSpPr>
          <p:cNvPr id="2" name="Rectangle 1"/>
          <p:cNvSpPr/>
          <p:nvPr/>
        </p:nvSpPr>
        <p:spPr>
          <a:xfrm>
            <a:off x="1264654" y="5157537"/>
            <a:ext cx="72242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 smtClean="0">
                <a:solidFill>
                  <a:schemeClr val="bg1">
                    <a:lumMod val="85000"/>
                  </a:schemeClr>
                </a:solidFill>
              </a:rPr>
              <a:t>Talk based primarily upon the 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</a:rPr>
              <a:t>effort of  </a:t>
            </a:r>
            <a:r>
              <a:rPr lang="en-US" sz="1600" b="1" i="1" dirty="0" smtClean="0">
                <a:solidFill>
                  <a:schemeClr val="bg1">
                    <a:lumMod val="85000"/>
                  </a:schemeClr>
                </a:solidFill>
              </a:rPr>
              <a:t>the RADICAL group, 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</a:rPr>
              <a:t>but different parts </a:t>
            </a:r>
            <a:r>
              <a:rPr lang="en-US" sz="1600" b="1" i="1" dirty="0" smtClean="0">
                <a:solidFill>
                  <a:schemeClr val="bg1">
                    <a:lumMod val="85000"/>
                  </a:schemeClr>
                </a:solidFill>
              </a:rPr>
              <a:t>have 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</a:rPr>
              <a:t>benefitted from collaborations with </a:t>
            </a:r>
            <a:r>
              <a:rPr lang="en-US" sz="1600" b="1" i="1" dirty="0" smtClean="0">
                <a:solidFill>
                  <a:schemeClr val="bg1">
                    <a:lumMod val="85000"/>
                  </a:schemeClr>
                </a:solidFill>
              </a:rPr>
              <a:t>the AIMES Project Partners (Katz, </a:t>
            </a:r>
            <a:r>
              <a:rPr lang="en-US" sz="1600" b="1" i="1" dirty="0" err="1" smtClean="0">
                <a:solidFill>
                  <a:schemeClr val="bg1">
                    <a:lumMod val="85000"/>
                  </a:schemeClr>
                </a:solidFill>
              </a:rPr>
              <a:t>Weissman</a:t>
            </a:r>
            <a:r>
              <a:rPr lang="en-US" sz="1600" b="1" i="1" dirty="0" smtClean="0">
                <a:solidFill>
                  <a:schemeClr val="bg1">
                    <a:lumMod val="85000"/>
                  </a:schemeClr>
                </a:solidFill>
              </a:rPr>
              <a:t>) 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</a:rPr>
              <a:t>and </a:t>
            </a:r>
            <a:r>
              <a:rPr lang="en-US" sz="1600" b="1" i="1" dirty="0" smtClean="0">
                <a:solidFill>
                  <a:schemeClr val="bg1">
                    <a:lumMod val="85000"/>
                  </a:schemeClr>
                </a:solidFill>
              </a:rPr>
              <a:t>LMU-Munich 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sz="1600" b="1" i="1" dirty="0" err="1">
                <a:solidFill>
                  <a:schemeClr val="bg1">
                    <a:lumMod val="85000"/>
                  </a:schemeClr>
                </a:solidFill>
              </a:rPr>
              <a:t>Straube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sz="1600" b="1" i="1" dirty="0" err="1">
                <a:solidFill>
                  <a:schemeClr val="bg1">
                    <a:lumMod val="85000"/>
                  </a:schemeClr>
                </a:solidFill>
              </a:rPr>
              <a:t>Kranzmuller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 Schematic</a:t>
            </a:r>
            <a:endParaRPr lang="en-US" dirty="0"/>
          </a:p>
        </p:txBody>
      </p:sp>
      <p:pic>
        <p:nvPicPr>
          <p:cNvPr id="4" name="Content Placeholder 3" descr="ngmw-schematic-s1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9" r="-128582" b="-2829"/>
          <a:stretch/>
        </p:blipFill>
        <p:spPr/>
      </p:pic>
    </p:spTree>
    <p:extLst>
      <p:ext uri="{BB962C8B-B14F-4D97-AF65-F5344CB8AC3E}">
        <p14:creationId xmlns:p14="http://schemas.microsoft.com/office/powerpoint/2010/main" val="750462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 Schematic</a:t>
            </a:r>
            <a:endParaRPr lang="en-US" dirty="0"/>
          </a:p>
        </p:txBody>
      </p:sp>
      <p:pic>
        <p:nvPicPr>
          <p:cNvPr id="3" name="Content Placeholder 2" descr="ngmw-schematic-s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40" r="-46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81197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 Schematic</a:t>
            </a:r>
            <a:endParaRPr lang="en-US" dirty="0"/>
          </a:p>
        </p:txBody>
      </p:sp>
      <p:pic>
        <p:nvPicPr>
          <p:cNvPr id="7" name="Content Placeholder 6" descr="ngmw-schematic-s3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187" b="-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45157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A*/W*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A* models the structure of some distributed application </a:t>
            </a:r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Accompanying </a:t>
            </a:r>
            <a:r>
              <a:rPr lang="en-US" dirty="0"/>
              <a:t>communication and coordination properties</a:t>
            </a:r>
          </a:p>
          <a:p>
            <a:pPr lvl="1"/>
            <a:r>
              <a:rPr lang="en-US" dirty="0" smtClean="0"/>
              <a:t>Decomposition </a:t>
            </a:r>
            <a:r>
              <a:rPr lang="en-US" dirty="0"/>
              <a:t>of application's problem and data space </a:t>
            </a:r>
            <a:endParaRPr lang="en-US" dirty="0" smtClean="0"/>
          </a:p>
          <a:p>
            <a:pPr lvl="1"/>
            <a:r>
              <a:rPr lang="en-US" dirty="0" smtClean="0"/>
              <a:t>Implications </a:t>
            </a:r>
            <a:r>
              <a:rPr lang="en-US" dirty="0"/>
              <a:t>for application components and their distribution </a:t>
            </a:r>
            <a:endParaRPr lang="en-US" dirty="0" smtClean="0"/>
          </a:p>
          <a:p>
            <a:r>
              <a:rPr lang="en-US" dirty="0" smtClean="0"/>
              <a:t>Supports the derivation </a:t>
            </a:r>
            <a:r>
              <a:rPr lang="en-US" dirty="0"/>
              <a:t>of a workload </a:t>
            </a:r>
            <a:r>
              <a:rPr lang="en-US" dirty="0" smtClean="0"/>
              <a:t>representation</a:t>
            </a:r>
          </a:p>
          <a:p>
            <a:r>
              <a:rPr lang="en-US" dirty="0" smtClean="0"/>
              <a:t>W* analytical </a:t>
            </a:r>
            <a:r>
              <a:rPr lang="en-US" dirty="0"/>
              <a:t>model of application </a:t>
            </a:r>
            <a:r>
              <a:rPr lang="en-US" dirty="0" smtClean="0"/>
              <a:t>workload</a:t>
            </a:r>
          </a:p>
          <a:p>
            <a:pPr lvl="1"/>
            <a:r>
              <a:rPr lang="en-US" dirty="0" smtClean="0"/>
              <a:t>Constituents </a:t>
            </a:r>
            <a:r>
              <a:rPr lang="en-US" dirty="0"/>
              <a:t>are small units of workload </a:t>
            </a:r>
            <a:r>
              <a:rPr lang="en-US" dirty="0" smtClean="0"/>
              <a:t>which can have causal and temporal relationships </a:t>
            </a:r>
            <a:r>
              <a:rPr lang="en-US" dirty="0"/>
              <a:t>(Concurrent, Sequential, Starts-After, ...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Constituents can be transformed directly either as system workload</a:t>
            </a:r>
          </a:p>
          <a:p>
            <a:r>
              <a:rPr lang="en-US" dirty="0" smtClean="0"/>
              <a:t>Workloads </a:t>
            </a:r>
            <a:r>
              <a:rPr lang="en-US" dirty="0"/>
              <a:t>are considered </a:t>
            </a:r>
            <a:r>
              <a:rPr lang="en-US" dirty="0" smtClean="0"/>
              <a:t>static; no </a:t>
            </a:r>
            <a:r>
              <a:rPr lang="en-US" dirty="0"/>
              <a:t>changes based on (non-predictable) application </a:t>
            </a:r>
            <a:endParaRPr lang="en-US" dirty="0" smtClean="0"/>
          </a:p>
          <a:p>
            <a:pPr lvl="1"/>
            <a:r>
              <a:rPr lang="en-US" dirty="0" smtClean="0"/>
              <a:t>representations </a:t>
            </a:r>
            <a:r>
              <a:rPr lang="en-US" dirty="0"/>
              <a:t>of W* will be used for simulations (WL description) and experiments (WL implementation) </a:t>
            </a:r>
            <a:endParaRPr lang="en-US" dirty="0" smtClean="0"/>
          </a:p>
          <a:p>
            <a:r>
              <a:rPr lang="en-US" dirty="0"/>
              <a:t>Dynamic applications result in </a:t>
            </a:r>
            <a:r>
              <a:rPr lang="en-US" dirty="0" smtClean="0"/>
              <a:t>workloads </a:t>
            </a:r>
            <a:r>
              <a:rPr lang="en-US" dirty="0"/>
              <a:t>with </a:t>
            </a:r>
            <a:r>
              <a:rPr lang="en-US" dirty="0" smtClean="0"/>
              <a:t>a range </a:t>
            </a:r>
            <a:r>
              <a:rPr lang="en-US" dirty="0"/>
              <a:t>of properties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55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I*  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82231" y="4977961"/>
            <a:ext cx="29187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de-DE" dirty="0" smtClean="0"/>
              <a:t>Fast </a:t>
            </a:r>
            <a:r>
              <a:rPr lang="de-DE" dirty="0" err="1"/>
              <a:t>modeling</a:t>
            </a:r>
            <a:endParaRPr lang="de-DE" dirty="0"/>
          </a:p>
          <a:p>
            <a:pPr marL="285750" indent="-285750">
              <a:buFont typeface="Wingdings" charset="2"/>
              <a:buChar char="ü"/>
            </a:pPr>
            <a:r>
              <a:rPr lang="de-DE" dirty="0" smtClean="0"/>
              <a:t>Easy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integration</a:t>
            </a:r>
            <a:endParaRPr lang="de-DE" dirty="0"/>
          </a:p>
          <a:p>
            <a:pPr marL="285750" indent="-285750">
              <a:buFont typeface="Wingdings" charset="2"/>
              <a:buChar char="ü"/>
            </a:pPr>
            <a:r>
              <a:rPr lang="de-DE" dirty="0" smtClean="0"/>
              <a:t>Multiple </a:t>
            </a:r>
            <a:r>
              <a:rPr lang="de-DE" dirty="0" err="1"/>
              <a:t>levels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 smtClean="0"/>
              <a:t>granularity</a:t>
            </a:r>
            <a:endParaRPr lang="de-DE" dirty="0"/>
          </a:p>
          <a:p>
            <a:pPr marL="285750" indent="-285750">
              <a:buFont typeface="Wingdings" charset="2"/>
              <a:buChar char="ü"/>
            </a:pPr>
            <a:r>
              <a:rPr lang="de-DE" dirty="0" err="1" smtClean="0"/>
              <a:t>Redundancy</a:t>
            </a:r>
            <a:r>
              <a:rPr lang="de-DE" dirty="0" smtClean="0"/>
              <a:t> </a:t>
            </a:r>
            <a:r>
              <a:rPr lang="de-DE" dirty="0" err="1" smtClean="0"/>
              <a:t>handling</a:t>
            </a:r>
            <a:endParaRPr lang="de-DE" dirty="0"/>
          </a:p>
        </p:txBody>
      </p:sp>
      <p:pic>
        <p:nvPicPr>
          <p:cNvPr id="5" name="Bild 4" descr="SlideDo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424" y="1168298"/>
            <a:ext cx="6569984" cy="40251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76841" y="5454316"/>
            <a:ext cx="4852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 courtesy: </a:t>
            </a:r>
            <a:r>
              <a:rPr lang="en-US" dirty="0" err="1" smtClean="0"/>
              <a:t>Straube</a:t>
            </a:r>
            <a:r>
              <a:rPr lang="en-US" dirty="0" smtClean="0"/>
              <a:t>, </a:t>
            </a:r>
            <a:r>
              <a:rPr lang="en-US" dirty="0" err="1" smtClean="0"/>
              <a:t>Kranzlmuller</a:t>
            </a:r>
            <a:r>
              <a:rPr lang="en-US" dirty="0" smtClean="0"/>
              <a:t> (LMU, Munich)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442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P*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Pilot-Jobs provide an abstraction for dynamic resource management. Currently abstraction is job based, but can be extended to include network and storage as other resource elements</a:t>
            </a:r>
          </a:p>
          <a:p>
            <a:r>
              <a:rPr lang="en-US" dirty="0" smtClean="0"/>
              <a:t>P</a:t>
            </a:r>
            <a:r>
              <a:rPr lang="en-US" dirty="0"/>
              <a:t>* is a conceptual model for </a:t>
            </a:r>
            <a:r>
              <a:rPr lang="en-US" dirty="0" smtClean="0"/>
              <a:t>Pilot-based 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51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F* - Analytical Model of Resource Federation</a:t>
            </a:r>
            <a:endParaRPr lang="en-US" dirty="0"/>
          </a:p>
        </p:txBody>
      </p:sp>
      <p:sp>
        <p:nvSpPr>
          <p:cNvPr id="4" name="Shape 72"/>
          <p:cNvSpPr txBox="1">
            <a:spLocks/>
          </p:cNvSpPr>
          <p:nvPr/>
        </p:nvSpPr>
        <p:spPr bwMode="auto">
          <a:xfrm>
            <a:off x="282231" y="1087421"/>
            <a:ext cx="4313501" cy="4687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227013" indent="-227013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tabLst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0906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»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344488" indent="-342900"/>
            <a:r>
              <a:rPr lang="en-US" dirty="0" smtClean="0"/>
              <a:t>Models how the capabilities offered by the infrastructure layer are aggregated and then exposed to the application layer.</a:t>
            </a:r>
          </a:p>
          <a:p>
            <a:pPr marL="344488" indent="-342900"/>
            <a:r>
              <a:rPr lang="en-US" dirty="0" smtClean="0"/>
              <a:t>Heterogeneous capabilities of I* are aggregated by means of overlays (red box).</a:t>
            </a:r>
            <a:endParaRPr lang="en-US" dirty="0"/>
          </a:p>
          <a:p>
            <a:pPr marL="344488" indent="-342900"/>
            <a:r>
              <a:rPr lang="en-US" dirty="0" smtClean="0"/>
              <a:t>P* is used to aggregate the capabilities exposed by I* into logical containers of resources (red box).</a:t>
            </a:r>
          </a:p>
        </p:txBody>
      </p:sp>
      <p:pic>
        <p:nvPicPr>
          <p:cNvPr id="7" name="Picture 6" descr="f_sta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062" y="1087421"/>
            <a:ext cx="311363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076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*.* : Putting it together</a:t>
            </a:r>
            <a:endParaRPr lang="en-US" dirty="0"/>
          </a:p>
        </p:txBody>
      </p:sp>
      <p:pic>
        <p:nvPicPr>
          <p:cNvPr id="4" name="Content Placeholder 3" descr="ngmw-schematic-3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85" r="-437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49869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*.* : Putting it together</a:t>
            </a:r>
            <a:endParaRPr lang="en-US" dirty="0"/>
          </a:p>
        </p:txBody>
      </p:sp>
      <p:pic>
        <p:nvPicPr>
          <p:cNvPr id="5" name="Content Placeholder 4" descr="logic_components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41" r="-151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41613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NGMW: Interaction of Models and Simulation</a:t>
            </a:r>
            <a:endParaRPr lang="en-US" dirty="0"/>
          </a:p>
        </p:txBody>
      </p:sp>
      <p:sp>
        <p:nvSpPr>
          <p:cNvPr id="3" name="Shape 72"/>
          <p:cNvSpPr txBox="1">
            <a:spLocks/>
          </p:cNvSpPr>
          <p:nvPr/>
        </p:nvSpPr>
        <p:spPr bwMode="auto">
          <a:xfrm>
            <a:off x="282231" y="786259"/>
            <a:ext cx="8596312" cy="528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227013" indent="-227013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tabLst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0906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»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344488" indent="-342900"/>
            <a:r>
              <a:rPr lang="en-US" dirty="0" smtClean="0"/>
              <a:t>Interaction between Models:</a:t>
            </a:r>
          </a:p>
          <a:p>
            <a:pPr marL="800100" lvl="1" indent="-342900"/>
            <a:r>
              <a:rPr lang="en-US" dirty="0" smtClean="0"/>
              <a:t>[</a:t>
            </a:r>
            <a:r>
              <a:rPr lang="en-US" dirty="0"/>
              <a:t>A*, W* ] and [P*, F*]</a:t>
            </a:r>
          </a:p>
          <a:p>
            <a:pPr marL="1208088" lvl="2" indent="-342900"/>
            <a:r>
              <a:rPr lang="en-US" dirty="0"/>
              <a:t>Here A* is a conceptual model, and W* is an analytical model</a:t>
            </a:r>
          </a:p>
          <a:p>
            <a:pPr marL="1208088" lvl="2" indent="-342900"/>
            <a:r>
              <a:rPr lang="en-US" dirty="0" smtClean="0"/>
              <a:t>A </a:t>
            </a:r>
            <a:r>
              <a:rPr lang="en-US" dirty="0"/>
              <a:t>specific instance of A*, is subject to a transformation 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</a:t>
            </a:r>
            <a:r>
              <a:rPr lang="en-US" dirty="0"/>
              <a:t> which converts into executable units </a:t>
            </a:r>
            <a:r>
              <a:rPr lang="en-US" dirty="0" smtClean="0"/>
              <a:t>(per W*) that </a:t>
            </a:r>
            <a:r>
              <a:rPr lang="en-US" dirty="0"/>
              <a:t>have performance requirements</a:t>
            </a:r>
          </a:p>
          <a:p>
            <a:pPr marL="1208088" lvl="2" indent="-342900"/>
            <a:r>
              <a:rPr lang="en-US" dirty="0" smtClean="0"/>
              <a:t>Infrastructure modeled as I*, capability is exposed and federated per F*</a:t>
            </a:r>
          </a:p>
          <a:p>
            <a:pPr marL="1208088" lvl="2" indent="-342900"/>
            <a:r>
              <a:rPr lang="en-US" dirty="0" smtClean="0"/>
              <a:t>I</a:t>
            </a:r>
            <a:r>
              <a:rPr lang="en-US" dirty="0"/>
              <a:t>* </a:t>
            </a:r>
            <a:r>
              <a:rPr lang="en-US" dirty="0" smtClean="0"/>
              <a:t>subject </a:t>
            </a:r>
            <a:r>
              <a:rPr lang="en-US" dirty="0"/>
              <a:t>to a transformation 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 </a:t>
            </a:r>
            <a:r>
              <a:rPr lang="en-US" dirty="0" smtClean="0"/>
              <a:t>(</a:t>
            </a:r>
            <a:r>
              <a:rPr lang="en-US" dirty="0"/>
              <a:t>aggregation of resources per F*</a:t>
            </a:r>
            <a:r>
              <a:rPr lang="en-US" dirty="0" smtClean="0"/>
              <a:t>) to provide a federated capability</a:t>
            </a:r>
            <a:endParaRPr lang="en-US" dirty="0"/>
          </a:p>
          <a:p>
            <a:pPr marL="344488" indent="-342900"/>
            <a:r>
              <a:rPr lang="en-US" sz="2000" dirty="0" smtClean="0"/>
              <a:t>Role of Simulation</a:t>
            </a:r>
          </a:p>
          <a:p>
            <a:pPr marL="800100" lvl="1" indent="-342900"/>
            <a:r>
              <a:rPr lang="en-US" sz="1800" dirty="0" smtClean="0"/>
              <a:t>If we federate a given set of resources {I} what is the performance we expect?</a:t>
            </a:r>
          </a:p>
          <a:p>
            <a:pPr marL="800100" lvl="1" indent="-342900"/>
            <a:r>
              <a:rPr lang="en-US" dirty="0" smtClean="0"/>
              <a:t>If we want a capability [C], what is the set of resources {I} we need to federate to get  this [C] with well-defined probability distribution?</a:t>
            </a:r>
          </a:p>
          <a:p>
            <a:pPr marL="800100" lvl="1" indent="-342900"/>
            <a:r>
              <a:rPr lang="en-US" sz="1800" dirty="0" smtClean="0"/>
              <a:t>Given an instance of an application (model), what is the workload  independent of the underlying resources?</a:t>
            </a:r>
          </a:p>
        </p:txBody>
      </p:sp>
    </p:spTree>
    <p:extLst>
      <p:ext uri="{BB962C8B-B14F-4D97-AF65-F5344CB8AC3E}">
        <p14:creationId xmlns:p14="http://schemas.microsoft.com/office/powerpoint/2010/main" val="1704466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Outline</a:t>
            </a:r>
            <a:endParaRPr lang="en" dirty="0"/>
          </a:p>
        </p:txBody>
      </p:sp>
      <p:sp>
        <p:nvSpPr>
          <p:cNvPr id="102" name="Shape 102"/>
          <p:cNvSpPr txBox="1">
            <a:spLocks noGrp="1"/>
          </p:cNvSpPr>
          <p:nvPr>
            <p:ph idx="4294967295"/>
          </p:nvPr>
        </p:nvSpPr>
        <p:spPr>
          <a:xfrm>
            <a:off x="283096" y="766277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Why Distributed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Exascale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Computing (DEC)?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Foundational requirements for DEC</a:t>
            </a:r>
          </a:p>
          <a:p>
            <a:pPr lvl="1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Distributed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Computing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2013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NGMW as a way to address DEC requirements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Functional Aims, Design Objectives </a:t>
            </a:r>
          </a:p>
          <a:p>
            <a:pPr lvl="1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Proposed Architecture for a model-based, capability-driven NGMW</a:t>
            </a:r>
          </a:p>
          <a:p>
            <a:pPr lvl="2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Models at multiple levels and their integration</a:t>
            </a:r>
          </a:p>
          <a:p>
            <a:pPr marL="1717675" lvl="3" indent="-3429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Applications (A*, W*),  Dynamic Resources and Infrastructure (P*, I*), Federation of Infrastructure (F*)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Putting it altogether: Conceptual and Implementation</a:t>
            </a:r>
          </a:p>
          <a:p>
            <a:pPr marL="344488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Modeling and Simulation in NGMW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Active role for simulation and not just offline/passive simulation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ModSim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Challenges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Mapping Tasks to Resources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Different aspects of mapping tasks to resources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</a:rPr>
              <a:t>Optimal </a:t>
            </a:r>
            <a:r>
              <a:rPr lang="en-US" dirty="0">
                <a:latin typeface="Arial" charset="0"/>
                <a:ea typeface="ＭＳ Ｐゴシック" charset="0"/>
              </a:rPr>
              <a:t>Characterization: Finding the optimal workload </a:t>
            </a:r>
            <a:r>
              <a:rPr lang="en-US" dirty="0" smtClean="0">
                <a:latin typeface="Arial" charset="0"/>
                <a:ea typeface="ＭＳ Ｐゴシック" charset="0"/>
              </a:rPr>
              <a:t>characterization </a:t>
            </a:r>
            <a:r>
              <a:rPr lang="en-US" dirty="0">
                <a:latin typeface="Arial" charset="0"/>
                <a:ea typeface="ＭＳ Ｐゴシック" charset="0"/>
              </a:rPr>
              <a:t>(of an application)</a:t>
            </a:r>
          </a:p>
          <a:p>
            <a:pPr lvl="2"/>
            <a:r>
              <a:rPr lang="en-US" dirty="0">
                <a:latin typeface="Arial" charset="0"/>
                <a:ea typeface="ＭＳ Ｐゴシック" charset="0"/>
              </a:rPr>
              <a:t>Generality versus specificity. Class of Applications versus Many application classes/types</a:t>
            </a:r>
          </a:p>
          <a:p>
            <a:pPr lvl="2"/>
            <a:r>
              <a:rPr lang="en-US" dirty="0">
                <a:latin typeface="Arial" charset="0"/>
                <a:ea typeface="ＭＳ Ｐゴシック" charset="0"/>
              </a:rPr>
              <a:t>Different applications have different </a:t>
            </a:r>
            <a:r>
              <a:rPr lang="en-US" dirty="0" smtClean="0">
                <a:latin typeface="Arial" charset="0"/>
                <a:ea typeface="ＭＳ Ｐゴシック" charset="0"/>
              </a:rPr>
              <a:t>metrics</a:t>
            </a:r>
          </a:p>
          <a:p>
            <a:pPr lvl="2"/>
            <a:endParaRPr lang="en-US" dirty="0">
              <a:latin typeface="Arial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</a:rPr>
              <a:t>Optimal </a:t>
            </a:r>
            <a:r>
              <a:rPr lang="en-US" dirty="0">
                <a:latin typeface="Arial" charset="0"/>
                <a:ea typeface="ＭＳ Ｐゴシック" charset="0"/>
              </a:rPr>
              <a:t>Federation: Finding the optimal </a:t>
            </a:r>
            <a:r>
              <a:rPr lang="en-US" dirty="0" smtClean="0">
                <a:latin typeface="Arial" charset="0"/>
                <a:ea typeface="ＭＳ Ｐゴシック" charset="0"/>
              </a:rPr>
              <a:t>infrastructure </a:t>
            </a:r>
            <a:r>
              <a:rPr lang="en-US" dirty="0">
                <a:latin typeface="Arial" charset="0"/>
                <a:ea typeface="ＭＳ Ｐゴシック" charset="0"/>
              </a:rPr>
              <a:t>configurations for a given workload </a:t>
            </a:r>
          </a:p>
          <a:p>
            <a:pPr lvl="2"/>
            <a:r>
              <a:rPr lang="en-US" dirty="0">
                <a:latin typeface="Arial" charset="0"/>
                <a:ea typeface="ＭＳ Ｐゴシック" charset="0"/>
              </a:rPr>
              <a:t>Irrespective of whether it is best representation of an application</a:t>
            </a:r>
          </a:p>
          <a:p>
            <a:pPr lvl="2"/>
            <a:r>
              <a:rPr lang="en-US" dirty="0">
                <a:latin typeface="Arial" charset="0"/>
                <a:ea typeface="ＭＳ Ｐゴシック" charset="0"/>
              </a:rPr>
              <a:t>Resources availability at extreme scale is </a:t>
            </a:r>
            <a:r>
              <a:rPr lang="en-US" dirty="0" smtClean="0">
                <a:latin typeface="Arial" charset="0"/>
                <a:ea typeface="ＭＳ Ｐゴシック" charset="0"/>
              </a:rPr>
              <a:t>variable</a:t>
            </a:r>
          </a:p>
          <a:p>
            <a:pPr lvl="2"/>
            <a:endParaRPr lang="en-US" dirty="0">
              <a:latin typeface="Arial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</a:rPr>
              <a:t>Optimal </a:t>
            </a:r>
            <a:r>
              <a:rPr lang="en-US" dirty="0">
                <a:latin typeface="Arial" charset="0"/>
                <a:ea typeface="ＭＳ Ｐゴシック" charset="0"/>
              </a:rPr>
              <a:t>Mapping: Workload to Resource Mapping</a:t>
            </a:r>
          </a:p>
          <a:p>
            <a:pPr lvl="2"/>
            <a:r>
              <a:rPr lang="en-US" dirty="0">
                <a:latin typeface="Arial" charset="0"/>
                <a:ea typeface="ＭＳ Ｐゴシック" charset="0"/>
              </a:rPr>
              <a:t>Static versus Dynamic </a:t>
            </a:r>
            <a:r>
              <a:rPr lang="en-US" dirty="0" smtClean="0">
                <a:latin typeface="Arial" charset="0"/>
                <a:ea typeface="ＭＳ Ｐゴシック" charset="0"/>
              </a:rPr>
              <a:t>Mapping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342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Organizer’s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major contribution of your </a:t>
            </a:r>
            <a:r>
              <a:rPr lang="en-US" dirty="0" smtClean="0"/>
              <a:t>research?</a:t>
            </a:r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are the gaps you identify in the research coverage in your area</a:t>
            </a:r>
            <a:r>
              <a:rPr lang="en-US" dirty="0" smtClean="0"/>
              <a:t>?</a:t>
            </a:r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bigger picture for your research area? (i.e., identify synergistic projects, complementary projects in technical sense, </a:t>
            </a:r>
            <a:r>
              <a:rPr lang="en-US" dirty="0" err="1"/>
              <a:t>etc</a:t>
            </a:r>
            <a:r>
              <a:rPr lang="en-US" dirty="0"/>
              <a:t>) </a:t>
            </a:r>
            <a:endParaRPr lang="en-US" dirty="0" smtClean="0"/>
          </a:p>
          <a:p>
            <a:r>
              <a:rPr lang="en-US" dirty="0"/>
              <a:t>H</a:t>
            </a:r>
            <a:r>
              <a:rPr lang="en-US" dirty="0" smtClean="0"/>
              <a:t>ow </a:t>
            </a:r>
            <a:r>
              <a:rPr lang="en-US" dirty="0"/>
              <a:t>do you see cross-pollination across projects funded by different funding agencies</a:t>
            </a:r>
            <a:r>
              <a:rPr lang="en-US" dirty="0" smtClean="0"/>
              <a:t>?</a:t>
            </a:r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one thing that would make it easier/possible to leverage/use the results of other projects to further your own </a:t>
            </a:r>
            <a:r>
              <a:rPr lang="en-US" dirty="0" smtClean="0"/>
              <a:t>research?</a:t>
            </a:r>
          </a:p>
          <a:p>
            <a:r>
              <a:rPr lang="en-US" dirty="0" smtClean="0"/>
              <a:t>What</a:t>
            </a:r>
            <a:r>
              <a:rPr lang="en-US" dirty="0"/>
              <a:t>  would you like to most see solved/addressed other than what they are working on?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645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err="1" smtClean="0"/>
              <a:t>ModSim</a:t>
            </a:r>
            <a:r>
              <a:rPr lang="en-US" dirty="0" smtClean="0"/>
              <a:t> Challenges</a:t>
            </a:r>
            <a:r>
              <a:rPr lang="en" dirty="0"/>
              <a:t>	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idx="4294967295"/>
          </p:nvPr>
        </p:nvSpPr>
        <p:spPr>
          <a:xfrm>
            <a:off x="282231" y="789713"/>
            <a:ext cx="8715010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Overarching Consideration: How does modeling DEC couple to and synergize with HPC </a:t>
            </a:r>
            <a:r>
              <a:rPr lang="en-US" dirty="0" err="1" smtClean="0"/>
              <a:t>exascale</a:t>
            </a:r>
            <a:r>
              <a:rPr lang="en-US" dirty="0" smtClean="0"/>
              <a:t> modeling efforts?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Operational Challenges: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Granularity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Different models of varying specificity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Some are analytical, some are conceptual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Multi-scale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Macroscopic versus microscopic consequences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Many possible parameters, which should be used?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Linking models that reason using different parameters, e.g., energy considerations may not play a role at large-scale distribution	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Heterogeneity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Federating heterogeneous distributed infrastructure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66698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Richard Carlson </a:t>
            </a:r>
          </a:p>
          <a:p>
            <a:r>
              <a:rPr lang="en-US" dirty="0" smtClean="0"/>
              <a:t>Doug </a:t>
            </a:r>
            <a:r>
              <a:rPr lang="en-US" dirty="0" err="1" smtClean="0"/>
              <a:t>Thain</a:t>
            </a:r>
            <a:r>
              <a:rPr lang="en-US" dirty="0" smtClean="0"/>
              <a:t> (Notre Dame)</a:t>
            </a:r>
          </a:p>
          <a:p>
            <a:r>
              <a:rPr lang="en-US" dirty="0" smtClean="0"/>
              <a:t>Sergey </a:t>
            </a:r>
            <a:r>
              <a:rPr lang="en-US" dirty="0" err="1" smtClean="0"/>
              <a:t>Panitkin</a:t>
            </a:r>
            <a:r>
              <a:rPr lang="en-US" dirty="0" smtClean="0"/>
              <a:t> (ATLAS/PANDA)</a:t>
            </a:r>
          </a:p>
        </p:txBody>
      </p:sp>
    </p:spTree>
    <p:extLst>
      <p:ext uri="{BB962C8B-B14F-4D97-AF65-F5344CB8AC3E}">
        <p14:creationId xmlns:p14="http://schemas.microsoft.com/office/powerpoint/2010/main" val="1502657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 Schematic</a:t>
            </a:r>
            <a:endParaRPr lang="en-US" dirty="0"/>
          </a:p>
        </p:txBody>
      </p:sp>
      <p:pic>
        <p:nvPicPr>
          <p:cNvPr id="3" name="Content Placeholder 2" descr="ngmw-schematic-1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75" r="-22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57286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Distributed </a:t>
            </a:r>
            <a:r>
              <a:rPr lang="en-US" dirty="0" err="1" smtClean="0"/>
              <a:t>Exascale</a:t>
            </a:r>
            <a:r>
              <a:rPr lang="en-US" dirty="0" smtClean="0"/>
              <a:t> Computing?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new science and new usage modes</a:t>
            </a:r>
          </a:p>
          <a:p>
            <a:pPr lvl="1"/>
            <a:r>
              <a:rPr lang="en-US" sz="2000" dirty="0"/>
              <a:t>Existing and future DoE Applications and </a:t>
            </a:r>
            <a:r>
              <a:rPr lang="en-US" sz="2000" dirty="0" smtClean="0"/>
              <a:t>facilities</a:t>
            </a:r>
          </a:p>
          <a:p>
            <a:pPr lvl="2"/>
            <a:r>
              <a:rPr lang="en-US" sz="2000" dirty="0" smtClean="0"/>
              <a:t>Complex, multi-component, distributed data and workflow based</a:t>
            </a:r>
            <a:endParaRPr lang="en-US" sz="2000" dirty="0"/>
          </a:p>
          <a:p>
            <a:pPr lvl="1"/>
            <a:r>
              <a:rPr lang="en-US" sz="2000" dirty="0" smtClean="0"/>
              <a:t>Different </a:t>
            </a:r>
            <a:r>
              <a:rPr lang="en-US" sz="2000" dirty="0"/>
              <a:t>modes of </a:t>
            </a:r>
            <a:r>
              <a:rPr lang="en-US" sz="2000" dirty="0" err="1"/>
              <a:t>exascale</a:t>
            </a:r>
            <a:r>
              <a:rPr lang="en-US" sz="2000" dirty="0"/>
              <a:t> computing</a:t>
            </a:r>
          </a:p>
          <a:p>
            <a:pPr lvl="2"/>
            <a:r>
              <a:rPr lang="en-US" sz="2000" dirty="0"/>
              <a:t>Coupling </a:t>
            </a:r>
            <a:r>
              <a:rPr lang="en-US" sz="2000" dirty="0" err="1"/>
              <a:t>exaflops</a:t>
            </a:r>
            <a:r>
              <a:rPr lang="en-US" sz="2000" dirty="0"/>
              <a:t> of computing with </a:t>
            </a:r>
            <a:r>
              <a:rPr lang="en-US" sz="2000" dirty="0" err="1"/>
              <a:t>exabytes</a:t>
            </a:r>
            <a:r>
              <a:rPr lang="en-US" sz="2000" dirty="0"/>
              <a:t> of data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dirty="0" smtClean="0"/>
              <a:t>Efficient utilization of “traditional” </a:t>
            </a:r>
            <a:r>
              <a:rPr lang="en-US" dirty="0" err="1"/>
              <a:t>e</a:t>
            </a:r>
            <a:r>
              <a:rPr lang="en-US" dirty="0" err="1" smtClean="0"/>
              <a:t>xascale</a:t>
            </a:r>
            <a:r>
              <a:rPr lang="en-US" dirty="0" smtClean="0"/>
              <a:t> resources</a:t>
            </a:r>
          </a:p>
          <a:p>
            <a:pPr lvl="1"/>
            <a:r>
              <a:rPr lang="en-US" sz="2000" dirty="0" smtClean="0"/>
              <a:t>Synergistic and complementary; not competitive</a:t>
            </a:r>
          </a:p>
          <a:p>
            <a:pPr lvl="1"/>
            <a:r>
              <a:rPr lang="en-US" sz="2000" dirty="0"/>
              <a:t>Workloads from</a:t>
            </a:r>
            <a:r>
              <a:rPr lang="en" sz="2000" dirty="0"/>
              <a:t> leadership machines </a:t>
            </a:r>
            <a:r>
              <a:rPr lang="en-US" sz="2000" dirty="0"/>
              <a:t>to other </a:t>
            </a:r>
            <a:r>
              <a:rPr lang="en" sz="2000" dirty="0"/>
              <a:t>less powerful </a:t>
            </a:r>
            <a:r>
              <a:rPr lang="en" sz="2000" dirty="0" smtClean="0"/>
              <a:t>machines</a:t>
            </a:r>
            <a:endParaRPr lang="en-US" sz="2000" dirty="0" smtClean="0"/>
          </a:p>
          <a:p>
            <a:pPr marL="914400" lvl="2" indent="0">
              <a:buNone/>
            </a:pPr>
            <a:endParaRPr lang="en-US" sz="2000" dirty="0" smtClean="0"/>
          </a:p>
          <a:p>
            <a:r>
              <a:rPr lang="en-US" dirty="0" smtClean="0"/>
              <a:t>Support the “long tail of science” and existing application requirements</a:t>
            </a:r>
          </a:p>
          <a:p>
            <a:pPr lvl="1"/>
            <a:r>
              <a:rPr lang="en-US" sz="2000" dirty="0" smtClean="0"/>
              <a:t>Many concurrent applications can scale</a:t>
            </a:r>
          </a:p>
        </p:txBody>
      </p:sp>
    </p:spTree>
    <p:extLst>
      <p:ext uri="{BB962C8B-B14F-4D97-AF65-F5344CB8AC3E}">
        <p14:creationId xmlns:p14="http://schemas.microsoft.com/office/powerpoint/2010/main" val="2695883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/>
            <a:r>
              <a:rPr lang="en-US" dirty="0" smtClean="0"/>
              <a:t>Extreme Scale </a:t>
            </a:r>
            <a:r>
              <a:rPr lang="en" dirty="0" smtClean="0"/>
              <a:t>Distributed </a:t>
            </a:r>
            <a:r>
              <a:rPr lang="en" dirty="0"/>
              <a:t>Computing </a:t>
            </a:r>
            <a:r>
              <a:rPr lang="en-US" dirty="0" smtClean="0"/>
              <a:t>in </a:t>
            </a:r>
            <a:r>
              <a:rPr lang="en" dirty="0" smtClean="0"/>
              <a:t>2013</a:t>
            </a:r>
            <a:endParaRPr lang="en" dirty="0"/>
          </a:p>
        </p:txBody>
      </p:sp>
      <p:sp>
        <p:nvSpPr>
          <p:cNvPr id="30" name="Shape 3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First generation of DC characterized by “</a:t>
            </a:r>
            <a:r>
              <a:rPr lang="en-US" dirty="0" err="1" smtClean="0"/>
              <a:t>glueing</a:t>
            </a:r>
            <a:r>
              <a:rPr lang="en-US" dirty="0" smtClean="0"/>
              <a:t> it” together</a:t>
            </a:r>
          </a:p>
          <a:p>
            <a:pPr marL="750888" lvl="2" indent="-342900">
              <a:lnSpc>
                <a:spcPct val="90000"/>
              </a:lnSpc>
              <a:spcBef>
                <a:spcPts val="1200"/>
              </a:spcBef>
              <a:buFont typeface="Lucida Grande"/>
              <a:buChar char="－"/>
            </a:pPr>
            <a:r>
              <a:rPr lang="en-US" sz="2000" dirty="0" smtClean="0">
                <a:latin typeface="Arial" charset="0"/>
                <a:ea typeface="ＭＳ Ｐゴシック" charset="0"/>
              </a:rPr>
              <a:t>Many </a:t>
            </a:r>
            <a:r>
              <a:rPr lang="en-US" sz="2000" dirty="0">
                <a:latin typeface="Arial" charset="0"/>
                <a:ea typeface="ＭＳ Ｐゴシック" charset="0"/>
              </a:rPr>
              <a:t>local solutions, lack of end-to-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solutions</a:t>
            </a:r>
          </a:p>
          <a:p>
            <a:pPr marL="635001" lvl="2" indent="-227013">
              <a:lnSpc>
                <a:spcPct val="90000"/>
              </a:lnSpc>
              <a:spcBef>
                <a:spcPts val="1200"/>
              </a:spcBef>
            </a:pPr>
            <a:endParaRPr lang="en-US" sz="2000" dirty="0"/>
          </a:p>
          <a:p>
            <a:pPr marL="0" indent="-455612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</a:rPr>
              <a:t>We </a:t>
            </a:r>
            <a:r>
              <a:rPr lang="en-US" dirty="0">
                <a:latin typeface="Arial" charset="0"/>
                <a:ea typeface="ＭＳ Ｐゴシック" charset="0"/>
              </a:rPr>
              <a:t>are still learning how to architect large-scale </a:t>
            </a:r>
            <a:r>
              <a:rPr lang="en-US" dirty="0" smtClean="0">
                <a:latin typeface="Arial" charset="0"/>
                <a:ea typeface="ＭＳ Ｐゴシック" charset="0"/>
              </a:rPr>
              <a:t>systems</a:t>
            </a:r>
          </a:p>
          <a:p>
            <a:pPr marL="863600" lvl="2" indent="-455612">
              <a:lnSpc>
                <a:spcPct val="90000"/>
              </a:lnSpc>
              <a:buFont typeface="Lucida Grande"/>
              <a:buChar char="－"/>
            </a:pPr>
            <a:r>
              <a:rPr lang="en-US" sz="2000" dirty="0" smtClean="0"/>
              <a:t>Scaling </a:t>
            </a:r>
            <a:r>
              <a:rPr lang="en-US" sz="2000" dirty="0"/>
              <a:t>remains difficult for </a:t>
            </a:r>
            <a:r>
              <a:rPr lang="en-US" sz="2000" i="1" dirty="0"/>
              <a:t>individual</a:t>
            </a:r>
            <a:r>
              <a:rPr lang="en-US" sz="2000" dirty="0"/>
              <a:t> scientists </a:t>
            </a:r>
            <a:endParaRPr lang="en-US" sz="2000" dirty="0" smtClean="0"/>
          </a:p>
          <a:p>
            <a:pPr marL="1373187" lvl="3" indent="-455612">
              <a:lnSpc>
                <a:spcPct val="90000"/>
              </a:lnSpc>
              <a:buFont typeface="Arial"/>
              <a:buChar char="•"/>
            </a:pPr>
            <a:r>
              <a:rPr lang="en-US" sz="2000" dirty="0" smtClean="0"/>
              <a:t>O</a:t>
            </a:r>
            <a:r>
              <a:rPr lang="en-US" sz="2000" dirty="0"/>
              <a:t>(10</a:t>
            </a:r>
            <a:r>
              <a:rPr lang="en-US" sz="2000" baseline="30000" dirty="0"/>
              <a:t>-2</a:t>
            </a:r>
            <a:r>
              <a:rPr lang="en-US" sz="2000" dirty="0"/>
              <a:t>) can do O(100) </a:t>
            </a:r>
            <a:r>
              <a:rPr lang="en-US" sz="2000" dirty="0" smtClean="0"/>
              <a:t>tasks of </a:t>
            </a:r>
            <a:r>
              <a:rPr lang="en-US" sz="2000" dirty="0"/>
              <a:t>O(10GB) over O(10) nodes</a:t>
            </a:r>
          </a:p>
          <a:p>
            <a:pPr marL="750888" lvl="2" indent="-342900">
              <a:lnSpc>
                <a:spcPct val="90000"/>
              </a:lnSpc>
              <a:spcBef>
                <a:spcPts val="1200"/>
              </a:spcBef>
              <a:buFont typeface="Lucida Grande"/>
              <a:buChar char="－"/>
            </a:pPr>
            <a:r>
              <a:rPr lang="en-US" sz="2000" dirty="0" smtClean="0">
                <a:latin typeface="Arial" charset="0"/>
                <a:ea typeface="ＭＳ Ｐゴシック" charset="0"/>
              </a:rPr>
              <a:t>Macroscopic </a:t>
            </a:r>
            <a:r>
              <a:rPr lang="en-US" sz="2000" dirty="0" err="1">
                <a:latin typeface="Arial" charset="0"/>
                <a:ea typeface="ＭＳ Ｐゴシック" charset="0"/>
              </a:rPr>
              <a:t>vs</a:t>
            </a:r>
            <a:r>
              <a:rPr lang="en-US" sz="2000" dirty="0">
                <a:latin typeface="Arial" charset="0"/>
                <a:ea typeface="ＭＳ Ｐゴシック" charset="0"/>
              </a:rPr>
              <a:t> microscopic theory of distributed systems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!</a:t>
            </a:r>
          </a:p>
          <a:p>
            <a:pPr marL="1260475" lvl="3" indent="-342900">
              <a:lnSpc>
                <a:spcPct val="90000"/>
              </a:lnSpc>
              <a:spcBef>
                <a:spcPts val="1200"/>
              </a:spcBef>
              <a:buFont typeface="Lucida Grande"/>
              <a:buChar char="－"/>
            </a:pPr>
            <a:r>
              <a:rPr lang="en-US" sz="2000" dirty="0" smtClean="0">
                <a:latin typeface="Arial" charset="0"/>
                <a:ea typeface="ＭＳ Ｐゴシック" charset="0"/>
              </a:rPr>
              <a:t>Missing principles and practice of “systems in the large” </a:t>
            </a:r>
            <a:endParaRPr lang="en-US" sz="2000" dirty="0">
              <a:latin typeface="Arial" charset="0"/>
              <a:ea typeface="ＭＳ Ｐゴシック" charset="0"/>
            </a:endParaRPr>
          </a:p>
          <a:p>
            <a:pPr marL="917575" lvl="3" indent="0">
              <a:lnSpc>
                <a:spcPct val="90000"/>
              </a:lnSpc>
              <a:spcBef>
                <a:spcPts val="1200"/>
              </a:spcBef>
              <a:buNone/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</a:rPr>
              <a:t>Absence </a:t>
            </a:r>
            <a:r>
              <a:rPr lang="en-US" dirty="0">
                <a:latin typeface="Arial" charset="0"/>
                <a:ea typeface="ＭＳ Ｐゴシック" charset="0"/>
              </a:rPr>
              <a:t>of analytical models of applications, infrastructure </a:t>
            </a:r>
          </a:p>
          <a:p>
            <a:pPr marL="750888" lvl="2" indent="-342900">
              <a:lnSpc>
                <a:spcPct val="90000"/>
              </a:lnSpc>
              <a:spcBef>
                <a:spcPts val="1200"/>
              </a:spcBef>
              <a:buFont typeface="Lucida Grande"/>
              <a:buChar char="－"/>
            </a:pPr>
            <a:r>
              <a:rPr lang="en-US" sz="2000" dirty="0" smtClean="0">
                <a:latin typeface="Arial" charset="0"/>
                <a:ea typeface="ＭＳ Ｐゴシック" charset="0"/>
              </a:rPr>
              <a:t>Given </a:t>
            </a:r>
            <a:r>
              <a:rPr lang="en-US" sz="2000" dirty="0">
                <a:latin typeface="Arial" charset="0"/>
                <a:ea typeface="ＭＳ Ｐゴシック" charset="0"/>
              </a:rPr>
              <a:t>a general workload there is an inability to estimate how long a workload will take? And where to execute? </a:t>
            </a:r>
          </a:p>
          <a:p>
            <a:pPr marL="750888" lvl="2" indent="-342900">
              <a:lnSpc>
                <a:spcPct val="90000"/>
              </a:lnSpc>
              <a:spcBef>
                <a:spcPts val="1200"/>
              </a:spcBef>
              <a:buFont typeface="Lucida Grande"/>
              <a:buChar char="－"/>
            </a:pPr>
            <a:r>
              <a:rPr lang="en-US" sz="2000" dirty="0" smtClean="0">
                <a:latin typeface="Arial" charset="0"/>
                <a:ea typeface="ＭＳ Ｐゴシック" charset="0"/>
              </a:rPr>
              <a:t>And </a:t>
            </a:r>
            <a:r>
              <a:rPr lang="en-US" sz="2000" dirty="0">
                <a:latin typeface="Arial" charset="0"/>
                <a:ea typeface="ＭＳ Ｐゴシック" charset="0"/>
              </a:rPr>
              <a:t>we do not know how wrong we are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6412031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DEC </a:t>
            </a:r>
            <a:r>
              <a:rPr lang="en" dirty="0" smtClean="0"/>
              <a:t>Foundational </a:t>
            </a:r>
            <a:r>
              <a:rPr lang="en-US" dirty="0" smtClean="0"/>
              <a:t>Requirements</a:t>
            </a:r>
            <a:endParaRPr lang="en" dirty="0"/>
          </a:p>
        </p:txBody>
      </p:sp>
      <p:sp>
        <p:nvSpPr>
          <p:cNvPr id="48" name="Shape 48"/>
          <p:cNvSpPr txBox="1">
            <a:spLocks noGrp="1"/>
          </p:cNvSpPr>
          <p:nvPr>
            <p:ph idx="4294967295"/>
          </p:nvPr>
        </p:nvSpPr>
        <p:spPr>
          <a:xfrm>
            <a:off x="283096" y="879415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81000">
              <a:lnSpc>
                <a:spcPct val="80000"/>
              </a:lnSpc>
              <a:spcAft>
                <a:spcPts val="1000"/>
              </a:spcAft>
            </a:pPr>
            <a:r>
              <a:rPr lang="en" sz="2200" dirty="0" smtClean="0"/>
              <a:t>Support </a:t>
            </a:r>
            <a:r>
              <a:rPr lang="en-US" sz="2200" dirty="0" smtClean="0"/>
              <a:t>novel and </a:t>
            </a:r>
            <a:r>
              <a:rPr lang="en" sz="2200" dirty="0" smtClean="0"/>
              <a:t>broad range of </a:t>
            </a:r>
            <a:r>
              <a:rPr lang="en-US" sz="2200" dirty="0"/>
              <a:t>a</a:t>
            </a:r>
            <a:r>
              <a:rPr lang="en-US" sz="2200" dirty="0" smtClean="0"/>
              <a:t>pplication requirements</a:t>
            </a:r>
          </a:p>
          <a:p>
            <a:pPr marL="912812" lvl="1" indent="-381000">
              <a:lnSpc>
                <a:spcPct val="80000"/>
              </a:lnSpc>
              <a:spcAft>
                <a:spcPts val="1000"/>
              </a:spcAft>
            </a:pPr>
            <a:r>
              <a:rPr lang="en-US" sz="2000" dirty="0" smtClean="0"/>
              <a:t>L</a:t>
            </a:r>
            <a:r>
              <a:rPr lang="en" sz="2000" dirty="0" smtClean="0"/>
              <a:t>arge-scale simulations</a:t>
            </a:r>
            <a:r>
              <a:rPr lang="en-US" sz="2000" dirty="0" smtClean="0"/>
              <a:t>  integrated with </a:t>
            </a:r>
            <a:r>
              <a:rPr lang="en" sz="2000" dirty="0" smtClean="0"/>
              <a:t>big-data </a:t>
            </a:r>
            <a:r>
              <a:rPr lang="en-US" sz="2000" dirty="0" smtClean="0"/>
              <a:t>analysis (ATLAS, HEP)</a:t>
            </a:r>
          </a:p>
          <a:p>
            <a:pPr marL="912812" lvl="1" indent="-381000">
              <a:lnSpc>
                <a:spcPct val="80000"/>
              </a:lnSpc>
              <a:spcAft>
                <a:spcPts val="1000"/>
              </a:spcAft>
            </a:pPr>
            <a:r>
              <a:rPr lang="en-US" sz="2000" dirty="0" smtClean="0"/>
              <a:t>R</a:t>
            </a:r>
            <a:r>
              <a:rPr lang="en" sz="2000" dirty="0" smtClean="0"/>
              <a:t>eal-time computing</a:t>
            </a:r>
            <a:r>
              <a:rPr lang="en-US" sz="2000" dirty="0"/>
              <a:t> </a:t>
            </a:r>
            <a:r>
              <a:rPr lang="en-US" sz="2000" dirty="0" smtClean="0"/>
              <a:t>coupled with distributed data from </a:t>
            </a:r>
            <a:r>
              <a:rPr lang="en" sz="2000" dirty="0" smtClean="0"/>
              <a:t> scientific experiments at global scale</a:t>
            </a:r>
            <a:r>
              <a:rPr lang="en-US" sz="2000" dirty="0" smtClean="0"/>
              <a:t> (LSST, SKA)</a:t>
            </a:r>
            <a:endParaRPr lang="en-US" sz="2000" dirty="0"/>
          </a:p>
          <a:p>
            <a:pPr marL="912812" lvl="1" indent="-381000">
              <a:lnSpc>
                <a:spcPct val="80000"/>
              </a:lnSpc>
              <a:spcAft>
                <a:spcPts val="1000"/>
              </a:spcAft>
            </a:pPr>
            <a:r>
              <a:rPr lang="en-US" sz="2000" dirty="0" smtClean="0"/>
              <a:t>Move away from static formulation to adaptive applications</a:t>
            </a:r>
          </a:p>
          <a:p>
            <a:pPr>
              <a:lnSpc>
                <a:spcPct val="90000"/>
              </a:lnSpc>
            </a:pPr>
            <a:r>
              <a:rPr lang="en-US" sz="2200" dirty="0" smtClean="0"/>
              <a:t>Federate</a:t>
            </a:r>
            <a:r>
              <a:rPr lang="en" sz="2200" dirty="0" smtClean="0"/>
              <a:t> </a:t>
            </a:r>
            <a:r>
              <a:rPr lang="en" sz="2200" dirty="0"/>
              <a:t>diversified set of </a:t>
            </a:r>
            <a:r>
              <a:rPr lang="en" sz="2200" dirty="0" smtClean="0"/>
              <a:t>resources</a:t>
            </a:r>
            <a:endParaRPr lang="en-US" sz="2200" dirty="0" smtClean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Manage </a:t>
            </a:r>
            <a:r>
              <a:rPr lang="en-US" sz="2000" dirty="0"/>
              <a:t>complexity and heterogeneity of infrastructure </a:t>
            </a:r>
            <a:endParaRPr lang="en-US" sz="2000" dirty="0" smtClean="0"/>
          </a:p>
          <a:p>
            <a:pPr marL="914400" lvl="2" indent="0">
              <a:lnSpc>
                <a:spcPct val="90000"/>
              </a:lnSpc>
              <a:buNone/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200" dirty="0" smtClean="0"/>
              <a:t>Co-Design and Execution: Multi-level and Integrated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“</a:t>
            </a:r>
            <a:r>
              <a:rPr lang="en-US" sz="2000" dirty="0"/>
              <a:t>Balanced” </a:t>
            </a:r>
            <a:r>
              <a:rPr lang="en-US" sz="2000" dirty="0" smtClean="0"/>
              <a:t>infrastructure that supports scaling </a:t>
            </a:r>
            <a:r>
              <a:rPr lang="en-US" sz="2000" dirty="0"/>
              <a:t>along all dimensions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 </a:t>
            </a:r>
            <a:r>
              <a:rPr lang="en" sz="2000" dirty="0" smtClean="0"/>
              <a:t>Scaling-up</a:t>
            </a:r>
            <a:r>
              <a:rPr lang="en" sz="2000" dirty="0"/>
              <a:t>, Scaling-out, </a:t>
            </a:r>
            <a:r>
              <a:rPr lang="en" sz="2000" dirty="0" smtClean="0"/>
              <a:t>Scaling-across</a:t>
            </a:r>
            <a:endParaRPr lang="en-US" sz="2000" dirty="0" smtClean="0"/>
          </a:p>
          <a:p>
            <a:pPr lvl="1">
              <a:lnSpc>
                <a:spcPct val="90000"/>
              </a:lnSpc>
            </a:pPr>
            <a:r>
              <a:rPr lang="en" sz="2000" dirty="0" smtClean="0"/>
              <a:t>When </a:t>
            </a:r>
            <a:r>
              <a:rPr lang="en" sz="2000" dirty="0"/>
              <a:t>and how to distribute</a:t>
            </a:r>
            <a:r>
              <a:rPr lang="en-US" sz="2000" dirty="0"/>
              <a:t>? What and where to distribute?</a:t>
            </a:r>
          </a:p>
        </p:txBody>
      </p:sp>
    </p:spTree>
    <p:extLst>
      <p:ext uri="{BB962C8B-B14F-4D97-AF65-F5344CB8AC3E}">
        <p14:creationId xmlns:p14="http://schemas.microsoft.com/office/powerpoint/2010/main" val="93627089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 </a:t>
            </a:r>
            <a:r>
              <a:rPr lang="en-US" dirty="0" err="1" smtClean="0"/>
              <a:t>vs</a:t>
            </a:r>
            <a:r>
              <a:rPr lang="en-US" dirty="0" smtClean="0"/>
              <a:t> Traditional 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488" indent="-342900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There are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many application types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as opposed to a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set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of kernels that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need to optimized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Metrics of performance is varied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Composed of heterogeneous services</a:t>
            </a:r>
          </a:p>
          <a:p>
            <a:pPr marL="344488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In general application structure simple but infrastructural requirements difficult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Task-level composition and coordination is important and varied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External data infrastructure, repositories</a:t>
            </a:r>
          </a:p>
          <a:p>
            <a:pPr marL="344488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Design point is to support </a:t>
            </a: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exascale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collectively for many scalable applications on “production” infrastructure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Community (HEP) applications, essentially similar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Important </a:t>
            </a:r>
            <a:r>
              <a:rPr lang="en-US" dirty="0"/>
              <a:t>role for </a:t>
            </a:r>
            <a:r>
              <a:rPr lang="en-US" dirty="0" smtClean="0"/>
              <a:t>middleware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</a:rPr>
              <a:t>Integrate </a:t>
            </a:r>
            <a:r>
              <a:rPr lang="en-US" sz="2000" dirty="0">
                <a:latin typeface="Arial" charset="0"/>
                <a:ea typeface="ＭＳ Ｐゴシック" charset="0"/>
              </a:rPr>
              <a:t>services and extend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tools</a:t>
            </a:r>
            <a:r>
              <a:rPr lang="en-US" sz="2000" dirty="0" smtClean="0"/>
              <a:t> amidst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heterogeneous </a:t>
            </a:r>
            <a:r>
              <a:rPr lang="en-US" sz="2000" dirty="0">
                <a:latin typeface="Arial" charset="0"/>
                <a:ea typeface="ＭＳ Ｐゴシック" charset="0"/>
              </a:rPr>
              <a:t>software and system access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layers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Explains why DC software environment is complex</a:t>
            </a: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302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 Functional Aims and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231" y="911867"/>
            <a:ext cx="8727298" cy="5146033"/>
          </a:xfrm>
        </p:spPr>
        <p:txBody>
          <a:bodyPr/>
          <a:lstStyle/>
          <a:p>
            <a:pPr marL="344488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rgbClr val="000000"/>
                </a:solidFill>
              </a:rPr>
              <a:t>Functional Aims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sz="2000" dirty="0" smtClean="0"/>
              <a:t>What </a:t>
            </a:r>
            <a:r>
              <a:rPr lang="en-US" sz="2000" dirty="0"/>
              <a:t>to distribute</a:t>
            </a:r>
            <a:r>
              <a:rPr lang="en-US" sz="2000" dirty="0" smtClean="0"/>
              <a:t>? Where</a:t>
            </a:r>
            <a:r>
              <a:rPr lang="en-US" sz="2000" dirty="0"/>
              <a:t>/how to distribute? </a:t>
            </a:r>
            <a:r>
              <a:rPr lang="en-US" sz="2000" dirty="0" smtClean="0"/>
              <a:t>When </a:t>
            </a:r>
            <a:r>
              <a:rPr lang="en-US" sz="2000" dirty="0"/>
              <a:t>to distribute? 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sz="2000" dirty="0" smtClean="0"/>
              <a:t>Need to integrate information </a:t>
            </a:r>
            <a:r>
              <a:rPr lang="en-US" sz="2000" dirty="0"/>
              <a:t>about </a:t>
            </a:r>
            <a:r>
              <a:rPr lang="en-US" sz="2000" dirty="0" smtClean="0"/>
              <a:t>applications and resources (compute, data and networks) 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Support reasoning and predictable behavior</a:t>
            </a:r>
          </a:p>
          <a:p>
            <a:pPr marL="344488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rgbClr val="000000"/>
                </a:solidFill>
              </a:rPr>
              <a:t>Functional Requirement</a:t>
            </a:r>
            <a:endParaRPr lang="en-US" dirty="0">
              <a:solidFill>
                <a:srgbClr val="000000"/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Support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adaptive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applications in conjunction with dynamic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resources</a:t>
            </a:r>
            <a:endParaRPr lang="e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Need to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federate </a:t>
            </a:r>
            <a:r>
              <a:rPr lang="e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systems to provide well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e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defined </a:t>
            </a:r>
            <a:r>
              <a:rPr lang="e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capabilities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Abstracted application communication and dataflow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representation that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captures application logic yet is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not application-specific and allows for reasoning on distribution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scheduling,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placement</a:t>
            </a:r>
            <a:endParaRPr lang="en-US" sz="2000" dirty="0">
              <a:solidFill>
                <a:srgbClr val="800000"/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08088" lvl="2" indent="-342900">
              <a:buClr>
                <a:srgbClr val="000000"/>
              </a:buClr>
              <a:buSzPct val="100000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382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2400" dirty="0" smtClean="0"/>
              <a:t>NGMW Design Objectives</a:t>
            </a:r>
            <a:endParaRPr lang="en" sz="2400" dirty="0"/>
          </a:p>
        </p:txBody>
      </p:sp>
      <p:sp>
        <p:nvSpPr>
          <p:cNvPr id="102" name="Shape 102"/>
          <p:cNvSpPr txBox="1">
            <a:spLocks noGrp="1"/>
          </p:cNvSpPr>
          <p:nvPr>
            <p:ph idx="4294967295"/>
          </p:nvPr>
        </p:nvSpPr>
        <p:spPr>
          <a:xfrm>
            <a:off x="283096" y="766896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Not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just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“glues” different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layers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together but:</a:t>
            </a:r>
          </a:p>
          <a:p>
            <a:pPr marL="457200" lvl="1" indent="0">
              <a:buClr>
                <a:srgbClr val="000000"/>
              </a:buClr>
              <a:buSzPct val="100000"/>
              <a:buNone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381000">
              <a:buSzPct val="80000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Supports multi-level reasoning and predictable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performance</a:t>
            </a:r>
          </a:p>
          <a:p>
            <a:pPr marL="1322388" lvl="2" indent="-381000">
              <a:buSzPct val="8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eason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ing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about 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performance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Clr>
                <a:srgbClr val="000000"/>
              </a:buClr>
              <a:buSzPct val="100000"/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Exposes well-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defined </a:t>
            </a:r>
            <a:r>
              <a:rPr lang="en-US" sz="2000" dirty="0" smtClean="0">
                <a:solidFill>
                  <a:srgbClr val="800000"/>
                </a:solidFill>
              </a:rPr>
              <a:t>capabilities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rather than technology</a:t>
            </a:r>
          </a:p>
          <a:p>
            <a:pPr lvl="3">
              <a:buClr>
                <a:srgbClr val="000000"/>
              </a:buClr>
              <a:buSzPct val="100000"/>
            </a:pPr>
            <a:r>
              <a:rPr lang="en" sz="2000" dirty="0" smtClean="0"/>
              <a:t>Capability</a:t>
            </a:r>
            <a:r>
              <a:rPr lang="en-US" sz="2000" dirty="0"/>
              <a:t>: Well-defined and aggregated functionality, without regard to how, or the specific </a:t>
            </a:r>
            <a:r>
              <a:rPr lang="en-US" sz="2000" dirty="0" smtClean="0"/>
              <a:t>approach used</a:t>
            </a:r>
            <a:endParaRPr lang="en-US" sz="2000" dirty="0"/>
          </a:p>
          <a:p>
            <a:pPr lvl="3">
              <a:buClr>
                <a:srgbClr val="000000"/>
              </a:buClr>
              <a:buSzPct val="100000"/>
            </a:pPr>
            <a:r>
              <a:rPr lang="en-US" sz="2000" dirty="0" smtClean="0"/>
              <a:t>e.g</a:t>
            </a:r>
            <a:r>
              <a:rPr lang="en-US" sz="2000" dirty="0"/>
              <a:t>., Num. of </a:t>
            </a:r>
            <a:r>
              <a:rPr lang="en" sz="2000" dirty="0"/>
              <a:t>tasks, throughput, </a:t>
            </a:r>
            <a:r>
              <a:rPr lang="en-US" sz="2000" dirty="0"/>
              <a:t>probabilistic bounds on time-to-completion, performance </a:t>
            </a:r>
            <a:r>
              <a:rPr lang="en" sz="2000" dirty="0"/>
              <a:t>of resources, </a:t>
            </a:r>
            <a:r>
              <a:rPr lang="en-US" sz="2000" dirty="0"/>
              <a:t>d</a:t>
            </a:r>
            <a:r>
              <a:rPr lang="en" sz="2000" dirty="0"/>
              <a:t>ata</a:t>
            </a:r>
            <a:r>
              <a:rPr lang="en-US" sz="2000" dirty="0"/>
              <a:t> (v</a:t>
            </a:r>
            <a:r>
              <a:rPr lang="en" sz="2000" dirty="0"/>
              <a:t>olumes/transfer/storage</a:t>
            </a:r>
            <a:r>
              <a:rPr lang="en-US" sz="2000" dirty="0"/>
              <a:t> ability</a:t>
            </a:r>
            <a:r>
              <a:rPr lang="en-US" sz="2000" dirty="0" smtClean="0"/>
              <a:t>)</a:t>
            </a:r>
          </a:p>
          <a:p>
            <a:pPr marL="1371600" lvl="3" indent="0">
              <a:buClr>
                <a:srgbClr val="000000"/>
              </a:buClr>
              <a:buSzPct val="100000"/>
              <a:buNone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381000">
              <a:buSzPct val="80000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Well-defined </a:t>
            </a:r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capability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over 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heterogeneous</a:t>
            </a:r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dynamic resources requires </a:t>
            </a:r>
            <a:r>
              <a:rPr lang="en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flexible 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federation</a:t>
            </a:r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resources and 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services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33400" lvl="1" indent="0">
              <a:buSzPct val="80000"/>
              <a:buNone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sz="2000" dirty="0"/>
          </a:p>
          <a:p>
            <a:pPr>
              <a:buClr>
                <a:srgbClr val="000000"/>
              </a:buClr>
              <a:buSzPct val="100000"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buClr>
                <a:srgbClr val="000000"/>
              </a:buClr>
              <a:buSzPct val="100000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buClr>
                <a:srgbClr val="000000"/>
              </a:buClr>
              <a:buSzPct val="100000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40558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NGMW: Capability Challenges</a:t>
            </a:r>
            <a:endParaRPr lang="en" dirty="0"/>
          </a:p>
        </p:txBody>
      </p:sp>
      <p:sp>
        <p:nvSpPr>
          <p:cNvPr id="96" name="Shape 96"/>
          <p:cNvSpPr txBox="1">
            <a:spLocks noGrp="1"/>
          </p:cNvSpPr>
          <p:nvPr>
            <p:ph idx="4294967295"/>
          </p:nvPr>
        </p:nvSpPr>
        <p:spPr>
          <a:xfrm>
            <a:off x="283096" y="766277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None/>
            </a:pPr>
            <a:r>
              <a:rPr lang="en" sz="1700" dirty="0">
                <a:solidFill>
                  <a:srgbClr val="000000"/>
                </a:solidFill>
              </a:rPr>
              <a:t>• 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" dirty="0">
                <a:solidFill>
                  <a:srgbClr val="000000"/>
                </a:solidFill>
              </a:rPr>
              <a:t>How to provide well</a:t>
            </a:r>
            <a:r>
              <a:rPr lang="en-US" dirty="0">
                <a:solidFill>
                  <a:srgbClr val="000000"/>
                </a:solidFill>
              </a:rPr>
              <a:t>-</a:t>
            </a:r>
            <a:r>
              <a:rPr lang="en" dirty="0">
                <a:solidFill>
                  <a:srgbClr val="000000"/>
                </a:solidFill>
              </a:rPr>
              <a:t>defined capabilities</a:t>
            </a:r>
            <a:r>
              <a:rPr lang="en-US" dirty="0" smtClean="0">
                <a:solidFill>
                  <a:srgbClr val="000000"/>
                </a:solidFill>
              </a:rPr>
              <a:t>?</a:t>
            </a:r>
          </a:p>
          <a:p>
            <a:pPr lvl="1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Well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-defined 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capability amidst heterogeneous, dynamic resources requires </a:t>
            </a:r>
            <a:r>
              <a:rPr lang="en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flexible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federation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resources and 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services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</a:pPr>
            <a:r>
              <a:rPr lang="en-US" dirty="0" smtClean="0"/>
              <a:t>What functional (property) units, and how to compose f</a:t>
            </a:r>
            <a:r>
              <a:rPr lang="en" dirty="0" smtClean="0"/>
              <a:t>unctionality</a:t>
            </a:r>
            <a:r>
              <a:rPr lang="en-US" dirty="0" smtClean="0"/>
              <a:t>?</a:t>
            </a:r>
          </a:p>
          <a:p>
            <a:pPr marL="457200" lvl="1" indent="0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</a:pPr>
            <a:r>
              <a:rPr lang="en-US" dirty="0" smtClean="0"/>
              <a:t>Relationship </a:t>
            </a:r>
            <a:r>
              <a:rPr lang="en-US" dirty="0"/>
              <a:t>between models and </a:t>
            </a:r>
            <a:r>
              <a:rPr lang="en-US" dirty="0" smtClean="0"/>
              <a:t>reasoning</a:t>
            </a:r>
          </a:p>
          <a:p>
            <a:pPr marL="1020762" lvl="1" indent="-514350"/>
            <a:r>
              <a:rPr lang="en-US" dirty="0"/>
              <a:t>Two levels of conceptual abstractions to enable reasoning:</a:t>
            </a:r>
          </a:p>
          <a:p>
            <a:pPr marL="1020762" lvl="1" indent="-514350"/>
            <a:r>
              <a:rPr lang="en" dirty="0" smtClean="0"/>
              <a:t>Models </a:t>
            </a:r>
            <a:r>
              <a:rPr lang="en" dirty="0"/>
              <a:t>that enable reasoning</a:t>
            </a:r>
            <a:r>
              <a:rPr lang="en-US" dirty="0"/>
              <a:t> at multiple, integrated levels to provide performance estimation and predictability</a:t>
            </a:r>
          </a:p>
          <a:p>
            <a:pPr lvl="3">
              <a:buFont typeface="Arial"/>
              <a:buChar char="•"/>
            </a:pPr>
            <a:r>
              <a:rPr lang="en" dirty="0"/>
              <a:t>When and how to distribute</a:t>
            </a:r>
            <a:r>
              <a:rPr lang="en-US" dirty="0"/>
              <a:t>? What and where?</a:t>
            </a:r>
          </a:p>
          <a:p>
            <a:pPr lvl="3">
              <a:buFont typeface="Arial"/>
              <a:buChar char="•"/>
            </a:pPr>
            <a:r>
              <a:rPr lang="en-US" dirty="0"/>
              <a:t> A </a:t>
            </a:r>
            <a:r>
              <a:rPr lang="en-US" dirty="0" err="1"/>
              <a:t>Linpack</a:t>
            </a:r>
            <a:r>
              <a:rPr lang="en-US" dirty="0"/>
              <a:t> for distributed systems/applications</a:t>
            </a:r>
            <a:r>
              <a:rPr lang="en-US" dirty="0" smtClean="0"/>
              <a:t>?</a:t>
            </a:r>
            <a:endParaRPr lang="en-US" dirty="0"/>
          </a:p>
          <a:p>
            <a:pPr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</a:pPr>
            <a:endParaRPr lang="en-US" dirty="0" smtClean="0"/>
          </a:p>
          <a:p>
            <a:pPr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</a:pPr>
            <a:r>
              <a:rPr lang="en-US" dirty="0" smtClean="0"/>
              <a:t>In turn need models of semantics – static and dynamic, and performance</a:t>
            </a:r>
          </a:p>
          <a:p>
            <a:pPr lvl="1"/>
            <a:r>
              <a:rPr lang="en" dirty="0" smtClean="0"/>
              <a:t>Models </a:t>
            </a:r>
            <a:r>
              <a:rPr lang="en-US" dirty="0"/>
              <a:t>that enable functional comparison for </a:t>
            </a:r>
            <a:r>
              <a:rPr lang="en-US" i="1" dirty="0"/>
              <a:t>individual</a:t>
            </a:r>
            <a:r>
              <a:rPr lang="en-US" dirty="0"/>
              <a:t> </a:t>
            </a:r>
            <a:r>
              <a:rPr lang="en" i="1" dirty="0"/>
              <a:t>components</a:t>
            </a:r>
            <a:r>
              <a:rPr lang="en-US" dirty="0"/>
              <a:t>, e.g., P* for Pilot-systems </a:t>
            </a:r>
            <a:r>
              <a:rPr lang="en-US" dirty="0">
                <a:hlinkClick r:id="rId3"/>
              </a:rPr>
              <a:t>10.1109/eScience.2012.6404423</a:t>
            </a:r>
            <a:endParaRPr lang="en-US" dirty="0"/>
          </a:p>
          <a:p>
            <a:pPr marL="971550" indent="-514350">
              <a:lnSpc>
                <a:spcPct val="115000"/>
              </a:lnSpc>
              <a:spcBef>
                <a:spcPts val="400"/>
              </a:spcBef>
              <a:buFont typeface="+mj-lt"/>
              <a:buAutoNum type="romanUcPeriod"/>
            </a:pP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283314093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U_Template_Verdana_G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U_Template_Verdana_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RU_Template_Verdana_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1728</TotalTime>
  <Words>1854</Words>
  <Application>Microsoft Macintosh PowerPoint</Application>
  <PresentationFormat>On-screen Show (4:3)</PresentationFormat>
  <Paragraphs>208</Paragraphs>
  <Slides>24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RU_Template_Verdana_G</vt:lpstr>
      <vt:lpstr>Next Generation Middleware for Distributed Exascale Computing The Role of Modeling and Simulation</vt:lpstr>
      <vt:lpstr>Outline</vt:lpstr>
      <vt:lpstr>Why Distributed Exascale Computing?</vt:lpstr>
      <vt:lpstr>Extreme Scale Distributed Computing in 2013</vt:lpstr>
      <vt:lpstr>DEC Foundational Requirements</vt:lpstr>
      <vt:lpstr>DEC vs Traditional EC</vt:lpstr>
      <vt:lpstr>NGMW Functional Aims and Requirements</vt:lpstr>
      <vt:lpstr>NGMW Design Objectives</vt:lpstr>
      <vt:lpstr>NGMW: Capability Challenges</vt:lpstr>
      <vt:lpstr>NGMW Schematic</vt:lpstr>
      <vt:lpstr>NGMW Schematic</vt:lpstr>
      <vt:lpstr>NGMW Schematic</vt:lpstr>
      <vt:lpstr>A*/W*</vt:lpstr>
      <vt:lpstr>I*  </vt:lpstr>
      <vt:lpstr>P* </vt:lpstr>
      <vt:lpstr>F* - Analytical Model of Resource Federation</vt:lpstr>
      <vt:lpstr>*.* : Putting it together</vt:lpstr>
      <vt:lpstr>*.* : Putting it together</vt:lpstr>
      <vt:lpstr>NGMW: Interaction of Models and Simulation</vt:lpstr>
      <vt:lpstr>Mapping Tasks to Resources</vt:lpstr>
      <vt:lpstr>Organizer’s Questions</vt:lpstr>
      <vt:lpstr>ModSim Challenges </vt:lpstr>
      <vt:lpstr>Acknowledgements</vt:lpstr>
      <vt:lpstr>NGMW Schematic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Extreme Scale Distributed Computing  2025</dc:title>
  <cp:lastModifiedBy>Mark Santcroos</cp:lastModifiedBy>
  <cp:revision>313</cp:revision>
  <dcterms:modified xsi:type="dcterms:W3CDTF">2013-09-18T07:39:39Z</dcterms:modified>
</cp:coreProperties>
</file>