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0"/>
  </p:notesMasterIdLst>
  <p:sldIdLst>
    <p:sldId id="256" r:id="rId2"/>
    <p:sldId id="269" r:id="rId3"/>
    <p:sldId id="315" r:id="rId4"/>
    <p:sldId id="322" r:id="rId5"/>
    <p:sldId id="307" r:id="rId6"/>
    <p:sldId id="313" r:id="rId7"/>
    <p:sldId id="325" r:id="rId8"/>
    <p:sldId id="310" r:id="rId9"/>
    <p:sldId id="309" r:id="rId10"/>
    <p:sldId id="312" r:id="rId11"/>
    <p:sldId id="296" r:id="rId12"/>
    <p:sldId id="324" r:id="rId13"/>
    <p:sldId id="316" r:id="rId14"/>
    <p:sldId id="323" r:id="rId15"/>
    <p:sldId id="301" r:id="rId16"/>
    <p:sldId id="281" r:id="rId17"/>
    <p:sldId id="291" r:id="rId18"/>
    <p:sldId id="285" r:id="rId19"/>
    <p:sldId id="286" r:id="rId20"/>
    <p:sldId id="287" r:id="rId21"/>
    <p:sldId id="298" r:id="rId22"/>
    <p:sldId id="297" r:id="rId23"/>
    <p:sldId id="289" r:id="rId24"/>
    <p:sldId id="300" r:id="rId25"/>
    <p:sldId id="284" r:id="rId26"/>
    <p:sldId id="295" r:id="rId27"/>
    <p:sldId id="320" r:id="rId28"/>
    <p:sldId id="321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8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x.doi.org/10.1109/eScience.2012.640442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oo.gl/pJzIj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Fundamental 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1"/>
            <a:r>
              <a:rPr lang="en-US" sz="2000" dirty="0" smtClean="0"/>
              <a:t>Two 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 to provide 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23401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Questions must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Design Objectives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7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I. Optimal Characterization: Finding the optimal workload </a:t>
            </a:r>
            <a:r>
              <a:rPr lang="en-US" dirty="0" err="1">
                <a:latin typeface="Arial" charset="0"/>
                <a:ea typeface="ＭＳ Ｐゴシック" charset="0"/>
              </a:rPr>
              <a:t>characterisation</a:t>
            </a:r>
            <a:r>
              <a:rPr lang="en-US" dirty="0">
                <a:latin typeface="Arial" charset="0"/>
                <a:ea typeface="ＭＳ Ｐゴシック" charset="0"/>
              </a:rPr>
              <a:t> 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metrics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II. Optimal Federation: Finding the optimal resource 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variable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III. Optimal 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Mapping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If traditional HPC where workloads are characterized by finite set of kernels then static is acceptable; where workload is dynamic and capture many different applications then</a:t>
            </a:r>
          </a:p>
        </p:txBody>
      </p:sp>
    </p:spTree>
    <p:extLst>
      <p:ext uri="{BB962C8B-B14F-4D97-AF65-F5344CB8AC3E}">
        <p14:creationId xmlns:p14="http://schemas.microsoft.com/office/powerpoint/2010/main" val="259647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State of Extreme Scale Distributed Computing 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considerations for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of Modeling and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More than first-generation, i.e., distributed HPC and </a:t>
            </a:r>
            <a:r>
              <a:rPr lang="en-US" sz="2000" dirty="0" err="1"/>
              <a:t>BoT</a:t>
            </a:r>
            <a:r>
              <a:rPr lang="en-US" sz="2000" dirty="0"/>
              <a:t> HTC </a:t>
            </a:r>
          </a:p>
          <a:p>
            <a:pPr marL="458788" indent="-4572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semantics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extend tools</a:t>
            </a:r>
          </a:p>
          <a:p>
            <a:pPr>
              <a:lnSpc>
                <a:spcPct val="90000"/>
              </a:lnSpc>
            </a:pPr>
            <a:r>
              <a:rPr lang="en-US" sz="1800" i="1" dirty="0" smtClean="0"/>
              <a:t>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8176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7145681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r>
              <a:rPr lang="en-US" dirty="0" smtClean="0"/>
              <a:t>Long tail of science?</a:t>
            </a:r>
          </a:p>
          <a:p>
            <a:r>
              <a:rPr lang="en-US" dirty="0" smtClean="0"/>
              <a:t>Different modes of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Coupling </a:t>
            </a:r>
            <a:r>
              <a:rPr lang="en-US" dirty="0" err="1" smtClean="0"/>
              <a:t>exaflops</a:t>
            </a:r>
            <a:r>
              <a:rPr lang="en-US" dirty="0" smtClean="0"/>
              <a:t> of computing with </a:t>
            </a:r>
            <a:r>
              <a:rPr lang="en-US" dirty="0" err="1" smtClean="0"/>
              <a:t>exabytes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DoE Applications and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infrastructural requirements difficult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why DCI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Middleware functionality and semantics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Difficult to integrate services and extend tools</a:t>
            </a:r>
          </a:p>
          <a:p>
            <a:r>
              <a:rPr lang="en-US" dirty="0" smtClean="0"/>
              <a:t>Therefore a distinct role for middleware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Requirements: Applications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a broad range of </a:t>
            </a:r>
            <a:r>
              <a:rPr lang="en-US" dirty="0" smtClean="0"/>
              <a:t>DCA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e.g. </a:t>
            </a:r>
            <a:r>
              <a:rPr lang="en-US" sz="2000" dirty="0" smtClean="0"/>
              <a:t>L</a:t>
            </a:r>
            <a:r>
              <a:rPr lang="en" sz="2000" dirty="0" smtClean="0"/>
              <a:t>arge-scale simulations, big-data repositories,  real-time computing</a:t>
            </a:r>
            <a:r>
              <a:rPr lang="en-US" sz="2000" dirty="0" smtClean="0"/>
              <a:t>, </a:t>
            </a:r>
            <a:r>
              <a:rPr lang="en" sz="2000" dirty="0" smtClean="0"/>
              <a:t> scientific experiments at global 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Applications</a:t>
            </a:r>
            <a:endParaRPr lang="en-US" sz="2000" dirty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</a:t>
            </a:r>
            <a:r>
              <a:rPr lang="en-US" dirty="0"/>
              <a:t>Computing Applications: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Manage transition from static to adaptive </a:t>
            </a:r>
            <a:r>
              <a:rPr lang="en-US" sz="2000" dirty="0" smtClean="0"/>
              <a:t>applications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906462" lvl="1" indent="-381000">
              <a:buSzPct val="80000"/>
            </a:pP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Challenges: Infrastructure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19100" indent="-342900">
              <a:lnSpc>
                <a:spcPct val="80000"/>
              </a:lnSpc>
              <a:spcAft>
                <a:spcPts val="1000"/>
              </a:spcAft>
            </a:pPr>
            <a:r>
              <a:rPr lang="en-US" dirty="0"/>
              <a:t>Multi-level: 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/>
              <a:t>Scaling-up,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83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348328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First Generation of DC characterized by “</a:t>
            </a:r>
            <a:r>
              <a:rPr lang="en-US" sz="2000" dirty="0" err="1" smtClean="0"/>
              <a:t>glueing</a:t>
            </a:r>
            <a:r>
              <a:rPr lang="en-US" sz="2000" dirty="0" smtClean="0"/>
              <a:t> it” together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Scaling 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O(10</a:t>
            </a:r>
            <a:r>
              <a:rPr lang="en-US" sz="2000" baseline="30000" dirty="0"/>
              <a:t>-2</a:t>
            </a:r>
            <a:r>
              <a:rPr lang="en-US" sz="2000" dirty="0"/>
              <a:t>) can do O(100) tasks each of O(10GB) over O(10) </a:t>
            </a:r>
            <a:r>
              <a:rPr lang="en-US" sz="2000" dirty="0" smtClean="0"/>
              <a:t>nodes</a:t>
            </a:r>
            <a:endParaRPr lang="en-US" sz="2000" dirty="0"/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systems!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Absence of analytical models of applications, infrastructure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NGMW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just glues together different layers but provides: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capabilities rather than technology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reasoning  and predictable performance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 of how, when to distribute?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/>
              <a:t>Separate capability from technology 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/>
              <a:t>Capability</a:t>
            </a:r>
            <a:r>
              <a:rPr lang="en-US" sz="2000" dirty="0"/>
              <a:t>: Well-defined and aggregated functionality, without regard to 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/>
              <a:t>e.g.,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ability)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What 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" sz="2000" dirty="0">
              <a:solidFill>
                <a:srgbClr val="000000"/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Capabiltiy</a:t>
            </a:r>
            <a:r>
              <a:rPr lang="en-US" dirty="0" smtClean="0"/>
              <a:t>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" sz="1700" dirty="0" smtClean="0">
                <a:solidFill>
                  <a:srgbClr val="000000"/>
                </a:solidFill>
              </a:rPr>
              <a:t> </a:t>
            </a:r>
            <a:r>
              <a:rPr lang="en" sz="1700" dirty="0">
                <a:solidFill>
                  <a:srgbClr val="000000"/>
                </a:solidFill>
              </a:rPr>
              <a:t>How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</a:t>
            </a:r>
            <a:r>
              <a:rPr lang="en-US" sz="1700" dirty="0">
                <a:solidFill>
                  <a:srgbClr val="000000"/>
                </a:solidFill>
              </a:rPr>
              <a:t>?</a:t>
            </a:r>
            <a:endParaRPr lang="en" sz="1700" dirty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" sz="1700" dirty="0" smtClean="0">
                <a:solidFill>
                  <a:srgbClr val="000000"/>
                </a:solidFill>
              </a:rPr>
              <a:t>Need </a:t>
            </a:r>
            <a:r>
              <a:rPr lang="en" sz="1700" dirty="0">
                <a:solidFill>
                  <a:srgbClr val="000000"/>
                </a:solidFill>
              </a:rPr>
              <a:t>to </a:t>
            </a:r>
            <a:r>
              <a:rPr lang="en-US" sz="1700" dirty="0">
                <a:solidFill>
                  <a:srgbClr val="000000"/>
                </a:solidFill>
              </a:rPr>
              <a:t>federate </a:t>
            </a:r>
            <a:r>
              <a:rPr lang="en" sz="1700" dirty="0">
                <a:solidFill>
                  <a:srgbClr val="000000"/>
                </a:solidFill>
              </a:rPr>
              <a:t>systems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 from heterogeneous</a:t>
            </a:r>
            <a:r>
              <a:rPr lang="en-US" sz="1700" dirty="0">
                <a:solidFill>
                  <a:srgbClr val="000000"/>
                </a:solidFill>
              </a:rPr>
              <a:t> dynamic </a:t>
            </a:r>
            <a:r>
              <a:rPr lang="en" sz="1700" dirty="0">
                <a:solidFill>
                  <a:srgbClr val="000000"/>
                </a:solidFill>
              </a:rPr>
              <a:t>components with varying levels of control</a:t>
            </a:r>
            <a:endParaRPr lang="e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Reasoning..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unpredictable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/>
              <a:t>What </a:t>
            </a:r>
            <a:r>
              <a:rPr lang="en-US" sz="1700" dirty="0"/>
              <a:t>functional units, and how to compose f</a:t>
            </a:r>
            <a:r>
              <a:rPr lang="en" sz="1700" dirty="0"/>
              <a:t>unctionality</a:t>
            </a:r>
            <a:r>
              <a:rPr lang="en-US" sz="1700" dirty="0"/>
              <a:t>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700" dirty="0" smtClean="0">
                <a:solidFill>
                  <a:srgbClr val="000000"/>
                </a:solidFill>
              </a:rPr>
              <a:t>Federation </a:t>
            </a:r>
            <a:r>
              <a:rPr lang="en-US" sz="1700" dirty="0">
                <a:solidFill>
                  <a:srgbClr val="000000"/>
                </a:solidFill>
              </a:rPr>
              <a:t>via m</a:t>
            </a:r>
            <a:r>
              <a:rPr lang="en" sz="1700" dirty="0">
                <a:solidFill>
                  <a:srgbClr val="000000"/>
                </a:solidFill>
              </a:rPr>
              <a:t>iddleware</a:t>
            </a:r>
            <a:r>
              <a:rPr lang="en-US" sz="1700" dirty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Case: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would we federate XSEDE and OSG?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models of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execution strategy and flexible federatio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it, belief that it is best done with such middleware that supports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sz="1700" dirty="0" smtClean="0">
                <a:solidFill>
                  <a:srgbClr val="000000"/>
                </a:solidFill>
              </a:rPr>
              <a:t>How </a:t>
            </a:r>
            <a:r>
              <a:rPr lang="en" sz="1700" dirty="0">
                <a:solidFill>
                  <a:srgbClr val="000000"/>
                </a:solidFill>
              </a:rPr>
              <a:t>will applications utilize </a:t>
            </a:r>
            <a:r>
              <a:rPr lang="en" sz="1700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2060</Words>
  <Application>Microsoft Macintosh PowerPoint</Application>
  <PresentationFormat>On-screen Show (4:3)</PresentationFormat>
  <Paragraphs>233</Paragraphs>
  <Slides>28</Slides>
  <Notes>17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RU_Template_Verdana_G</vt:lpstr>
      <vt:lpstr>Next Generation Middleware for Distributed Exascale Computing Infrastructure The Role of Modeling and Simulation</vt:lpstr>
      <vt:lpstr>Outline</vt:lpstr>
      <vt:lpstr>Why Distributed Exascale Computing?</vt:lpstr>
      <vt:lpstr>DEC vs Traditional EC</vt:lpstr>
      <vt:lpstr>DEC Foundational Requirements: Applications</vt:lpstr>
      <vt:lpstr>DEC Foundational Challenges: Infrastructure</vt:lpstr>
      <vt:lpstr>Distributed Computing in 2013</vt:lpstr>
      <vt:lpstr>NGMW</vt:lpstr>
      <vt:lpstr>NGMW: Capabiltiy Challenges</vt:lpstr>
      <vt:lpstr>NGMW: Challenges</vt:lpstr>
      <vt:lpstr>DEC Questions must address</vt:lpstr>
      <vt:lpstr>Design Objectives</vt:lpstr>
      <vt:lpstr>NGMW Design Objectives</vt:lpstr>
      <vt:lpstr>Mapping Tasks to Resources</vt:lpstr>
      <vt:lpstr>NGMW Schematic</vt:lpstr>
      <vt:lpstr>NGMW: Outline</vt:lpstr>
      <vt:lpstr>NGMW: Outline</vt:lpstr>
      <vt:lpstr>A* [Andre]</vt:lpstr>
      <vt:lpstr>W* [Andre]</vt:lpstr>
      <vt:lpstr>P* </vt:lpstr>
      <vt:lpstr>I*  ]</vt:lpstr>
      <vt:lpstr>F* - Analytical Model of Resource Federation</vt:lpstr>
      <vt:lpstr>*.* : Putting it together</vt:lpstr>
      <vt:lpstr>*.* : Putting it together</vt:lpstr>
      <vt:lpstr>Modeling Challenges </vt:lpstr>
      <vt:lpstr>Organizer’s Questions [SJ]</vt:lpstr>
      <vt:lpstr>Distributed Computing in 2013</vt:lpstr>
      <vt:lpstr>Extreme Scale DC: ATLAS/HEP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238</cp:revision>
  <dcterms:modified xsi:type="dcterms:W3CDTF">2013-09-15T23:54:24Z</dcterms:modified>
</cp:coreProperties>
</file>