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media1.png" ContentType="video/unknown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69" r:id="rId3"/>
    <p:sldId id="315" r:id="rId4"/>
    <p:sldId id="349" r:id="rId5"/>
    <p:sldId id="307" r:id="rId6"/>
    <p:sldId id="337" r:id="rId7"/>
    <p:sldId id="330" r:id="rId8"/>
    <p:sldId id="350" r:id="rId9"/>
    <p:sldId id="338" r:id="rId10"/>
    <p:sldId id="339" r:id="rId11"/>
    <p:sldId id="340" r:id="rId12"/>
    <p:sldId id="285" r:id="rId13"/>
    <p:sldId id="298" r:id="rId14"/>
    <p:sldId id="343" r:id="rId15"/>
    <p:sldId id="297" r:id="rId16"/>
    <p:sldId id="344" r:id="rId17"/>
    <p:sldId id="345" r:id="rId18"/>
    <p:sldId id="331" r:id="rId19"/>
    <p:sldId id="346" r:id="rId20"/>
    <p:sldId id="328" r:id="rId21"/>
    <p:sldId id="295" r:id="rId22"/>
    <p:sldId id="348" r:id="rId23"/>
    <p:sldId id="336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31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Mostly</a:t>
            </a:r>
            <a:r>
              <a:rPr lang="en-US" baseline="0" dirty="0" smtClean="0"/>
              <a:t> Applications that are composed of multiple tasks – different degrees of coupling… homogenous or heterogeneous tasks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 Vectors of an Application: Communication, Coordination, Execution Units, Environment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Modeling Goal:</a:t>
            </a:r>
            <a:r>
              <a:rPr lang="en-US" baseline="0" dirty="0" smtClean="0"/>
              <a:t> </a:t>
            </a:r>
            <a:r>
              <a:rPr lang="en-US" dirty="0" smtClean="0"/>
              <a:t>Task level composition,</a:t>
            </a:r>
            <a:r>
              <a:rPr lang="en-US" baseline="0" dirty="0" smtClean="0"/>
              <a:t> </a:t>
            </a:r>
            <a:r>
              <a:rPr lang="en-US" dirty="0" smtClean="0"/>
              <a:t>Concurrency, Support</a:t>
            </a:r>
            <a:r>
              <a:rPr lang="en-US" baseline="0" dirty="0" smtClean="0"/>
              <a:t> Integrated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</a:t>
            </a:r>
            <a:r>
              <a:rPr lang="en-US" baseline="0" dirty="0" smtClean="0"/>
              <a:t>NGMW at a CONCEPTUAL LEVEL!!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</a:t>
            </a:r>
            <a:r>
              <a:rPr lang="en-US" baseline="0" dirty="0" smtClean="0"/>
              <a:t>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Proposed Architecture is not to burden you with a solution, but to show you possible “shape of a solution”. Careful design and digging in is still required.</a:t>
            </a:r>
          </a:p>
          <a:p>
            <a:endParaRPr lang="en-US" baseline="0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: time-critical,</a:t>
            </a:r>
            <a:r>
              <a:rPr lang="en-US" baseline="0" dirty="0" smtClean="0"/>
              <a:t> critical components which can’t be fully estimated…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Bear</a:t>
            </a:r>
            <a:r>
              <a:rPr lang="en-US" baseline="0" dirty="0" smtClean="0"/>
              <a:t> with me if this seems incremental progress or repetitive, but I think its important to ensure that we’re on the same page --- about the granularity  and the challenges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1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Information</a:t>
            </a:r>
            <a:r>
              <a:rPr lang="en-US" baseline="0" dirty="0" smtClean="0"/>
              <a:t>: </a:t>
            </a:r>
            <a:r>
              <a:rPr lang="en-US" dirty="0" smtClean="0"/>
              <a:t>Applications/Services/Tools</a:t>
            </a:r>
            <a:r>
              <a:rPr lang="en-US" baseline="0" dirty="0" smtClean="0"/>
              <a:t> about resources – Critical role for middleware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8" r:id="rId7"/>
    <p:sldLayoutId id="2147483682" r:id="rId8"/>
    <p:sldLayoutId id="214748368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suggests that there </a:t>
            </a:r>
            <a:r>
              <a:rPr lang="en-US" dirty="0" smtClean="0"/>
              <a:t>are many application types</a:t>
            </a:r>
          </a:p>
          <a:p>
            <a:pPr lvl="1"/>
            <a:r>
              <a:rPr lang="en-US" dirty="0" smtClean="0"/>
              <a:t>Multiple application models (Skeleton, A* = [A1, A2, A3,..])</a:t>
            </a:r>
          </a:p>
          <a:p>
            <a:pPr lvl="1"/>
            <a:r>
              <a:rPr lang="en-US" dirty="0" smtClean="0"/>
              <a:t>Two-tier (A*/W*) approach supports specificity yet supports commonality</a:t>
            </a:r>
          </a:p>
          <a:p>
            <a:r>
              <a:rPr lang="en-US" dirty="0" smtClean="0"/>
              <a:t>A</a:t>
            </a:r>
            <a:r>
              <a:rPr lang="en-US" dirty="0"/>
              <a:t>* </a:t>
            </a:r>
            <a:r>
              <a:rPr lang="en-US" dirty="0" smtClean="0"/>
              <a:t>conceptual </a:t>
            </a:r>
            <a:r>
              <a:rPr lang="en-US" dirty="0" smtClean="0"/>
              <a:t>models of distributed </a:t>
            </a:r>
            <a:r>
              <a:rPr lang="en-US" dirty="0"/>
              <a:t>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A* supports </a:t>
            </a:r>
            <a:r>
              <a:rPr lang="en-US" dirty="0" smtClean="0"/>
              <a:t>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  <a:endParaRPr lang="en-US" dirty="0" smtClean="0"/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</a:t>
            </a:r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application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 smtClean="0"/>
              <a:t>can be transformed directly </a:t>
            </a:r>
            <a:r>
              <a:rPr lang="en-US" dirty="0" smtClean="0"/>
              <a:t>into system workload</a:t>
            </a:r>
          </a:p>
          <a:p>
            <a:r>
              <a:rPr lang="en-US" dirty="0" smtClean="0"/>
              <a:t>Multiple </a:t>
            </a:r>
            <a:r>
              <a:rPr lang="en-US" dirty="0"/>
              <a:t>application models </a:t>
            </a:r>
            <a:r>
              <a:rPr lang="en-US" dirty="0" smtClean="0"/>
              <a:t>can use </a:t>
            </a:r>
            <a:r>
              <a:rPr lang="en-US" dirty="0"/>
              <a:t>W*</a:t>
            </a:r>
          </a:p>
          <a:p>
            <a:pPr lvl="1"/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applications result </a:t>
            </a:r>
            <a:r>
              <a:rPr lang="en-US" dirty="0" smtClean="0"/>
              <a:t>in different workloads units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</a:t>
            </a:r>
            <a:r>
              <a:rPr lang="en-US" dirty="0" smtClean="0"/>
              <a:t>An Analytical Infrastructure </a:t>
            </a:r>
            <a:r>
              <a:rPr lang="en-US" dirty="0"/>
              <a:t>Model </a:t>
            </a:r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940648"/>
            <a:ext cx="8117850" cy="4973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465" y="5860770"/>
            <a:ext cx="787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Slide courtesy: </a:t>
            </a:r>
            <a:r>
              <a:rPr lang="en-US" sz="1800" dirty="0" err="1" smtClean="0"/>
              <a:t>Straube</a:t>
            </a:r>
            <a:r>
              <a:rPr lang="en-US" sz="1800" dirty="0" smtClean="0"/>
              <a:t>, </a:t>
            </a:r>
            <a:r>
              <a:rPr lang="en-US" sz="1800" dirty="0" err="1" smtClean="0"/>
              <a:t>Kranzlmuller</a:t>
            </a:r>
            <a:r>
              <a:rPr lang="en-US" sz="1800" dirty="0" smtClean="0"/>
              <a:t> (LMU, Munich)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Effort </a:t>
            </a:r>
            <a:r>
              <a:rPr lang="en-US" sz="2000" dirty="0" smtClean="0"/>
              <a:t>underway to </a:t>
            </a:r>
            <a:r>
              <a:rPr lang="en-US" sz="2000" dirty="0" smtClean="0"/>
              <a:t>include other resource elements: Data, Network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00" y="1079501"/>
            <a:ext cx="4176475" cy="452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2000" dirty="0" smtClean="0"/>
              <a:t>Furthers </a:t>
            </a:r>
            <a:r>
              <a:rPr lang="en-US" sz="2000" dirty="0" smtClean="0"/>
              <a:t>separation </a:t>
            </a:r>
            <a:r>
              <a:rPr lang="en-US" sz="2000" dirty="0" smtClean="0"/>
              <a:t>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 smtClean="0"/>
              <a:t>,  P</a:t>
            </a:r>
            <a:r>
              <a:rPr lang="en-US" sz="2000" dirty="0"/>
              <a:t>* </a:t>
            </a:r>
            <a:r>
              <a:rPr lang="en-US" sz="2000" dirty="0" smtClean="0"/>
              <a:t>executes</a:t>
            </a:r>
          </a:p>
          <a:p>
            <a:pPr lvl="1"/>
            <a:r>
              <a:rPr lang="en-US" sz="2000" dirty="0" smtClean="0"/>
              <a:t>Federate at </a:t>
            </a:r>
            <a:r>
              <a:rPr lang="en-US" sz="2000" dirty="0" smtClean="0"/>
              <a:t>capability </a:t>
            </a:r>
            <a:r>
              <a:rPr lang="en-US" sz="2000" dirty="0" smtClean="0"/>
              <a:t>level</a:t>
            </a:r>
          </a:p>
          <a:p>
            <a:pPr lvl="1"/>
            <a:r>
              <a:rPr lang="en-US" sz="2000" dirty="0" smtClean="0"/>
              <a:t>P* creates </a:t>
            </a:r>
            <a:r>
              <a:rPr lang="en-US" sz="2000" dirty="0" smtClean="0"/>
              <a:t>overlay </a:t>
            </a:r>
            <a:r>
              <a:rPr lang="en-US" sz="2000" dirty="0" smtClean="0"/>
              <a:t>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Design </a:t>
            </a:r>
            <a:r>
              <a:rPr lang="en-US" sz="2900" dirty="0" smtClean="0"/>
              <a:t>Objective: Multi-</a:t>
            </a:r>
            <a:r>
              <a:rPr lang="en-US" sz="2900" dirty="0" smtClean="0"/>
              <a:t>level Integrated Reasoning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008678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097042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DEC?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 Middleware (NGMW)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capability-based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integration: Applications (A*, W*),  Dynamic Resources (P*), Infrastructure (I*), 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all 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</a:t>
            </a:r>
            <a:r>
              <a:rPr lang="en-US" dirty="0" smtClean="0"/>
              <a:t>I*, F</a:t>
            </a:r>
            <a:r>
              <a:rPr lang="en-US" dirty="0"/>
              <a:t>*]</a:t>
            </a:r>
          </a:p>
          <a:p>
            <a:pPr marL="1208088" lvl="2" indent="-342900"/>
            <a:r>
              <a:rPr lang="en-US" dirty="0" smtClean="0"/>
              <a:t>A</a:t>
            </a:r>
            <a:r>
              <a:rPr lang="en-US" dirty="0"/>
              <a:t>* is a conceptual </a:t>
            </a:r>
            <a:r>
              <a:rPr lang="en-US" dirty="0" smtClean="0"/>
              <a:t>model</a:t>
            </a:r>
            <a:r>
              <a:rPr lang="en-US" dirty="0" smtClean="0"/>
              <a:t>; </a:t>
            </a:r>
            <a:r>
              <a:rPr lang="en-US" dirty="0" smtClean="0"/>
              <a:t>W</a:t>
            </a:r>
            <a:r>
              <a:rPr lang="en-US" dirty="0"/>
              <a:t>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</a:t>
            </a:r>
            <a:r>
              <a:rPr lang="en-US" dirty="0" smtClean="0"/>
              <a:t>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</a:t>
            </a:r>
            <a:r>
              <a:rPr lang="en-US" dirty="0" smtClean="0"/>
              <a:t>collective capability</a:t>
            </a:r>
          </a:p>
          <a:p>
            <a:pPr marL="1208088" lvl="2" indent="-342900"/>
            <a:r>
              <a:rPr lang="en-US" dirty="0" smtClean="0"/>
              <a:t>P* aggregates resource overlays along C, D and N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infrastructure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infrastructure {I} we need to federate to get  this [C] with well-defined probability distribution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Capability-based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Well defined interfaces and semantics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r>
              <a:rPr lang="en-US" dirty="0"/>
              <a:t>NSF CAREER Award, Division of Advanced </a:t>
            </a:r>
            <a:r>
              <a:rPr lang="en-US" dirty="0" err="1"/>
              <a:t>Cyberinfrastructure</a:t>
            </a:r>
            <a:r>
              <a:rPr lang="en-US" dirty="0"/>
              <a:t> (ACI), OCI-1253644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</a:t>
            </a:r>
            <a:r>
              <a:rPr lang="en-US" sz="2000" dirty="0" smtClean="0"/>
              <a:t>computing</a:t>
            </a:r>
          </a:p>
          <a:p>
            <a:pPr lvl="2"/>
            <a:r>
              <a:rPr lang="en-US" sz="2000" dirty="0" smtClean="0"/>
              <a:t>“Ensemble based” versus “single hero based”</a:t>
            </a:r>
            <a:endParaRPr lang="en-US" sz="2000" dirty="0"/>
          </a:p>
          <a:p>
            <a:pPr lvl="2"/>
            <a:r>
              <a:rPr lang="en-US" sz="2000" dirty="0" smtClean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and effective </a:t>
            </a:r>
            <a:r>
              <a:rPr lang="en-US" dirty="0" smtClean="0"/>
              <a:t>utilization of </a:t>
            </a:r>
            <a:r>
              <a:rPr lang="en-US" dirty="0" smtClean="0"/>
              <a:t> collective set of  </a:t>
            </a:r>
            <a:r>
              <a:rPr lang="en-US" dirty="0" smtClean="0"/>
              <a:t>resources</a:t>
            </a:r>
          </a:p>
          <a:p>
            <a:pPr lvl="1"/>
            <a:r>
              <a:rPr lang="en-US" sz="2000" dirty="0" smtClean="0"/>
              <a:t>Offload workloads </a:t>
            </a:r>
            <a:r>
              <a:rPr lang="en-US" sz="2000" dirty="0"/>
              <a:t>from</a:t>
            </a:r>
            <a:r>
              <a:rPr lang="en" sz="2000" dirty="0"/>
              <a:t> leadership </a:t>
            </a:r>
            <a:r>
              <a:rPr lang="en-US" sz="2000" dirty="0" smtClean="0"/>
              <a:t>to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lvl="1"/>
            <a:r>
              <a:rPr lang="en-US" sz="2000" dirty="0" err="1" smtClean="0"/>
              <a:t>Onload</a:t>
            </a:r>
            <a:r>
              <a:rPr lang="en-US" sz="2000" dirty="0" smtClean="0"/>
              <a:t> workloads from distributed systems onto leadership</a:t>
            </a:r>
          </a:p>
          <a:p>
            <a:pPr lvl="2"/>
            <a:r>
              <a:rPr lang="en-US" sz="2000" dirty="0"/>
              <a:t>Strategically and synergistically, not </a:t>
            </a:r>
            <a:r>
              <a:rPr lang="en-US" sz="2000" dirty="0" smtClean="0"/>
              <a:t>competitively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Scale as many scalable concurrent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xfrm>
            <a:off x="282231" y="768083"/>
            <a:ext cx="8597178" cy="5146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smtClean="0"/>
              <a:t>gluing </a:t>
            </a:r>
            <a:r>
              <a:rPr lang="en-US" dirty="0" smtClean="0"/>
              <a:t>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end</a:t>
            </a:r>
            <a:r>
              <a:rPr lang="en-US" sz="2000" dirty="0">
                <a:latin typeface="Arial" charset="0"/>
                <a:ea typeface="ＭＳ Ｐゴシック" charset="0"/>
              </a:rPr>
              <a:t>-to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-end solutions</a:t>
            </a:r>
          </a:p>
          <a:p>
            <a:pPr marL="407988" lvl="2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Inability to reason about </a:t>
            </a:r>
            <a:r>
              <a:rPr lang="en-US" dirty="0" err="1">
                <a:latin typeface="Arial" charset="0"/>
                <a:ea typeface="ＭＳ Ｐゴシック" charset="0"/>
              </a:rPr>
              <a:t>spatio</a:t>
            </a:r>
            <a:r>
              <a:rPr lang="en-US" dirty="0">
                <a:latin typeface="Arial" charset="0"/>
                <a:ea typeface="ＭＳ Ｐゴシック" charset="0"/>
              </a:rPr>
              <a:t>-temporal execution properties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Given a </a:t>
            </a:r>
            <a:r>
              <a:rPr lang="en-US" sz="2000" i="1" dirty="0">
                <a:latin typeface="Arial" charset="0"/>
                <a:ea typeface="ＭＳ Ｐゴシック" charset="0"/>
              </a:rPr>
              <a:t>general</a:t>
            </a:r>
            <a:r>
              <a:rPr lang="en-US" sz="2000" dirty="0">
                <a:latin typeface="Arial" charset="0"/>
                <a:ea typeface="ＭＳ Ｐゴシック" charset="0"/>
              </a:rPr>
              <a:t> workload there is an inability to estimate how long a workload will take? And where (and why) it will execute?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Complete absence of analytical models of applications, infrastructure 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And we do not know how wrong our estimates would be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8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&lt; 1% can </a:t>
            </a:r>
            <a:r>
              <a:rPr lang="en-US" sz="2000" dirty="0"/>
              <a:t>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8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8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67402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</a:t>
            </a:r>
            <a:r>
              <a:rPr lang="en-US" sz="2000" dirty="0" smtClean="0"/>
              <a:t>integrated </a:t>
            </a:r>
            <a:r>
              <a:rPr lang="en-US" sz="2000" dirty="0" smtClean="0"/>
              <a:t>with </a:t>
            </a:r>
            <a:r>
              <a:rPr lang="en-US" sz="2000" dirty="0" smtClean="0"/>
              <a:t>distributed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</a:t>
            </a:r>
            <a:r>
              <a:rPr lang="en-US" sz="2000" dirty="0" smtClean="0"/>
              <a:t>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</a:t>
            </a:r>
            <a:r>
              <a:rPr lang="en" sz="2000" dirty="0" smtClean="0"/>
              <a:t>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</a:t>
            </a:r>
            <a:r>
              <a:rPr lang="en-US" sz="2000" dirty="0" smtClean="0"/>
              <a:t>(</a:t>
            </a:r>
            <a:r>
              <a:rPr lang="en-US" sz="2000" dirty="0" smtClean="0"/>
              <a:t>LSST, SKA)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/>
              <a:t>  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Manage complexity, heterogeneity and dynamism of infrastructure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Resultant “balanced</a:t>
            </a:r>
            <a:r>
              <a:rPr lang="en-US" sz="2000" dirty="0"/>
              <a:t>” infrastructure that supports scaling along </a:t>
            </a:r>
            <a:r>
              <a:rPr lang="en-US" sz="2000" dirty="0" smtClean="0"/>
              <a:t>several dimensions (scaling up, out, across..)</a:t>
            </a:r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Support for adaptive applications and dynamic 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Move </a:t>
            </a:r>
            <a:r>
              <a:rPr lang="en-US" sz="2000" dirty="0"/>
              <a:t>away from static </a:t>
            </a:r>
            <a:r>
              <a:rPr lang="en-US" sz="2000" dirty="0" smtClean="0"/>
              <a:t>execution to co-execution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Starting point for flexible execution involving multi-level and </a:t>
            </a:r>
            <a:r>
              <a:rPr lang="en-US" sz="2000" dirty="0" smtClean="0"/>
              <a:t>integrated </a:t>
            </a:r>
            <a:r>
              <a:rPr lang="en-US" sz="2000" dirty="0"/>
              <a:t>information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smtClean="0"/>
              <a:t>in Relation to</a:t>
            </a:r>
            <a:r>
              <a:rPr lang="en-US" dirty="0" smtClean="0"/>
              <a:t> “Traditional” </a:t>
            </a:r>
            <a:r>
              <a:rPr lang="en-US" dirty="0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0" y="766277"/>
            <a:ext cx="8597178" cy="5146033"/>
          </a:xfrm>
        </p:spPr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varied, i.e. not just peak 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Builds upon energy, resilience and performance 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similar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Middleware: Platform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 build common and integrated services, whilst hiding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9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spatio</a:t>
            </a:r>
            <a:r>
              <a:rPr lang="en-US" sz="2000" dirty="0">
                <a:latin typeface="Arial" charset="0"/>
                <a:ea typeface="ＭＳ Ｐゴシック" charset="0"/>
              </a:rPr>
              <a:t>-temporal execution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reasoning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to distribute? Where/how to distribute? When to distribute?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</a:t>
            </a:r>
            <a:r>
              <a:rPr lang="en-US" sz="2000" dirty="0" smtClean="0"/>
              <a:t>time to completion? 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Beyond glue: Need </a:t>
            </a:r>
            <a:r>
              <a:rPr lang="en-US" sz="2000" dirty="0" smtClean="0"/>
              <a:t>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</a:t>
            </a:r>
            <a:r>
              <a:rPr lang="en-US" sz="2000" dirty="0" smtClean="0"/>
              <a:t>heterogeneous resources </a:t>
            </a:r>
            <a:r>
              <a:rPr lang="en-US" sz="2000" dirty="0" smtClean="0"/>
              <a:t>(compute, data and networks) </a:t>
            </a:r>
            <a:endParaRPr lang="en-US" sz="2000" dirty="0" smtClean="0"/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performance</a:t>
            </a:r>
            <a:endParaRPr lang="en-US" sz="2000" dirty="0" smtClean="0"/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heterogeneous infrastructure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NGMW </a:t>
            </a:r>
            <a:r>
              <a:rPr lang="en-US" dirty="0" smtClean="0"/>
              <a:t>Design </a:t>
            </a: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just “glue”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76300" lvl="1" indent="-3429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marL="1322388" lvl="2" indent="-381000">
              <a:buSzPct val="80000"/>
            </a:pPr>
            <a:r>
              <a:rPr lang="en" sz="2000" dirty="0" smtClean="0">
                <a:solidFill>
                  <a:srgbClr val="800000"/>
                </a:solidFill>
              </a:rPr>
              <a:t>Capability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  <a:r>
              <a:rPr lang="en-US" sz="2000" dirty="0"/>
              <a:t>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80000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How to provide well</a:t>
            </a:r>
            <a:r>
              <a:rPr lang="en-US" sz="2000" dirty="0" smtClean="0">
                <a:solidFill>
                  <a:srgbClr val="000000"/>
                </a:solidFill>
              </a:rPr>
              <a:t>-</a:t>
            </a:r>
            <a:r>
              <a:rPr lang="en" sz="2000" dirty="0" smtClean="0">
                <a:solidFill>
                  <a:srgbClr val="000000"/>
                </a:solidFill>
              </a:rPr>
              <a:t>defined capabilities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capability that integrates across multiple-levels and across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What </a:t>
            </a:r>
            <a:r>
              <a:rPr lang="en-US" sz="2000" dirty="0" smtClean="0"/>
              <a:t>are the functional property units for resources,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 across infrastructure?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19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2281</Words>
  <Application>Microsoft Macintosh PowerPoint</Application>
  <PresentationFormat>On-screen Show (4:3)</PresentationFormat>
  <Paragraphs>231</Paragraphs>
  <Slides>23</Slides>
  <Notes>19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in Relation to “Traditional” EC</vt:lpstr>
      <vt:lpstr>NGMW Functional Aims and Requirements</vt:lpstr>
      <vt:lpstr>NGMW Design Objectives</vt:lpstr>
      <vt:lpstr>NGMW Schematic</vt:lpstr>
      <vt:lpstr>NGMW Schematic</vt:lpstr>
      <vt:lpstr>NGMW Schematic</vt:lpstr>
      <vt:lpstr>A*/W*</vt:lpstr>
      <vt:lpstr>I* - An Analytical Infrastructure Model </vt:lpstr>
      <vt:lpstr>P*: Model for Dynamic Resources</vt:lpstr>
      <vt:lpstr>F* - Analytical Model of Resource Federation</vt:lpstr>
      <vt:lpstr>*.* : Putting it together</vt:lpstr>
      <vt:lpstr>Design Objective: Multi-level Integrated Reasoning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373</cp:revision>
  <dcterms:modified xsi:type="dcterms:W3CDTF">2013-09-18T19:26:54Z</dcterms:modified>
</cp:coreProperties>
</file>