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media1.png" ContentType="video/unknown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6"/>
  </p:notesMasterIdLst>
  <p:sldIdLst>
    <p:sldId id="256" r:id="rId2"/>
    <p:sldId id="269" r:id="rId3"/>
    <p:sldId id="315" r:id="rId4"/>
    <p:sldId id="325" r:id="rId5"/>
    <p:sldId id="307" r:id="rId6"/>
    <p:sldId id="337" r:id="rId7"/>
    <p:sldId id="330" r:id="rId8"/>
    <p:sldId id="310" r:id="rId9"/>
    <p:sldId id="309" r:id="rId10"/>
    <p:sldId id="338" r:id="rId11"/>
    <p:sldId id="339" r:id="rId12"/>
    <p:sldId id="340" r:id="rId13"/>
    <p:sldId id="285" r:id="rId14"/>
    <p:sldId id="298" r:id="rId15"/>
    <p:sldId id="343" r:id="rId16"/>
    <p:sldId id="297" r:id="rId17"/>
    <p:sldId id="344" r:id="rId18"/>
    <p:sldId id="345" r:id="rId19"/>
    <p:sldId id="331" r:id="rId20"/>
    <p:sldId id="346" r:id="rId21"/>
    <p:sldId id="328" r:id="rId22"/>
    <p:sldId id="295" r:id="rId23"/>
    <p:sldId id="348" r:id="rId24"/>
    <p:sldId id="336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41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Mostly</a:t>
            </a:r>
            <a:r>
              <a:rPr lang="en-US" baseline="0" dirty="0" smtClean="0"/>
              <a:t> Applications that are composed of multiple tasks – different degrees of coupling… homogenous or heterogeneous tasks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Essential Vectors of an Application: Communication, Coordination, Execution Units, Environment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 smtClean="0"/>
              <a:t>modeling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granularity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15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show</a:t>
            </a:r>
            <a:r>
              <a:rPr lang="en-US" baseline="0" dirty="0" smtClean="0"/>
              <a:t> how *.* meets the first of the design objectives of NGMW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“Perfection is achieved, not when there is nothing more to add, but when   </a:t>
            </a:r>
          </a:p>
          <a:p>
            <a:r>
              <a:rPr lang="en-US" dirty="0" smtClean="0"/>
              <a:t>there is nothing left to take away”. </a:t>
            </a:r>
            <a:r>
              <a:rPr lang="en-US" baseline="0" dirty="0" smtClean="0"/>
              <a:t> Have we moved beyond perfection?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Will try to end in</a:t>
            </a:r>
            <a:r>
              <a:rPr lang="en-US" baseline="0" dirty="0" smtClean="0"/>
              <a:t> a non-traditional way, by using the Organizers Qs as a way to summarize the </a:t>
            </a:r>
            <a:r>
              <a:rPr lang="en-US" baseline="0" dirty="0" smtClean="0"/>
              <a:t>talk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Proposed Architecture is not to burden you with a solution, but to show you possible “shape of a solution”. Careful design and digging in is still required.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Integration of Information</a:t>
            </a:r>
            <a:r>
              <a:rPr lang="en-US" baseline="0" dirty="0" smtClean="0"/>
              <a:t>: </a:t>
            </a:r>
            <a:r>
              <a:rPr lang="en-US" dirty="0" smtClean="0"/>
              <a:t>Applications/Services/Tools</a:t>
            </a:r>
            <a:r>
              <a:rPr lang="en-US" baseline="0" dirty="0" smtClean="0"/>
              <a:t> about resources – Critical role for middleware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slide needs MAJOR</a:t>
            </a:r>
            <a:r>
              <a:rPr lang="en-US" baseline="0" dirty="0" smtClean="0"/>
              <a:t> attention</a:t>
            </a:r>
            <a:endParaRPr lang="e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87325" y="1008063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729" y="186232"/>
            <a:ext cx="8694574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82" r:id="rId9"/>
    <p:sldLayoutId id="2147483683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9.png"/><Relationship Id="rId1" Type="http://schemas.microsoft.com/office/2007/relationships/media" Target="../media/media1.png"/><Relationship Id="rId2" Type="http://schemas.openxmlformats.org/officeDocument/2006/relationships/video" Target="../media/media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x.doi.org/10.1109/eScience.2012.64044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654" y="5157537"/>
            <a:ext cx="722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Talk based primarily upon the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effort of 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RADICAL group,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but different parts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have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benefitted from collaborations with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AIMES Project Partners (Katz, 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</a:rPr>
              <a:t>Weissman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LMU-Munich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Straube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Kranzmuller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4" name="Content Placeholder 3" descr="ngmw-schematic-s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 r="-128582" b="-2829"/>
          <a:stretch/>
        </p:blipFill>
        <p:spPr/>
      </p:pic>
    </p:spTree>
    <p:extLst>
      <p:ext uri="{BB962C8B-B14F-4D97-AF65-F5344CB8AC3E}">
        <p14:creationId xmlns:p14="http://schemas.microsoft.com/office/powerpoint/2010/main" val="75046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s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0" r="-4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119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7" name="Content Placeholder 6" descr="ngmw-schematic-s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7" b="-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515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suggests that there </a:t>
            </a:r>
            <a:r>
              <a:rPr lang="en-US" dirty="0" smtClean="0"/>
              <a:t>are many application types</a:t>
            </a:r>
          </a:p>
          <a:p>
            <a:pPr lvl="1"/>
            <a:r>
              <a:rPr lang="en-US" dirty="0" smtClean="0"/>
              <a:t>Two-tier  approach that supports specificity yet supports commonality</a:t>
            </a:r>
          </a:p>
          <a:p>
            <a:r>
              <a:rPr lang="en-US" dirty="0" smtClean="0"/>
              <a:t>A</a:t>
            </a:r>
            <a:r>
              <a:rPr lang="en-US" dirty="0"/>
              <a:t>* </a:t>
            </a:r>
            <a:r>
              <a:rPr lang="en-US" dirty="0" smtClean="0"/>
              <a:t>conceptual </a:t>
            </a:r>
            <a:r>
              <a:rPr lang="en-US" dirty="0" smtClean="0"/>
              <a:t>models of distributed </a:t>
            </a:r>
            <a:r>
              <a:rPr lang="en-US" dirty="0"/>
              <a:t>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A* supports </a:t>
            </a:r>
            <a:r>
              <a:rPr lang="en-US" dirty="0" smtClean="0"/>
              <a:t>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  <a:endParaRPr lang="en-US" dirty="0" smtClean="0"/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</a:t>
            </a:r>
            <a:r>
              <a:rPr lang="en-US" dirty="0" smtClean="0"/>
              <a:t>units </a:t>
            </a:r>
            <a:r>
              <a:rPr lang="en-US" dirty="0"/>
              <a:t>of </a:t>
            </a:r>
            <a:r>
              <a:rPr lang="en-US" dirty="0" smtClean="0"/>
              <a:t>application workload </a:t>
            </a:r>
            <a:r>
              <a:rPr lang="en-US" dirty="0" smtClean="0"/>
              <a:t>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 smtClean="0"/>
              <a:t>can be transformed directly </a:t>
            </a:r>
            <a:r>
              <a:rPr lang="en-US" dirty="0" smtClean="0"/>
              <a:t>into system workload</a:t>
            </a:r>
          </a:p>
          <a:p>
            <a:r>
              <a:rPr lang="en-US" smtClean="0"/>
              <a:t>Multiple </a:t>
            </a:r>
            <a:r>
              <a:rPr lang="en-US" dirty="0"/>
              <a:t>application models </a:t>
            </a:r>
            <a:r>
              <a:rPr lang="en-US" dirty="0" smtClean="0"/>
              <a:t>can use </a:t>
            </a:r>
            <a:r>
              <a:rPr lang="en-US" dirty="0"/>
              <a:t>W*</a:t>
            </a:r>
          </a:p>
          <a:p>
            <a:pPr lvl="1"/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 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/>
              <a:t>applications result </a:t>
            </a:r>
            <a:r>
              <a:rPr lang="en-US" dirty="0" smtClean="0"/>
              <a:t>in different workloads units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</a:t>
            </a:r>
            <a:r>
              <a:rPr lang="en-US" dirty="0"/>
              <a:t>- Analytical HPDC Infrastructure Model </a:t>
            </a:r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168298"/>
            <a:ext cx="8371408" cy="51287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231" y="806382"/>
            <a:ext cx="48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courtesy: </a:t>
            </a:r>
            <a:r>
              <a:rPr lang="en-US" dirty="0" err="1" smtClean="0"/>
              <a:t>Straube</a:t>
            </a:r>
            <a:r>
              <a:rPr lang="en-US" dirty="0" smtClean="0"/>
              <a:t>, </a:t>
            </a:r>
            <a:r>
              <a:rPr lang="en-US" dirty="0" err="1" smtClean="0"/>
              <a:t>Kranzlmuller</a:t>
            </a:r>
            <a:r>
              <a:rPr lang="en-US" dirty="0" smtClean="0"/>
              <a:t> (LMU, Munich)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5263" y="185738"/>
            <a:ext cx="8694737" cy="80803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*: Model for Dynamic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Content Placeholder 2"/>
          <p:cNvSpPr txBox="1">
            <a:spLocks/>
          </p:cNvSpPr>
          <p:nvPr/>
        </p:nvSpPr>
        <p:spPr bwMode="auto">
          <a:xfrm>
            <a:off x="209967" y="1059452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000" dirty="0" smtClean="0"/>
              <a:t>Elements: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Pilot-Compute (PC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Pilot-Data (PD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Compute Unit (CU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Data Unit (DU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Scheduling Unit (SU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Pilot-Manager (PM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Characteristics: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Coordination.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Communication.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Scheduling.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/>
              <a:t>Pilot-</a:t>
            </a:r>
            <a:r>
              <a:rPr lang="en-US" sz="2000" dirty="0" smtClean="0"/>
              <a:t>API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Will extend to Compute, Data and Network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endParaRPr lang="en-US" sz="2000" dirty="0"/>
          </a:p>
        </p:txBody>
      </p:sp>
      <p:pic>
        <p:nvPicPr>
          <p:cNvPr id="22531" name="Picture 3" descr="pstar_model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1079500"/>
            <a:ext cx="4319587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06438" y="5794792"/>
            <a:ext cx="8089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/>
              <a:t>“P*: A Model of Pilot-Abstractions”, </a:t>
            </a:r>
            <a:r>
              <a:rPr lang="en-US" sz="1400" i="1" dirty="0"/>
              <a:t>8th IEEE International Conference on e-Science 2012</a:t>
            </a:r>
            <a:r>
              <a:rPr lang="en-US" sz="14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2688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 smtClean="0"/>
              <a:t>P*: Decouples dynamic resource management from job and task management</a:t>
            </a:r>
          </a:p>
          <a:p>
            <a:r>
              <a:rPr lang="en-US" sz="2000" dirty="0" smtClean="0"/>
              <a:t>F*: Resource aggregation and provisioning decoupled from job and resource management</a:t>
            </a:r>
          </a:p>
          <a:p>
            <a:pPr lvl="1"/>
            <a:r>
              <a:rPr lang="en-US" sz="1800" dirty="0" smtClean="0"/>
              <a:t>Furthers the separation of concerns</a:t>
            </a:r>
          </a:p>
          <a:p>
            <a:r>
              <a:rPr lang="en-US" sz="2000" dirty="0" smtClean="0"/>
              <a:t>C* provides, F</a:t>
            </a:r>
            <a:r>
              <a:rPr lang="en-US" sz="2000" dirty="0"/>
              <a:t>* </a:t>
            </a:r>
            <a:r>
              <a:rPr lang="en-US" sz="2000" dirty="0" smtClean="0"/>
              <a:t>decides</a:t>
            </a:r>
            <a:r>
              <a:rPr lang="en-US" sz="2000" dirty="0"/>
              <a:t>, P* </a:t>
            </a:r>
            <a:r>
              <a:rPr lang="en-US" sz="2000" dirty="0" smtClean="0"/>
              <a:t>executes</a:t>
            </a:r>
          </a:p>
          <a:p>
            <a:r>
              <a:rPr lang="en-US" sz="2000" dirty="0" smtClean="0"/>
              <a:t>Federate at the capability level</a:t>
            </a:r>
          </a:p>
          <a:p>
            <a:r>
              <a:rPr lang="en-US" sz="2000" dirty="0" smtClean="0"/>
              <a:t>P* creates the overlay at the resource level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ngmw-schematic-A1.png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91063" y="712805"/>
            <a:ext cx="4188345" cy="5028127"/>
          </a:xfrm>
        </p:spPr>
      </p:pic>
    </p:spTree>
    <p:extLst>
      <p:ext uri="{BB962C8B-B14F-4D97-AF65-F5344CB8AC3E}">
        <p14:creationId xmlns:p14="http://schemas.microsoft.com/office/powerpoint/2010/main" val="350510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Objective: Multi-level and Integrated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/>
              <a:t>Transformation of </a:t>
            </a:r>
            <a:r>
              <a:rPr lang="en-US" sz="2000" dirty="0" smtClean="0"/>
              <a:t>application </a:t>
            </a:r>
            <a:r>
              <a:rPr lang="en-US" sz="2000" dirty="0"/>
              <a:t>workload via system workload to </a:t>
            </a:r>
            <a:r>
              <a:rPr lang="en-US" sz="2000" dirty="0" smtClean="0"/>
              <a:t>infrastructure </a:t>
            </a:r>
            <a:r>
              <a:rPr lang="en-US" sz="2000" dirty="0"/>
              <a:t>capability</a:t>
            </a:r>
          </a:p>
          <a:p>
            <a:r>
              <a:rPr lang="en-US" sz="2000" dirty="0" smtClean="0"/>
              <a:t>Application requests R(100, T,10), say 100 tasks, of type T, complete within 10 units of time</a:t>
            </a:r>
          </a:p>
          <a:p>
            <a:r>
              <a:rPr lang="en-US" sz="2000" dirty="0" smtClean="0"/>
              <a:t>Federation Layer/Manager responds with collective capability of C(50, T, 10) or C(100, T, 20)</a:t>
            </a:r>
          </a:p>
          <a:p>
            <a:r>
              <a:rPr lang="en-US" sz="2000" dirty="0" smtClean="0"/>
              <a:t>Adaptive Application</a:t>
            </a:r>
          </a:p>
          <a:p>
            <a:pPr lvl="1"/>
            <a:r>
              <a:rPr lang="en-US" sz="1600" dirty="0" err="1" smtClean="0"/>
              <a:t>Adaptivity</a:t>
            </a:r>
            <a:r>
              <a:rPr lang="en-US" sz="1600" dirty="0" smtClean="0"/>
              <a:t> can be either at A, W level</a:t>
            </a:r>
          </a:p>
          <a:p>
            <a:pPr lvl="1"/>
            <a:r>
              <a:rPr lang="en-US" sz="1600" dirty="0" smtClean="0"/>
              <a:t>Application may self-throttle number of tasks, or type of task generated</a:t>
            </a:r>
          </a:p>
          <a:p>
            <a:pPr lvl="1"/>
            <a:r>
              <a:rPr lang="en-US" sz="1600" dirty="0" smtClean="0"/>
              <a:t>Or workload description can be changed to meet the capability</a:t>
            </a:r>
          </a:p>
          <a:p>
            <a:endParaRPr lang="en-US" sz="2000" dirty="0" smtClean="0"/>
          </a:p>
        </p:txBody>
      </p:sp>
      <p:pic>
        <p:nvPicPr>
          <p:cNvPr id="5" name="Content Placeholder 4" descr="ngmw-schematic-A2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21225" y="1336675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125835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 Gen Middleware (NGMW)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Aims, Design Objectives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architecture for a capability-based NGMW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at multiple levels and their integration: Applications (A*, W*),  Dynamic Resources (P*), Infrastructure (I*), Federation (F*)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it all together: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Simulation in NGMW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 role for simulation and not just offline/passive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1" y="75986"/>
            <a:ext cx="8741453" cy="690291"/>
          </a:xfrm>
        </p:spPr>
        <p:txBody>
          <a:bodyPr/>
          <a:lstStyle/>
          <a:p>
            <a:r>
              <a:rPr lang="en-US" sz="2800" dirty="0" smtClean="0"/>
              <a:t>AIMES: Demonstration of Flexible Federation (SC’13)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0420" y="1176421"/>
            <a:ext cx="4583697" cy="4533900"/>
          </a:xfrm>
        </p:spPr>
        <p:txBody>
          <a:bodyPr/>
          <a:lstStyle/>
          <a:p>
            <a:r>
              <a:rPr lang="en-US" sz="2000" dirty="0" smtClean="0"/>
              <a:t>Application say Bag-of-Tasks </a:t>
            </a:r>
          </a:p>
          <a:p>
            <a:pPr lvl="1"/>
            <a:r>
              <a:rPr lang="en-US" sz="2000" dirty="0" smtClean="0"/>
              <a:t>Say </a:t>
            </a:r>
            <a:r>
              <a:rPr lang="en-US" sz="2000" dirty="0" err="1" smtClean="0"/>
              <a:t>BoT</a:t>
            </a:r>
            <a:r>
              <a:rPr lang="en-US" sz="2000" dirty="0" smtClean="0"/>
              <a:t>(100, H, 10)</a:t>
            </a:r>
          </a:p>
          <a:p>
            <a:r>
              <a:rPr lang="en-US" sz="2000" dirty="0" smtClean="0"/>
              <a:t>Generate similar workload description from different application representations</a:t>
            </a:r>
          </a:p>
          <a:p>
            <a:r>
              <a:rPr lang="en-US" sz="2000" dirty="0" smtClean="0"/>
              <a:t>Bundles currently support federation</a:t>
            </a:r>
          </a:p>
          <a:p>
            <a:pPr lvl="1"/>
            <a:r>
              <a:rPr lang="en-US" sz="2000" dirty="0" smtClean="0"/>
              <a:t>Info on resource availability</a:t>
            </a:r>
          </a:p>
          <a:p>
            <a:pPr lvl="1"/>
            <a:r>
              <a:rPr lang="en-US" sz="2000" dirty="0" smtClean="0"/>
              <a:t>Eventually resource properties</a:t>
            </a:r>
          </a:p>
          <a:p>
            <a:r>
              <a:rPr lang="en-US" sz="2000" dirty="0" smtClean="0"/>
              <a:t>Ultimately bundles (and I*) should be consistent with C* </a:t>
            </a:r>
          </a:p>
          <a:p>
            <a:r>
              <a:rPr lang="en-US" sz="2000" dirty="0" smtClean="0"/>
              <a:t>Formalize the advantages of dynamic and flexible federation</a:t>
            </a:r>
          </a:p>
          <a:p>
            <a:pPr lvl="1"/>
            <a:r>
              <a:rPr lang="en-US" sz="2000" dirty="0" smtClean="0"/>
              <a:t>Performance improvements</a:t>
            </a:r>
          </a:p>
        </p:txBody>
      </p:sp>
      <p:pic>
        <p:nvPicPr>
          <p:cNvPr id="8" name="Content Placeholder 7" descr="aimes-scenario-no-adaptivity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44118" y="1176421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361215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infrastructure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infrastructure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pPr lvl="1"/>
            <a:r>
              <a:rPr lang="en-US" dirty="0" smtClean="0"/>
              <a:t>Capability-based Middleware for DEC</a:t>
            </a:r>
          </a:p>
          <a:p>
            <a:pPr lvl="1"/>
            <a:r>
              <a:rPr lang="en-US" dirty="0" smtClean="0"/>
              <a:t>DEC not a fringe effort but show one possible approach to synergize and couple modeling </a:t>
            </a:r>
            <a:r>
              <a:rPr lang="en-US" dirty="0"/>
              <a:t>DEC </a:t>
            </a:r>
            <a:r>
              <a:rPr lang="en-US" dirty="0" smtClean="0"/>
              <a:t>with traditional </a:t>
            </a:r>
            <a:r>
              <a:rPr lang="en-US" dirty="0" err="1" smtClean="0"/>
              <a:t>exascale</a:t>
            </a:r>
            <a:r>
              <a:rPr lang="en-US" dirty="0" smtClean="0"/>
              <a:t> </a:t>
            </a:r>
            <a:r>
              <a:rPr lang="en-US" dirty="0"/>
              <a:t>modeling </a:t>
            </a:r>
            <a:r>
              <a:rPr lang="en-US" dirty="0" smtClean="0"/>
              <a:t>efforts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ModSim</a:t>
            </a:r>
            <a:r>
              <a:rPr lang="en-US" dirty="0" smtClean="0"/>
              <a:t> is necessary for DEC, but is it sufficient to capture requirements? </a:t>
            </a:r>
          </a:p>
          <a:p>
            <a:pPr lvl="2"/>
            <a:r>
              <a:rPr lang="en-US" dirty="0" smtClean="0"/>
              <a:t>Focus on resource federation, relying upon advances in identity management to address policy/AAA issues of dynamic resource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pPr lvl="1"/>
            <a:r>
              <a:rPr lang="en-US" dirty="0" smtClean="0"/>
              <a:t>Projects that focus on other aspects of the problem; unclear </a:t>
            </a:r>
            <a:r>
              <a:rPr lang="en-US" dirty="0"/>
              <a:t>which parts are going to be most critical, rewarding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Optimal workload characterization</a:t>
            </a:r>
          </a:p>
          <a:p>
            <a:pPr lvl="2"/>
            <a:r>
              <a:rPr lang="en-US" dirty="0" smtClean="0"/>
              <a:t>Optimal mapping (given a workload to resource)</a:t>
            </a:r>
          </a:p>
          <a:p>
            <a:pPr lvl="2"/>
            <a:r>
              <a:rPr lang="en-US" dirty="0" smtClean="0"/>
              <a:t>Static versus dynamic mapping </a:t>
            </a:r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Integrated Modeling and Simulation</a:t>
            </a:r>
          </a:p>
          <a:p>
            <a:pPr lvl="1"/>
            <a:r>
              <a:rPr lang="en-US" dirty="0" smtClean="0"/>
              <a:t>Need to use models of infrastructure provided by HPC community</a:t>
            </a:r>
          </a:p>
          <a:p>
            <a:pPr lvl="1"/>
            <a:r>
              <a:rPr lang="en-US" dirty="0" smtClean="0"/>
              <a:t>Abstractions that we develop – capability, Pilots for dynamic resources etc. may have a role 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pPr lvl="1"/>
            <a:r>
              <a:rPr lang="en-US" dirty="0" smtClean="0"/>
              <a:t>Well defined interfaces and semantics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Theoretical work on integrating models of varying specificity, granularity and scale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4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Carlson </a:t>
            </a:r>
          </a:p>
          <a:p>
            <a:r>
              <a:rPr lang="en-US" dirty="0" smtClean="0"/>
              <a:t>Douglas </a:t>
            </a:r>
            <a:r>
              <a:rPr lang="en-US" dirty="0" err="1" smtClean="0"/>
              <a:t>Thain</a:t>
            </a:r>
            <a:r>
              <a:rPr lang="en-US" dirty="0" smtClean="0"/>
              <a:t> (Notre Dame)</a:t>
            </a:r>
          </a:p>
          <a:p>
            <a:r>
              <a:rPr lang="en-US" dirty="0" smtClean="0"/>
              <a:t>Sergey </a:t>
            </a:r>
            <a:r>
              <a:rPr lang="en-US" dirty="0" err="1" smtClean="0"/>
              <a:t>Panitkin</a:t>
            </a:r>
            <a:r>
              <a:rPr lang="en-US" dirty="0" smtClean="0"/>
              <a:t> (ATLAS/PANDA)</a:t>
            </a:r>
          </a:p>
          <a:p>
            <a:r>
              <a:rPr lang="en-US" dirty="0"/>
              <a:t>AIMES: Integrated Middleware Framework for Extreme Collaborative Science, Office of Advanced Scientific Computing and Research, Department of Energy ER26115/DE- </a:t>
            </a:r>
            <a:r>
              <a:rPr lang="en-US" dirty="0" smtClean="0"/>
              <a:t>SC0008591</a:t>
            </a:r>
          </a:p>
          <a:p>
            <a:r>
              <a:rPr lang="en-US" dirty="0"/>
              <a:t>NSF CAREER Award, Division of Advanced </a:t>
            </a:r>
            <a:r>
              <a:rPr lang="en-US" dirty="0" err="1"/>
              <a:t>Cyberinfrastructure</a:t>
            </a:r>
            <a:r>
              <a:rPr lang="en-US" dirty="0"/>
              <a:t> (ACI), OCI-1253644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65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new science and new usage modes</a:t>
            </a:r>
          </a:p>
          <a:p>
            <a:pPr lvl="1"/>
            <a:r>
              <a:rPr lang="en-US" sz="2000" dirty="0"/>
              <a:t>Different modes of </a:t>
            </a:r>
            <a:r>
              <a:rPr lang="en-US" sz="2000" dirty="0" err="1"/>
              <a:t>exascale</a:t>
            </a:r>
            <a:r>
              <a:rPr lang="en-US" sz="2000" dirty="0"/>
              <a:t> computing</a:t>
            </a:r>
          </a:p>
          <a:p>
            <a:pPr lvl="2"/>
            <a:r>
              <a:rPr lang="en-US" sz="2000" dirty="0" smtClean="0"/>
              <a:t>E.g. Coupling </a:t>
            </a:r>
            <a:r>
              <a:rPr lang="en-US" sz="2000" dirty="0" err="1"/>
              <a:t>exaflops</a:t>
            </a:r>
            <a:r>
              <a:rPr lang="en-US" sz="2000" dirty="0"/>
              <a:t> of computing with </a:t>
            </a:r>
            <a:r>
              <a:rPr lang="en-US" sz="2000" dirty="0" err="1"/>
              <a:t>exabytes</a:t>
            </a:r>
            <a:r>
              <a:rPr lang="en-US" sz="2000" dirty="0"/>
              <a:t> of </a:t>
            </a:r>
            <a:r>
              <a:rPr lang="en-US" sz="2000" dirty="0" smtClean="0"/>
              <a:t>data</a:t>
            </a:r>
            <a:endParaRPr lang="en-US" dirty="0" smtClean="0"/>
          </a:p>
          <a:p>
            <a:pPr lvl="1"/>
            <a:r>
              <a:rPr lang="en-US" sz="2000" dirty="0"/>
              <a:t>Existing and future DoE Applications and </a:t>
            </a:r>
            <a:r>
              <a:rPr lang="en-US" sz="2000" dirty="0" smtClean="0"/>
              <a:t>facilities</a:t>
            </a:r>
          </a:p>
          <a:p>
            <a:pPr lvl="2"/>
            <a:r>
              <a:rPr lang="en-US" sz="2000" dirty="0" smtClean="0"/>
              <a:t>Complex, multi-component, distributed data and workflow based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pPr lvl="1"/>
            <a:r>
              <a:rPr lang="en-US" sz="2000" dirty="0" smtClean="0"/>
              <a:t>Workloads </a:t>
            </a:r>
            <a:r>
              <a:rPr lang="en-US" sz="2000" dirty="0"/>
              <a:t>from</a:t>
            </a:r>
            <a:r>
              <a:rPr lang="en" sz="2000" dirty="0"/>
              <a:t> leadership </a:t>
            </a:r>
            <a:r>
              <a:rPr lang="en-US" sz="2000" dirty="0" smtClean="0"/>
              <a:t>to </a:t>
            </a:r>
            <a:r>
              <a:rPr lang="en-US" sz="2000" dirty="0"/>
              <a:t>other </a:t>
            </a:r>
            <a:r>
              <a:rPr lang="en" sz="2000" dirty="0"/>
              <a:t>less powerful </a:t>
            </a:r>
            <a:r>
              <a:rPr lang="en" sz="2000" dirty="0" smtClean="0"/>
              <a:t>machines</a:t>
            </a:r>
            <a:endParaRPr lang="en-US" sz="2000" dirty="0" smtClean="0"/>
          </a:p>
          <a:p>
            <a:pPr lvl="2"/>
            <a:r>
              <a:rPr lang="en-US" sz="2000" dirty="0"/>
              <a:t>Synergistic and </a:t>
            </a:r>
            <a:r>
              <a:rPr lang="en-US" sz="2000" dirty="0" smtClean="0"/>
              <a:t>complementary, </a:t>
            </a:r>
            <a:r>
              <a:rPr lang="en-US" sz="2000" dirty="0"/>
              <a:t>not competitive</a:t>
            </a:r>
          </a:p>
          <a:p>
            <a:pPr lvl="1"/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dirty="0" smtClean="0"/>
              <a:t>Support the “long tail of science” and existing application requirements</a:t>
            </a:r>
          </a:p>
          <a:p>
            <a:pPr lvl="1"/>
            <a:r>
              <a:rPr lang="en-US" sz="2000" dirty="0" smtClean="0"/>
              <a:t>Many concurrent applications can scale</a:t>
            </a:r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Extreme Scale </a:t>
            </a:r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First generation of DC characterized by “</a:t>
            </a:r>
            <a:r>
              <a:rPr lang="en-US" dirty="0" err="1" smtClean="0"/>
              <a:t>glueing</a:t>
            </a:r>
            <a:r>
              <a:rPr lang="en-US" dirty="0" smtClean="0"/>
              <a:t> it” together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solutions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endParaRPr lang="en-US" sz="2000" dirty="0"/>
          </a:p>
          <a:p>
            <a:pPr marL="0" indent="-455612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We </a:t>
            </a:r>
            <a:r>
              <a:rPr lang="en-US" dirty="0">
                <a:latin typeface="Arial" charset="0"/>
                <a:ea typeface="ＭＳ Ｐゴシック" charset="0"/>
              </a:rPr>
              <a:t>are still learning how to architect large-scale </a:t>
            </a:r>
            <a:r>
              <a:rPr lang="en-US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863600" lvl="2" indent="-455612">
              <a:lnSpc>
                <a:spcPct val="90000"/>
              </a:lnSpc>
              <a:buFont typeface="Lucida Grande"/>
              <a:buChar char="－"/>
            </a:pPr>
            <a:r>
              <a:rPr lang="en-US" sz="2000" dirty="0" smtClean="0"/>
              <a:t>Scaling </a:t>
            </a:r>
            <a:r>
              <a:rPr lang="en-US" sz="2000" dirty="0"/>
              <a:t>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  <a:endParaRPr lang="en-US" sz="2000" dirty="0" smtClean="0"/>
          </a:p>
          <a:p>
            <a:pPr marL="1373187" lvl="3" indent="-455612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O</a:t>
            </a:r>
            <a:r>
              <a:rPr lang="en-US" sz="2000" dirty="0"/>
              <a:t>(10</a:t>
            </a:r>
            <a:r>
              <a:rPr lang="en-US" sz="2000" baseline="30000" dirty="0"/>
              <a:t>-2</a:t>
            </a:r>
            <a:r>
              <a:rPr lang="en-US" sz="2000" dirty="0"/>
              <a:t>) can do O(100) </a:t>
            </a:r>
            <a:r>
              <a:rPr lang="en-US" sz="2000" dirty="0" smtClean="0"/>
              <a:t>tasks of </a:t>
            </a:r>
            <a:r>
              <a:rPr lang="en-US" sz="2000" dirty="0"/>
              <a:t>O(10GB) over O(10) nodes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>
                <a:latin typeface="Arial" charset="0"/>
                <a:ea typeface="ＭＳ Ｐゴシック" charset="0"/>
              </a:rPr>
              <a:t>vs</a:t>
            </a:r>
            <a:r>
              <a:rPr lang="en-US" sz="2000" dirty="0">
                <a:latin typeface="Arial" charset="0"/>
                <a:ea typeface="ＭＳ Ｐゴシック" charset="0"/>
              </a:rPr>
              <a:t> microscopic theory of 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1260475" lvl="3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Missing principles and practice of “systems in the large”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marL="917575" lvl="3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Absence </a:t>
            </a:r>
            <a:r>
              <a:rPr lang="en-US" dirty="0">
                <a:latin typeface="Arial" charset="0"/>
                <a:ea typeface="ＭＳ Ｐゴシック" charset="0"/>
              </a:rPr>
              <a:t>of analytical models of applications, infrastructure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dirty="0" smtClean="0"/>
              <a:t>Support </a:t>
            </a:r>
            <a:r>
              <a:rPr lang="en-US" dirty="0" smtClean="0"/>
              <a:t>novel and </a:t>
            </a:r>
            <a:r>
              <a:rPr lang="en" dirty="0" smtClean="0"/>
              <a:t>broad range of </a:t>
            </a:r>
            <a:r>
              <a:rPr lang="en-US" dirty="0"/>
              <a:t>a</a:t>
            </a:r>
            <a:r>
              <a:rPr lang="en-US" dirty="0" smtClean="0"/>
              <a:t>pplication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L</a:t>
            </a:r>
            <a:r>
              <a:rPr lang="en" sz="2000" dirty="0" smtClean="0"/>
              <a:t>arge-scale simulations</a:t>
            </a:r>
            <a:r>
              <a:rPr lang="en-US" sz="2000" dirty="0" smtClean="0"/>
              <a:t>  integrated with </a:t>
            </a:r>
            <a:r>
              <a:rPr lang="en" sz="2000" dirty="0" smtClean="0"/>
              <a:t>big-data </a:t>
            </a:r>
            <a:r>
              <a:rPr lang="en-US" sz="2000" dirty="0" smtClean="0"/>
              <a:t>analysis (ATLAS, HEP)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R</a:t>
            </a:r>
            <a:r>
              <a:rPr lang="en" sz="2000" dirty="0" smtClean="0"/>
              <a:t>eal-time computing</a:t>
            </a:r>
            <a:r>
              <a:rPr lang="en-US" sz="2000" dirty="0"/>
              <a:t> </a:t>
            </a:r>
            <a:r>
              <a:rPr lang="en-US" sz="2000" dirty="0" smtClean="0"/>
              <a:t>coupled with distributed data from </a:t>
            </a:r>
            <a:r>
              <a:rPr lang="en" sz="2000" dirty="0" smtClean="0"/>
              <a:t> scientific experiments at global scale</a:t>
            </a:r>
            <a:r>
              <a:rPr lang="en-US" sz="2000" dirty="0" smtClean="0"/>
              <a:t> (LSST, SKA)</a:t>
            </a:r>
            <a:endParaRPr lang="en-US" sz="2000" dirty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Move away from static formulation to adaptive applications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Federate</a:t>
            </a:r>
            <a:r>
              <a:rPr lang="en" dirty="0" smtClean="0"/>
              <a:t> </a:t>
            </a:r>
            <a:r>
              <a:rPr lang="en" dirty="0"/>
              <a:t>diversified set of </a:t>
            </a:r>
            <a:r>
              <a:rPr lang="en" dirty="0" smtClean="0"/>
              <a:t>resources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marL="914400" lvl="2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Co-Design and Execution: Multi-level and Integrated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</a:t>
            </a:r>
            <a:r>
              <a:rPr lang="en-US" sz="2000" dirty="0"/>
              <a:t>Balanced” </a:t>
            </a:r>
            <a:r>
              <a:rPr lang="en-US" sz="2000" dirty="0" smtClean="0"/>
              <a:t>infrastructure that supports scaling </a:t>
            </a:r>
            <a:r>
              <a:rPr lang="en-US" sz="2000" dirty="0"/>
              <a:t>along all dimensions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distribute?</a:t>
            </a:r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smtClean="0"/>
              <a:t>in Relation to</a:t>
            </a:r>
            <a:r>
              <a:rPr lang="en-US" dirty="0" smtClean="0"/>
              <a:t> “Traditional” </a:t>
            </a:r>
            <a:r>
              <a:rPr lang="en-US" dirty="0" smtClean="0"/>
              <a:t>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many application types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 opposed to 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kernels that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need to optimized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Metrics of performance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varied, i.e. peak performance rarely useful!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structure simple, but infrastructural requirements difficult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Task-level composition and coordination is important and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External data infrastructure, repositories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Design point is to support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collectively for many scalable applications on “production” 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Community (HEP) applications, essentially similar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Explains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why DC software environment is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complex, points to an </a:t>
            </a:r>
            <a:r>
              <a:rPr lang="en-US" dirty="0" smtClean="0"/>
              <a:t>important </a:t>
            </a:r>
            <a:r>
              <a:rPr lang="en-US" dirty="0"/>
              <a:t>role for </a:t>
            </a:r>
            <a:r>
              <a:rPr lang="en-US" dirty="0" smtClean="0"/>
              <a:t>middleware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Integrate services: heterogeneous software &amp; system </a:t>
            </a:r>
            <a:r>
              <a:rPr lang="en-US" sz="2000" dirty="0">
                <a:latin typeface="Arial" charset="0"/>
                <a:ea typeface="ＭＳ Ｐゴシック" charset="0"/>
              </a:rPr>
              <a:t>access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layers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530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Functional Aims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31" y="911867"/>
            <a:ext cx="8727298" cy="5146033"/>
          </a:xfrm>
        </p:spPr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reasoning and predictable behavior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/>
              <a:t>What </a:t>
            </a:r>
            <a:r>
              <a:rPr lang="en-US" sz="2000" dirty="0"/>
              <a:t>to distribute</a:t>
            </a:r>
            <a:r>
              <a:rPr lang="en-US" sz="2000" dirty="0" smtClean="0"/>
              <a:t>? Where</a:t>
            </a:r>
            <a:r>
              <a:rPr lang="en-US" sz="2000" dirty="0"/>
              <a:t>/how to distribute? </a:t>
            </a:r>
            <a:r>
              <a:rPr lang="en-US" sz="2000" dirty="0" smtClean="0"/>
              <a:t>When </a:t>
            </a:r>
            <a:r>
              <a:rPr lang="en-US" sz="2000" dirty="0"/>
              <a:t>to distribute</a:t>
            </a:r>
            <a:r>
              <a:rPr lang="en-US" sz="2000" dirty="0" smtClean="0"/>
              <a:t>?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/>
              <a:t>Estimate time to completion?  </a:t>
            </a:r>
            <a:endParaRPr lang="en-US" sz="2000" dirty="0"/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Need to integrate information </a:t>
            </a:r>
            <a:r>
              <a:rPr lang="en-US" sz="2000" dirty="0"/>
              <a:t>about </a:t>
            </a:r>
            <a:r>
              <a:rPr lang="en-US" sz="2000" dirty="0" smtClean="0"/>
              <a:t>applications and resources (compute, data and networks) </a:t>
            </a:r>
          </a:p>
          <a:p>
            <a:pPr marL="1588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Requirement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in conjunction with dynamic resources</a:t>
            </a: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federate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 to provide well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capabilities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400" dirty="0" smtClean="0"/>
              <a:t>NGMW Design Objectives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just “glue” different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 but: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multi-level reasoning and predictable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</a:p>
          <a:p>
            <a:pPr marL="1322388" lvl="2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22388" lvl="2" indent="-381000">
              <a:buSzPct val="80000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rgbClr val="800000"/>
                </a:solidFill>
              </a:rPr>
              <a:t>capabilities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rather than technology</a:t>
            </a:r>
          </a:p>
          <a:p>
            <a:pPr marL="1322388" lvl="2" indent="-381000">
              <a:buSzPct val="80000"/>
            </a:pPr>
            <a:r>
              <a:rPr lang="en" sz="2000" dirty="0" smtClean="0">
                <a:solidFill>
                  <a:srgbClr val="800000"/>
                </a:solidFill>
              </a:rPr>
              <a:t>Capability</a:t>
            </a:r>
            <a:r>
              <a:rPr lang="en-US" sz="2000" dirty="0">
                <a:solidFill>
                  <a:srgbClr val="800000"/>
                </a:solidFill>
              </a:rPr>
              <a:t>:</a:t>
            </a:r>
            <a:r>
              <a:rPr lang="en-US" sz="2000" dirty="0"/>
              <a:t> Well-defined and aggregated functionality, without regard to how, or the specific </a:t>
            </a:r>
            <a:r>
              <a:rPr lang="en-US" sz="2000" dirty="0" smtClean="0"/>
              <a:t>approach used</a:t>
            </a:r>
            <a:endParaRPr lang="en-US" sz="2000" dirty="0"/>
          </a:p>
          <a:p>
            <a:pPr marL="1322388" lvl="2" indent="-381000">
              <a:buSzPct val="80000"/>
            </a:pPr>
            <a:r>
              <a:rPr lang="en-US" sz="2000" dirty="0" smtClean="0"/>
              <a:t>E.g</a:t>
            </a:r>
            <a:r>
              <a:rPr lang="en-US" sz="2000" dirty="0"/>
              <a:t>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</a:t>
            </a:r>
            <a:r>
              <a:rPr lang="en-US" sz="2000" dirty="0" smtClean="0"/>
              <a:t>)</a:t>
            </a:r>
          </a:p>
          <a:p>
            <a:pPr marL="1371600" lvl="3" indent="0">
              <a:buClr>
                <a:srgbClr val="000000"/>
              </a:buClr>
              <a:buSzPct val="10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heterogeneous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dynamic resources requires </a:t>
            </a:r>
            <a:r>
              <a:rPr lang="en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3400" lvl="1" indent="0">
              <a:buSzPct val="8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2000" dirty="0"/>
          </a:p>
          <a:p>
            <a:pPr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Capability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How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-defined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What functional (property) units, and how to compose f</a:t>
            </a:r>
            <a:r>
              <a:rPr lang="en" dirty="0" smtClean="0"/>
              <a:t>unctionality</a:t>
            </a:r>
            <a:r>
              <a:rPr lang="en-US" dirty="0" smtClean="0"/>
              <a:t>?</a:t>
            </a:r>
          </a:p>
          <a:p>
            <a:pPr marL="457200" lvl="1" indent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endParaRPr lang="en-US" dirty="0" smtClean="0"/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dirty="0" smtClean="0"/>
              <a:t>Relationship </a:t>
            </a:r>
            <a:r>
              <a:rPr lang="en-US" dirty="0"/>
              <a:t>between models and </a:t>
            </a:r>
            <a:r>
              <a:rPr lang="en-US" dirty="0" smtClean="0"/>
              <a:t>reasoning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Two </a:t>
            </a:r>
            <a:r>
              <a:rPr lang="en-US" dirty="0"/>
              <a:t>levels of conceptual abstractions to enable </a:t>
            </a:r>
            <a:r>
              <a:rPr lang="en-US" dirty="0" smtClean="0"/>
              <a:t>reasoning: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" dirty="0" smtClean="0"/>
              <a:t>Models </a:t>
            </a:r>
            <a:r>
              <a:rPr lang="en" dirty="0"/>
              <a:t>that enable reasoning</a:t>
            </a:r>
            <a:r>
              <a:rPr lang="en-US" dirty="0"/>
              <a:t> at multiple, integrated levels to provide performance estimation and predictability</a:t>
            </a:r>
          </a:p>
          <a:p>
            <a:pPr lvl="3">
              <a:buFont typeface="Arial"/>
              <a:buChar char="•"/>
            </a:pPr>
            <a:r>
              <a:rPr lang="en" dirty="0"/>
              <a:t>When and how to distribute</a:t>
            </a:r>
            <a:r>
              <a:rPr lang="en-US" dirty="0"/>
              <a:t>? What and where?</a:t>
            </a:r>
          </a:p>
          <a:p>
            <a:pPr lvl="3">
              <a:buFont typeface="Arial"/>
              <a:buChar char="•"/>
            </a:pPr>
            <a:r>
              <a:rPr lang="en-US" dirty="0"/>
              <a:t> A </a:t>
            </a:r>
            <a:r>
              <a:rPr lang="en-US" dirty="0" err="1"/>
              <a:t>Linpack</a:t>
            </a:r>
            <a:r>
              <a:rPr lang="en-US" dirty="0"/>
              <a:t> for distributed systems/applications</a:t>
            </a:r>
            <a:r>
              <a:rPr lang="en-US" dirty="0" smtClean="0"/>
              <a:t>?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In turn need models of semantics – static and dynamic, and performance</a:t>
            </a:r>
          </a:p>
          <a:p>
            <a:pPr lvl="1"/>
            <a:r>
              <a:rPr lang="en" dirty="0" smtClean="0"/>
              <a:t>Models </a:t>
            </a:r>
            <a:r>
              <a:rPr lang="en-US" dirty="0"/>
              <a:t>that enable functional comparison for </a:t>
            </a:r>
            <a:r>
              <a:rPr lang="en-US" i="1" dirty="0"/>
              <a:t>individual</a:t>
            </a:r>
            <a:r>
              <a:rPr lang="en-US" dirty="0"/>
              <a:t> </a:t>
            </a:r>
            <a:r>
              <a:rPr lang="en" i="1" dirty="0"/>
              <a:t>components</a:t>
            </a:r>
            <a:r>
              <a:rPr lang="en-US" dirty="0"/>
              <a:t>, e.g., P* for Pilot-systems </a:t>
            </a:r>
            <a:r>
              <a:rPr lang="en-US" dirty="0">
                <a:hlinkClick r:id="rId3"/>
              </a:rPr>
              <a:t>10.1109/eScience.2012.6404423</a:t>
            </a:r>
            <a:endParaRPr lang="en-US" dirty="0"/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</TotalTime>
  <Words>2249</Words>
  <Application>Microsoft Macintosh PowerPoint</Application>
  <PresentationFormat>On-screen Show (4:3)</PresentationFormat>
  <Paragraphs>240</Paragraphs>
  <Slides>24</Slides>
  <Notes>18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RU_Template_Verdana_G</vt:lpstr>
      <vt:lpstr>Next Generation Middleware for Distributed Exascale Computing The Role of Modeling and Simulation</vt:lpstr>
      <vt:lpstr>Outline</vt:lpstr>
      <vt:lpstr>Why Distributed Exascale Computing?</vt:lpstr>
      <vt:lpstr>Extreme Scale Distributed Computing in 2013</vt:lpstr>
      <vt:lpstr>DEC Foundational Requirements</vt:lpstr>
      <vt:lpstr>DEC in Relation to “Traditional” EC</vt:lpstr>
      <vt:lpstr>NGMW Functional Aims and Requirements</vt:lpstr>
      <vt:lpstr>NGMW Design Objectives</vt:lpstr>
      <vt:lpstr>NGMW: Capability Challenges</vt:lpstr>
      <vt:lpstr>NGMW Schematic</vt:lpstr>
      <vt:lpstr>NGMW Schematic</vt:lpstr>
      <vt:lpstr>NGMW Schematic</vt:lpstr>
      <vt:lpstr>A*/W*</vt:lpstr>
      <vt:lpstr>I* - Analytical HPDC Infrastructure Model </vt:lpstr>
      <vt:lpstr>P*: Model for Dynamic Resources</vt:lpstr>
      <vt:lpstr>F* - Analytical Model of Resource Federation</vt:lpstr>
      <vt:lpstr>*.* : Putting it together</vt:lpstr>
      <vt:lpstr>Design Objective: Multi-level and Integrated</vt:lpstr>
      <vt:lpstr>*.* : Putting it together</vt:lpstr>
      <vt:lpstr>AIMES: Demonstration of Flexible Federation (SC’13)</vt:lpstr>
      <vt:lpstr>NGMW: Interaction of Models and Simulation</vt:lpstr>
      <vt:lpstr>Organizer’s Questions</vt:lpstr>
      <vt:lpstr>Organizer’s Questions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345</cp:revision>
  <dcterms:modified xsi:type="dcterms:W3CDTF">2013-09-18T16:46:45Z</dcterms:modified>
</cp:coreProperties>
</file>