
<file path=[Content_Types].xml><?xml version="1.0" encoding="utf-8"?>
<Types xmlns="http://schemas.openxmlformats.org/package/2006/content-types"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Default Extension="png" ContentType="image/png"/>
  <Default Extension="rels" ContentType="application/vnd.openxmlformats-package.relationships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8.xml" ContentType="application/vnd.openxmlformats-officedocument.presentationml.notesSlide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notesSlides/notesSlide6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notesSlides/notesSlide9.xml" ContentType="application/vnd.openxmlformats-officedocument.presentationml.notes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Default Extension="gif" ContentType="image/gif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notesSlides/notesSlide7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id="2147483660" r:id="rId1"/>
  </p:sldMasterIdLst>
  <p:notesMasterIdLst>
    <p:notesMasterId r:id="rId18"/>
  </p:notesMasterIdLst>
  <p:sldIdLst>
    <p:sldId id="269" r:id="rId2"/>
    <p:sldId id="283" r:id="rId3"/>
    <p:sldId id="270" r:id="rId4"/>
    <p:sldId id="286" r:id="rId5"/>
    <p:sldId id="284" r:id="rId6"/>
    <p:sldId id="289" r:id="rId7"/>
    <p:sldId id="272" r:id="rId8"/>
    <p:sldId id="280" r:id="rId9"/>
    <p:sldId id="273" r:id="rId10"/>
    <p:sldId id="274" r:id="rId11"/>
    <p:sldId id="275" r:id="rId12"/>
    <p:sldId id="287" r:id="rId13"/>
    <p:sldId id="277" r:id="rId14"/>
    <p:sldId id="288" r:id="rId15"/>
    <p:sldId id="290" r:id="rId16"/>
    <p:sldId id="278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a="http://schemas.openxmlformats.org/drawingml/2006/main" xmlns:r="http://schemas.openxmlformats.org/officeDocument/2006/relationships" xmlns:p="http://schemas.openxmlformats.org/presentationml/2006/main" xmlns="" xmlns:p15="http://schemas.microsoft.com/office/powerpoint/2012/main" xmlns:mv="urn:schemas-microsoft-com:mac:vml" xmlns:mc="http://schemas.openxmlformats.org/markup-compatibility/2006">
        <p15:guide id="1" orient="horz" pos="3929" userDrawn="1">
          <p15:clr>
            <a:srgbClr val="A4A3A4"/>
          </p15:clr>
        </p15:guide>
        <p15:guide id="2" pos="5647" userDrawn="1">
          <p15:clr>
            <a:srgbClr val="A4A3A4"/>
          </p15:clr>
        </p15:guide>
      </p15:sldGuideLst>
    </p:ext>
    <p:ext uri="{2D200454-40CA-4A62-9FC3-DE9A4176ACB9}">
      <p15:notesGuideLst xmlns:a="http://schemas.openxmlformats.org/drawingml/2006/main" xmlns:r="http://schemas.openxmlformats.org/officeDocument/2006/relationships" xmlns:p="http://schemas.openxmlformats.org/presentationml/2006/main" xmlns="" xmlns:p15="http://schemas.microsoft.com/office/powerpoint/2012/main" xmlns:mv="urn:schemas-microsoft-com:mac:vml" xmlns:mc="http://schemas.openxmlformats.org/markup-compatibility/2006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D7112E"/>
  </p:clrMru>
  <p:extLst>
    <p:ext uri="{E76CE94A-603C-4142-B9EB-6D1370010A27}">
      <p14:discardImageEditData xmlns:a="http://schemas.openxmlformats.org/drawingml/2006/main" xmlns:r="http://schemas.openxmlformats.org/officeDocument/2006/relationships" xmlns:p="http://schemas.openxmlformats.org/presentationml/2006/main" xmlns="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:a="http://schemas.openxmlformats.org/drawingml/2006/main" xmlns:r="http://schemas.openxmlformats.org/officeDocument/2006/relationships" xmlns:p="http://schemas.openxmlformats.org/presentationml/2006/main" xmlns="" xmlns:p14="http://schemas.microsoft.com/office/powerpoint/2010/main" xmlns:mv="urn:schemas-microsoft-com:mac:vml" xmlns:mc="http://schemas.openxmlformats.org/markup-compatibility/2006" val="0"/>
    </p:ext>
    <p:ext uri="{FD5EFAAD-0ECE-453E-9831-46B23BE46B34}">
      <p15:chartTrackingRefBased xmlns:a="http://schemas.openxmlformats.org/drawingml/2006/main" xmlns:r="http://schemas.openxmlformats.org/officeDocument/2006/relationships" xmlns:p="http://schemas.openxmlformats.org/presentationml/2006/main" xmlns="" xmlns:p15="http://schemas.microsoft.com/office/powerpoint/2012/main" xmlns:mv="urn:schemas-microsoft-com:mac:vml" xmlns:mc="http://schemas.openxmlformats.org/markup-compatibility/2006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22822" autoAdjust="0"/>
    <p:restoredTop sz="82304" autoAdjust="0"/>
  </p:normalViewPr>
  <p:slideViewPr>
    <p:cSldViewPr snapToGrid="0" snapToObjects="1">
      <p:cViewPr varScale="1">
        <p:scale>
          <a:sx n="82" d="100"/>
          <a:sy n="82" d="100"/>
        </p:scale>
        <p:origin x="-1192" y="-104"/>
      </p:cViewPr>
      <p:guideLst>
        <p:guide orient="horz" pos="3929"/>
        <p:guide pos="5647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55" d="100"/>
          <a:sy n="55" d="100"/>
        </p:scale>
        <p:origin x="1944" y="78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3A511-11F1-E84C-9C17-6432078BF397}" type="datetimeFigureOut">
              <a:rPr lang="en-US" smtClean="0"/>
              <a:pPr/>
              <a:t>3/19/13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099CE6-621A-794D-9C87-4797A526F3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a="http://schemas.openxmlformats.org/drawingml/2006/main" xmlns:r="http://schemas.openxmlformats.org/officeDocument/2006/relationships" xmlns:p="http://schemas.openxmlformats.org/presentationml/2006/main" xmlns="" xmlns:p14="http://schemas.microsoft.com/office/powerpoint/2010/main" xmlns:mv="urn:schemas-microsoft-com:mac:vml" xmlns:mc="http://schemas.openxmlformats.org/markup-compatibility/2006" val="4028167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dirty="0" smtClean="0"/>
              <a:t>Extreme scale: new challenges  whether they be resource</a:t>
            </a:r>
            <a:r>
              <a:rPr lang="en-US" baseline="0" dirty="0" smtClean="0"/>
              <a:t> mgmt or identity mgmt!!</a:t>
            </a:r>
            <a:endParaRPr lang="en-US" dirty="0" smtClean="0"/>
          </a:p>
          <a:p>
            <a:pPr>
              <a:spcBef>
                <a:spcPct val="0"/>
              </a:spcBef>
            </a:pPr>
            <a:r>
              <a:rPr lang="en-US" baseline="0" dirty="0" smtClean="0"/>
              <a:t>How can we do it better? </a:t>
            </a:r>
          </a:p>
          <a:p>
            <a:pPr>
              <a:spcBef>
                <a:spcPct val="0"/>
              </a:spcBef>
            </a:pPr>
            <a:r>
              <a:rPr lang="en-US" dirty="0" smtClean="0"/>
              <a:t>Beyond Glue” distinction b/w</a:t>
            </a:r>
            <a:r>
              <a:rPr lang="en-US" baseline="0" dirty="0" smtClean="0"/>
              <a:t> 1</a:t>
            </a:r>
            <a:r>
              <a:rPr lang="en-US" baseline="30000" dirty="0" smtClean="0"/>
              <a:t>st</a:t>
            </a:r>
            <a:r>
              <a:rPr lang="en-US" baseline="0" dirty="0" smtClean="0"/>
              <a:t> gen to next-gen. Necessary </a:t>
            </a:r>
            <a:r>
              <a:rPr lang="en-US" baseline="0" dirty="0" err="1" smtClean="0"/>
              <a:t>Cond</a:t>
            </a:r>
            <a:r>
              <a:rPr lang="en-US" baseline="0" dirty="0" smtClean="0"/>
              <a:t>: Less brittle, fragile?</a:t>
            </a:r>
          </a:p>
          <a:p>
            <a:pPr>
              <a:spcBef>
                <a:spcPct val="0"/>
              </a:spcBef>
            </a:pPr>
            <a:r>
              <a:rPr lang="en-US" baseline="0" dirty="0" err="1" smtClean="0"/>
              <a:t>Obj</a:t>
            </a:r>
            <a:r>
              <a:rPr lang="en-US" baseline="0" dirty="0" smtClean="0"/>
              <a:t>-&gt;Impact: N tasks: how to distributed? Spatiotemporal. 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1D9EBE7-14F2-AD48-9C3B-35DC0406BFDF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a="http://schemas.openxmlformats.org/drawingml/2006/main" xmlns:r="http://schemas.openxmlformats.org/officeDocument/2006/relationships" xmlns:p="http://schemas.openxmlformats.org/presentationml/2006/main" xmlns="" xmlns:p14="http://schemas.microsoft.com/office/powerpoint/2010/main" xmlns:mv="urn:schemas-microsoft-com:mac:vml" xmlns:mc="http://schemas.openxmlformats.org/markup-compatibility/2006" val="4314450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 a later stage  we’ll take the FOA picture and speak</a:t>
            </a:r>
            <a:r>
              <a:rPr lang="en-US" baseline="0" dirty="0" smtClean="0"/>
              <a:t> to it, e.g., Location transparency – pilot-data, bundle and an </a:t>
            </a:r>
            <a:r>
              <a:rPr lang="en-US" baseline="0" smtClean="0"/>
              <a:t>interoperation layer…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99CE6-621A-794D-9C87-4797A526F33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a="http://schemas.openxmlformats.org/drawingml/2006/main" xmlns:r="http://schemas.openxmlformats.org/officeDocument/2006/relationships" xmlns:p="http://schemas.openxmlformats.org/presentationml/2006/main" xmlns="" xmlns:p14="http://schemas.microsoft.com/office/powerpoint/2010/main" xmlns:mv="urn:schemas-microsoft-com:mac:vml" xmlns:mc="http://schemas.openxmlformats.org/markup-compatibility/2006" val="1837130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</a:t>
            </a:r>
            <a:r>
              <a:rPr lang="en-US" baseline="0" dirty="0" smtClean="0"/>
              <a:t> we replace pilot/bundle with pilot-abstractions, given that bundle may end up being a specialized pilot?</a:t>
            </a:r>
          </a:p>
          <a:p>
            <a:r>
              <a:rPr lang="en-US" dirty="0" smtClean="0"/>
              <a:t>For point 2: we</a:t>
            </a:r>
            <a:r>
              <a:rPr lang="en-US" baseline="0" dirty="0" smtClean="0"/>
              <a:t> </a:t>
            </a:r>
            <a:r>
              <a:rPr lang="en-US" baseline="0" smtClean="0"/>
              <a:t>need </a:t>
            </a:r>
            <a:r>
              <a:rPr lang="en-US" smtClean="0"/>
              <a:t>a  </a:t>
            </a:r>
            <a:r>
              <a:rPr lang="en-US" dirty="0" smtClean="0"/>
              <a:t>more nuanced view of infrastructure .. Not use it or leave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99CE6-621A-794D-9C87-4797A526F33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a="http://schemas.openxmlformats.org/drawingml/2006/main" xmlns:r="http://schemas.openxmlformats.org/officeDocument/2006/relationships" xmlns:p="http://schemas.openxmlformats.org/presentationml/2006/main" xmlns="" xmlns:p14="http://schemas.microsoft.com/office/powerpoint/2010/main" xmlns:mv="urn:schemas-microsoft-com:mac:vml" xmlns:mc="http://schemas.openxmlformats.org/markup-compatibility/2006" val="1586048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dirty="0" smtClean="0"/>
              <a:t> Problem statement was valid 10 years ago. What has changed in 10 years?</a:t>
            </a:r>
            <a:r>
              <a:rPr lang="en-US" dirty="0" smtClean="0"/>
              <a:t>  Need/want</a:t>
            </a:r>
            <a:r>
              <a:rPr lang="en-US" baseline="0" dirty="0" smtClean="0"/>
              <a:t> to reason</a:t>
            </a:r>
          </a:p>
          <a:p>
            <a:pPr>
              <a:buFontTx/>
              <a:buChar char="•"/>
            </a:pPr>
            <a:r>
              <a:rPr lang="en-US" baseline="0" dirty="0" smtClean="0"/>
              <a:t> Current State: M-to-M  A-I, but we can think of it as a challenge to map 1-to-many, many-to-1</a:t>
            </a:r>
          </a:p>
          <a:p>
            <a:pPr>
              <a:buFontTx/>
              <a:buChar char="•"/>
            </a:pPr>
            <a:r>
              <a:rPr lang="en-US" baseline="0" dirty="0" smtClean="0"/>
              <a:t> “managing complexity is not the same as extracting simplicity” ---- requires abstractions!</a:t>
            </a: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99CE6-621A-794D-9C87-4797A526F33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a="http://schemas.openxmlformats.org/drawingml/2006/main" xmlns:r="http://schemas.openxmlformats.org/officeDocument/2006/relationships" xmlns:p="http://schemas.openxmlformats.org/presentationml/2006/main" xmlns="" xmlns:p14="http://schemas.microsoft.com/office/powerpoint/2010/main" xmlns:mv="urn:schemas-microsoft-com:mac:vml" xmlns:mc="http://schemas.openxmlformats.org/markup-compatibility/2006" val="2511922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a summary of Dan’s discussion with Application groups</a:t>
            </a:r>
          </a:p>
          <a:p>
            <a:r>
              <a:rPr lang="en-US" dirty="0" smtClean="0"/>
              <a:t>Building</a:t>
            </a:r>
            <a:r>
              <a:rPr lang="en-US" baseline="0" dirty="0" smtClean="0"/>
              <a:t> upon our understanding of collaborative environments and applications before the project</a:t>
            </a:r>
          </a:p>
          <a:p>
            <a:r>
              <a:rPr lang="en-US" baseline="0" dirty="0" smtClean="0"/>
              <a:t>Set the stage for skeletons!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99CE6-621A-794D-9C87-4797A526F33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a="http://schemas.openxmlformats.org/drawingml/2006/main" xmlns:r="http://schemas.openxmlformats.org/officeDocument/2006/relationships" xmlns:p="http://schemas.openxmlformats.org/presentationml/2006/main" xmlns="" xmlns:p14="http://schemas.microsoft.com/office/powerpoint/2010/main" xmlns:mv="urn:schemas-microsoft-com:mac:vml" xmlns:mc="http://schemas.openxmlformats.org/markup-compatibility/2006" val="1943724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Skeletons abstract</a:t>
            </a:r>
            <a:r>
              <a:rPr lang="en-US" baseline="0" dirty="0" smtClean="0"/>
              <a:t> out the key details of an application, act as a form of </a:t>
            </a:r>
            <a:r>
              <a:rPr lang="en-US" baseline="0" dirty="0" smtClean="0"/>
              <a:t>signature/characterization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Skeleton en route to modeling distributed applications</a:t>
            </a:r>
          </a:p>
          <a:p>
            <a:r>
              <a:rPr lang="en-US" baseline="0" dirty="0" smtClean="0"/>
              <a:t>Top Down: Skeleton + Flesh: Application – </a:t>
            </a:r>
            <a:r>
              <a:rPr lang="en-US" baseline="0" dirty="0" err="1" smtClean="0"/>
              <a:t>Flesh::Many</a:t>
            </a:r>
            <a:r>
              <a:rPr lang="en-US" baseline="0" dirty="0" smtClean="0"/>
              <a:t> to one: one to many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99CE6-621A-794D-9C87-4797A526F33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a="http://schemas.openxmlformats.org/drawingml/2006/main" xmlns:r="http://schemas.openxmlformats.org/officeDocument/2006/relationships" xmlns:p="http://schemas.openxmlformats.org/presentationml/2006/main" xmlns="" xmlns:p14="http://schemas.microsoft.com/office/powerpoint/2010/main" xmlns:mv="urn:schemas-microsoft-com:mac:vml" xmlns:mc="http://schemas.openxmlformats.org/markup-compatibility/2006" val="3678437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slides</a:t>
            </a:r>
            <a:r>
              <a:rPr lang="en-US" baseline="0" dirty="0" smtClean="0"/>
              <a:t> of Pilot Jobs from Ole</a:t>
            </a:r>
          </a:p>
          <a:p>
            <a:endParaRPr lang="en-US" dirty="0" smtClean="0"/>
          </a:p>
          <a:p>
            <a:r>
              <a:rPr lang="en-US" dirty="0" smtClean="0"/>
              <a:t>Pilot-jobs as</a:t>
            </a:r>
            <a:r>
              <a:rPr lang="en-US" baseline="0" dirty="0" smtClean="0"/>
              <a:t> a (A)RM because of </a:t>
            </a:r>
            <a:r>
              <a:rPr lang="en-US" dirty="0" smtClean="0"/>
              <a:t>limitations</a:t>
            </a:r>
            <a:r>
              <a:rPr lang="en-US" baseline="0" dirty="0" smtClean="0"/>
              <a:t> of the middleware and infrastructure. Different middleware; </a:t>
            </a:r>
            <a:r>
              <a:rPr lang="en-US" baseline="0" dirty="0" err="1" smtClean="0"/>
              <a:t>differenent</a:t>
            </a:r>
            <a:r>
              <a:rPr lang="en-US" baseline="0" dirty="0" smtClean="0"/>
              <a:t> limitations. Therefore different pilot jobs semantically and functionally.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99CE6-621A-794D-9C87-4797A526F33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a="http://schemas.openxmlformats.org/drawingml/2006/main" xmlns:r="http://schemas.openxmlformats.org/officeDocument/2006/relationships" xmlns:p="http://schemas.openxmlformats.org/presentationml/2006/main" xmlns="" xmlns:p14="http://schemas.microsoft.com/office/powerpoint/2010/main" xmlns:mv="urn:schemas-microsoft-com:mac:vml" xmlns:mc="http://schemas.openxmlformats.org/markup-compatibility/2006" val="2269759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Pilot-jobs as</a:t>
            </a:r>
            <a:r>
              <a:rPr lang="en-US" baseline="0" dirty="0" smtClean="0"/>
              <a:t> a (A)RM because of </a:t>
            </a:r>
            <a:r>
              <a:rPr lang="en-US" dirty="0" smtClean="0"/>
              <a:t>limitations</a:t>
            </a:r>
            <a:r>
              <a:rPr lang="en-US" baseline="0" dirty="0" smtClean="0"/>
              <a:t> of the middleware and infrastructure. Different middleware; </a:t>
            </a:r>
            <a:r>
              <a:rPr lang="en-US" baseline="0" dirty="0" err="1" smtClean="0"/>
              <a:t>differenent</a:t>
            </a:r>
            <a:r>
              <a:rPr lang="en-US" baseline="0" dirty="0" smtClean="0"/>
              <a:t> limitations. Therefore different pilot jobs semantically and functionally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Pilots tell you what to do (N </a:t>
            </a:r>
            <a:r>
              <a:rPr lang="en-US" baseline="0" dirty="0" err="1" smtClean="0"/>
              <a:t>x</a:t>
            </a:r>
            <a:r>
              <a:rPr lang="en-US" baseline="0" dirty="0" smtClean="0"/>
              <a:t> M) but not why or how?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99CE6-621A-794D-9C87-4797A526F33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a="http://schemas.openxmlformats.org/drawingml/2006/main" xmlns:r="http://schemas.openxmlformats.org/officeDocument/2006/relationships" xmlns:p="http://schemas.openxmlformats.org/presentationml/2006/main" xmlns="" xmlns:p14="http://schemas.microsoft.com/office/powerpoint/2010/main" xmlns:mv="urn:schemas-microsoft-com:mac:vml" xmlns:mc="http://schemas.openxmlformats.org/markup-compatibility/2006" val="1258020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Research is in red</a:t>
            </a:r>
            <a:endParaRPr lang="en-US" dirty="0" smtClean="0"/>
          </a:p>
          <a:p>
            <a:r>
              <a:rPr lang="en-US" dirty="0" smtClean="0"/>
              <a:t>Predictive</a:t>
            </a:r>
            <a:r>
              <a:rPr lang="en-US" baseline="0" dirty="0" smtClean="0"/>
              <a:t> </a:t>
            </a:r>
            <a:r>
              <a:rPr lang="en-US" baseline="0" dirty="0" smtClean="0"/>
              <a:t>=&gt; estimate resource availability, capacity</a:t>
            </a:r>
          </a:p>
          <a:p>
            <a:r>
              <a:rPr lang="en-US" baseline="0" dirty="0" smtClean="0"/>
              <a:t>Flexible =&gt; can add or remove resources</a:t>
            </a:r>
          </a:p>
          <a:p>
            <a:r>
              <a:rPr lang="en-US" baseline="0" dirty="0" err="1" smtClean="0"/>
              <a:t>Adaptive+active</a:t>
            </a:r>
            <a:r>
              <a:rPr lang="en-US" baseline="0" dirty="0" smtClean="0"/>
              <a:t> =&gt; can program events to propagate up to P*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99CE6-621A-794D-9C87-4797A526F33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a="http://schemas.openxmlformats.org/drawingml/2006/main" xmlns:r="http://schemas.openxmlformats.org/officeDocument/2006/relationships" xmlns:p="http://schemas.openxmlformats.org/presentationml/2006/main" xmlns="" xmlns:p14="http://schemas.microsoft.com/office/powerpoint/2010/main" xmlns:mv="urn:schemas-microsoft-com:mac:vml" xmlns:mc="http://schemas.openxmlformats.org/markup-compatibility/2006" val="694061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 a later stage  we’ll take the FOA picture and speak</a:t>
            </a:r>
            <a:r>
              <a:rPr lang="en-US" baseline="0" dirty="0" smtClean="0"/>
              <a:t> to it, e.g., Location transparency – pilot-data, bundle and an interoperation layer…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99CE6-621A-794D-9C87-4797A526F33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a="http://schemas.openxmlformats.org/drawingml/2006/main" xmlns:r="http://schemas.openxmlformats.org/officeDocument/2006/relationships" xmlns:p="http://schemas.openxmlformats.org/presentationml/2006/main" xmlns="" xmlns:p14="http://schemas.microsoft.com/office/powerpoint/2010/main" xmlns:mv="urn:schemas-microsoft-com:mac:vml" xmlns:mc="http://schemas.openxmlformats.org/markup-compatibility/2006" val="3096163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where we talk about unifying pilot</a:t>
            </a:r>
            <a:r>
              <a:rPr lang="en-US" baseline="0" dirty="0" smtClean="0"/>
              <a:t> abstractions.. Speak to the </a:t>
            </a:r>
            <a:r>
              <a:rPr lang="en-US" baseline="0" dirty="0" err="1" smtClean="0"/>
              <a:t>cronological</a:t>
            </a:r>
            <a:r>
              <a:rPr lang="en-US" baseline="0" dirty="0" smtClean="0"/>
              <a:t> viewpoint of data distribution.. The third class of moving where the computing is..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Talk about programmability of the network.. Strong emerging trend.. Distributed reasoning must include models of network performance – predictive and responsive</a:t>
            </a:r>
          </a:p>
          <a:p>
            <a:r>
              <a:rPr lang="en-US" baseline="0" dirty="0" smtClean="0"/>
              <a:t>Research Q: how resource transparency at different levels “ties” together?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99CE6-621A-794D-9C87-4797A526F33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a="http://schemas.openxmlformats.org/drawingml/2006/main" xmlns:r="http://schemas.openxmlformats.org/officeDocument/2006/relationships" xmlns:p="http://schemas.openxmlformats.org/presentationml/2006/main" xmlns="" xmlns:p14="http://schemas.microsoft.com/office/powerpoint/2010/main" xmlns:mv="urn:schemas-microsoft-com:mac:vml" xmlns:mc="http://schemas.openxmlformats.org/markup-compatibility/2006" val="606803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70075"/>
            <a:ext cx="7772400" cy="707886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44781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2" descr="http://wulab.cbn.rutgers.edu/_images/Rutgers%20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685800" y="5495924"/>
            <a:ext cx="2400300" cy="742951"/>
          </a:xfrm>
          <a:prstGeom prst="rect">
            <a:avLst/>
          </a:prstGeom>
          <a:noFill/>
          <a:extLst>
            <a:ext uri="{909E8E84-426E-40DD-AFC4-6F175D3DCCD1}">
              <a14:hiddenFill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6057000" y="5560694"/>
            <a:ext cx="2401200" cy="482781"/>
          </a:xfrm>
          <a:prstGeom prst="rect">
            <a:avLst/>
          </a:prstGeom>
        </p:spPr>
      </p:pic>
      <p:grpSp>
        <p:nvGrpSpPr>
          <p:cNvPr id="4" name="Group 3"/>
          <p:cNvGrpSpPr/>
          <p:nvPr userDrawn="1"/>
        </p:nvGrpSpPr>
        <p:grpSpPr>
          <a:xfrm>
            <a:off x="3370950" y="5569569"/>
            <a:ext cx="2401200" cy="677086"/>
            <a:chOff x="3370950" y="5608758"/>
            <a:chExt cx="2401200" cy="677086"/>
          </a:xfrm>
        </p:grpSpPr>
        <p:pic>
          <p:nvPicPr>
            <p:cNvPr id="8" name="Picture 8" descr="http://www.educationusa.info/files/85875d7c-8b60-4b36-f749-dd336e2453c6/logo%20driven%20to%20discover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xmlns:mv="urn:schemas-microsoft-com:mac:vml" xmlns:mc="http://schemas.openxmlformats.org/markup-compatibility/2006" val="0"/>
                </a:ext>
              </a:extLst>
            </a:blip>
            <a:srcRect b="25265"/>
            <a:stretch/>
          </p:blipFill>
          <p:spPr bwMode="auto">
            <a:xfrm>
              <a:off x="3370950" y="5631836"/>
              <a:ext cx="2401200" cy="654008"/>
            </a:xfrm>
            <a:prstGeom prst="rect">
              <a:avLst/>
            </a:prstGeom>
            <a:noFill/>
            <a:extLst>
              <a:ext uri="{909E8E84-426E-40DD-AFC4-6F175D3DCCD1}">
                <a14:hiddenFill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http://blogs.citypages.com/gimmenoise/logo.jpg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xmlns:mv="urn:schemas-microsoft-com:mac:vml" xmlns:mc="http://schemas.openxmlformats.org/markup-compatibility/2006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3696" y="5608758"/>
              <a:ext cx="635708" cy="364016"/>
            </a:xfrm>
            <a:prstGeom prst="rect">
              <a:avLst/>
            </a:prstGeom>
            <a:noFill/>
            <a:extLst>
              <a:ext uri="{909E8E84-426E-40DD-AFC4-6F175D3DCCD1}">
                <a14:hiddenFill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a="http://schemas.openxmlformats.org/drawingml/2006/main" xmlns:r="http://schemas.openxmlformats.org/officeDocument/2006/relationships" xmlns:p="http://schemas.openxmlformats.org/presentationml/2006/main" xmlns="" xmlns:p14="http://schemas.microsoft.com/office/powerpoint/2010/main" xmlns:mv="urn:schemas-microsoft-com:mac:vml" xmlns:mc="http://schemas.openxmlformats.org/markup-compatibility/2006" val="419969117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a="http://schemas.openxmlformats.org/drawingml/2006/main" xmlns:r="http://schemas.openxmlformats.org/officeDocument/2006/relationships" xmlns:p="http://schemas.openxmlformats.org/presentationml/2006/main" xmlns="" xmlns:p15="http://schemas.microsoft.com/office/powerpoint/2012/main" xmlns:mv="urn:schemas-microsoft-com:mac:vml" xmlns:mc="http://schemas.openxmlformats.org/markup-compatibility/2006">
        <p15:guide id="1" orient="horz" pos="3498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E0D0-CCF7-4E4C-9817-12976C7BBD9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9813" y="6480601"/>
            <a:ext cx="5154155" cy="288000"/>
            <a:chOff x="169813" y="6428349"/>
            <a:chExt cx="5154155" cy="288000"/>
          </a:xfrm>
        </p:grpSpPr>
        <p:pic>
          <p:nvPicPr>
            <p:cNvPr id="8" name="Picture 2" descr="http://wulab.cbn.rutgers.edu/_images/Rutgers%20logo.gif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xmlns:mv="urn:schemas-microsoft-com:mac:vml" xmlns:mc="http://schemas.openxmlformats.org/markup-compatibility/2006" val="0"/>
                </a:ext>
              </a:extLst>
            </a:blip>
            <a:srcRect t="5959" b="14402"/>
            <a:stretch/>
          </p:blipFill>
          <p:spPr bwMode="auto">
            <a:xfrm>
              <a:off x="169813" y="6428349"/>
              <a:ext cx="1168364" cy="288000"/>
            </a:xfrm>
            <a:prstGeom prst="rect">
              <a:avLst/>
            </a:prstGeom>
            <a:noFill/>
            <a:extLst>
              <a:ext uri="{909E8E84-426E-40DD-AFC4-6F175D3DCCD1}">
                <a14:hiddenFill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Group 8"/>
            <p:cNvGrpSpPr>
              <a:grpSpLocks noChangeAspect="1"/>
            </p:cNvGrpSpPr>
            <p:nvPr/>
          </p:nvGrpSpPr>
          <p:grpSpPr>
            <a:xfrm>
              <a:off x="1681901" y="6464349"/>
              <a:ext cx="2224027" cy="216000"/>
              <a:chOff x="1864369" y="6356349"/>
              <a:chExt cx="2965369" cy="288000"/>
            </a:xfrm>
          </p:grpSpPr>
          <p:pic>
            <p:nvPicPr>
              <p:cNvPr id="11" name="Picture 2" descr="http://blogs.citypages.com/gimmenoise/logo.jp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xmlns:mv="urn:schemas-microsoft-com:mac:vml" xmlns:mc="http://schemas.openxmlformats.org/markup-compatibility/2006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64369" y="6356349"/>
                <a:ext cx="502956" cy="28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xmlns:mv="urn:schemas-microsoft-com:mac:vml" xmlns:mc="http://schemas.openxmlformats.org/markup-compatibility/2006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8" descr="http://www.educationusa.info/files/85875d7c-8b60-4b36-f749-dd336e2453c6/logo%20driven%20to%20discover.png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xmlns:mv="urn:schemas-microsoft-com:mac:vml" xmlns:mc="http://schemas.openxmlformats.org/markup-compatibility/2006" val="0"/>
                  </a:ext>
                </a:extLst>
              </a:blip>
              <a:srcRect t="46075" b="25265"/>
              <a:stretch/>
            </p:blipFill>
            <p:spPr bwMode="auto">
              <a:xfrm>
                <a:off x="2417078" y="6374349"/>
                <a:ext cx="2412660" cy="252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xmlns:mv="urn:schemas-microsoft-com:mac:vml" xmlns:mc="http://schemas.openxmlformats.org/markup-compatibility/2006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xmlns:mv="urn:schemas-microsoft-com:mac:vml" xmlns:mc="http://schemas.openxmlformats.org/markup-compatibility/2006" val="0"/>
                </a:ext>
              </a:extLst>
            </a:blip>
            <a:stretch>
              <a:fillRect/>
            </a:stretch>
          </p:blipFill>
          <p:spPr>
            <a:xfrm>
              <a:off x="4249653" y="6464349"/>
              <a:ext cx="1074315" cy="216000"/>
            </a:xfrm>
            <a:prstGeom prst="rect">
              <a:avLst/>
            </a:prstGeom>
          </p:spPr>
        </p:pic>
      </p:grpSp>
      <p:sp>
        <p:nvSpPr>
          <p:cNvPr id="14" name="Text Placeholder 2"/>
          <p:cNvSpPr>
            <a:spLocks noGrp="1"/>
          </p:cNvSpPr>
          <p:nvPr>
            <p:ph idx="1"/>
          </p:nvPr>
        </p:nvSpPr>
        <p:spPr>
          <a:xfrm>
            <a:off x="180000" y="1008000"/>
            <a:ext cx="8778242" cy="5238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638" indent="-274638">
              <a:defRPr sz="2000"/>
            </a:lvl1pPr>
            <a:lvl2pPr marL="719138" indent="-261938">
              <a:defRPr sz="2000"/>
            </a:lvl2pPr>
            <a:lvl3pPr marL="1162050" indent="-247650"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169813" y="6393240"/>
            <a:ext cx="8778243" cy="0"/>
          </a:xfrm>
          <a:prstGeom prst="line">
            <a:avLst/>
          </a:prstGeom>
          <a:ln w="0">
            <a:solidFill>
              <a:srgbClr val="DE3F5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169813" y="720511"/>
            <a:ext cx="8778243" cy="0"/>
          </a:xfrm>
          <a:prstGeom prst="line">
            <a:avLst/>
          </a:prstGeom>
          <a:ln w="0">
            <a:solidFill>
              <a:srgbClr val="DE3F5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a="http://schemas.openxmlformats.org/drawingml/2006/main" xmlns:r="http://schemas.openxmlformats.org/officeDocument/2006/relationships" xmlns:p="http://schemas.openxmlformats.org/presentationml/2006/main" xmlns="" xmlns:p14="http://schemas.microsoft.com/office/powerpoint/2010/main" xmlns:mv="urn:schemas-microsoft-com:mac:vml" xmlns:mc="http://schemas.openxmlformats.org/markup-compatibility/2006" val="494430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E0D0-CCF7-4E4C-9817-12976C7BBD9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69813" y="6480601"/>
            <a:ext cx="5154155" cy="288000"/>
            <a:chOff x="169813" y="6428349"/>
            <a:chExt cx="5154155" cy="288000"/>
          </a:xfrm>
        </p:grpSpPr>
        <p:pic>
          <p:nvPicPr>
            <p:cNvPr id="13" name="Picture 2" descr="http://wulab.cbn.rutgers.edu/_images/Rutgers%20logo.gif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xmlns:mv="urn:schemas-microsoft-com:mac:vml" xmlns:mc="http://schemas.openxmlformats.org/markup-compatibility/2006" val="0"/>
                </a:ext>
              </a:extLst>
            </a:blip>
            <a:srcRect t="5959" b="14402"/>
            <a:stretch/>
          </p:blipFill>
          <p:spPr bwMode="auto">
            <a:xfrm>
              <a:off x="169813" y="6428349"/>
              <a:ext cx="1168364" cy="288000"/>
            </a:xfrm>
            <a:prstGeom prst="rect">
              <a:avLst/>
            </a:prstGeom>
            <a:noFill/>
            <a:extLst>
              <a:ext uri="{909E8E84-426E-40DD-AFC4-6F175D3DCCD1}">
                <a14:hiddenFill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4" name="Group 13"/>
            <p:cNvGrpSpPr>
              <a:grpSpLocks noChangeAspect="1"/>
            </p:cNvGrpSpPr>
            <p:nvPr/>
          </p:nvGrpSpPr>
          <p:grpSpPr>
            <a:xfrm>
              <a:off x="1681901" y="6464349"/>
              <a:ext cx="2224027" cy="216000"/>
              <a:chOff x="1864369" y="6356349"/>
              <a:chExt cx="2965369" cy="288000"/>
            </a:xfrm>
          </p:grpSpPr>
          <p:pic>
            <p:nvPicPr>
              <p:cNvPr id="16" name="Picture 2" descr="http://blogs.citypages.com/gimmenoise/logo.jp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xmlns:mv="urn:schemas-microsoft-com:mac:vml" xmlns:mc="http://schemas.openxmlformats.org/markup-compatibility/2006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64369" y="6356349"/>
                <a:ext cx="502956" cy="28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xmlns:mv="urn:schemas-microsoft-com:mac:vml" xmlns:mc="http://schemas.openxmlformats.org/markup-compatibility/2006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8" descr="http://www.educationusa.info/files/85875d7c-8b60-4b36-f749-dd336e2453c6/logo%20driven%20to%20discover.png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xmlns:mv="urn:schemas-microsoft-com:mac:vml" xmlns:mc="http://schemas.openxmlformats.org/markup-compatibility/2006" val="0"/>
                  </a:ext>
                </a:extLst>
              </a:blip>
              <a:srcRect t="46075" b="25265"/>
              <a:stretch/>
            </p:blipFill>
            <p:spPr bwMode="auto">
              <a:xfrm>
                <a:off x="2417078" y="6374349"/>
                <a:ext cx="2412660" cy="252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xmlns:mv="urn:schemas-microsoft-com:mac:vml" xmlns:mc="http://schemas.openxmlformats.org/markup-compatibility/2006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xmlns:mv="urn:schemas-microsoft-com:mac:vml" xmlns:mc="http://schemas.openxmlformats.org/markup-compatibility/2006" val="0"/>
                </a:ext>
              </a:extLst>
            </a:blip>
            <a:stretch>
              <a:fillRect/>
            </a:stretch>
          </p:blipFill>
          <p:spPr>
            <a:xfrm>
              <a:off x="4249653" y="6464349"/>
              <a:ext cx="1074315" cy="216000"/>
            </a:xfrm>
            <a:prstGeom prst="rect">
              <a:avLst/>
            </a:prstGeom>
          </p:spPr>
        </p:pic>
      </p:grpSp>
      <p:cxnSp>
        <p:nvCxnSpPr>
          <p:cNvPr id="18" name="Straight Connector 17"/>
          <p:cNvCxnSpPr/>
          <p:nvPr/>
        </p:nvCxnSpPr>
        <p:spPr>
          <a:xfrm>
            <a:off x="169813" y="6393240"/>
            <a:ext cx="8778243" cy="0"/>
          </a:xfrm>
          <a:prstGeom prst="line">
            <a:avLst/>
          </a:prstGeom>
          <a:ln w="0">
            <a:solidFill>
              <a:srgbClr val="DE3F5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69813" y="707449"/>
            <a:ext cx="8778243" cy="0"/>
          </a:xfrm>
          <a:prstGeom prst="line">
            <a:avLst/>
          </a:prstGeom>
          <a:ln w="0">
            <a:solidFill>
              <a:srgbClr val="DE3F5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169813" y="707449"/>
            <a:ext cx="8778243" cy="0"/>
          </a:xfrm>
          <a:prstGeom prst="line">
            <a:avLst/>
          </a:prstGeom>
          <a:ln w="0">
            <a:solidFill>
              <a:srgbClr val="DE3F5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a="http://schemas.openxmlformats.org/drawingml/2006/main" xmlns:r="http://schemas.openxmlformats.org/officeDocument/2006/relationships" xmlns:p="http://schemas.openxmlformats.org/presentationml/2006/main" xmlns="" xmlns:p14="http://schemas.microsoft.com/office/powerpoint/2010/main" xmlns:mv="urn:schemas-microsoft-com:mac:vml" xmlns:mc="http://schemas.openxmlformats.org/markup-compatibility/2006" val="1527507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E0D0-CCF7-4E4C-9817-12976C7BBD9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69813" y="6393240"/>
            <a:ext cx="8778243" cy="0"/>
          </a:xfrm>
          <a:prstGeom prst="line">
            <a:avLst/>
          </a:prstGeom>
          <a:ln w="0">
            <a:solidFill>
              <a:srgbClr val="DE3F5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169813" y="6480601"/>
            <a:ext cx="5154155" cy="288000"/>
            <a:chOff x="169813" y="6428349"/>
            <a:chExt cx="5154155" cy="288000"/>
          </a:xfrm>
        </p:grpSpPr>
        <p:pic>
          <p:nvPicPr>
            <p:cNvPr id="13" name="Picture 2" descr="http://wulab.cbn.rutgers.edu/_images/Rutgers%20logo.gif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xmlns:mv="urn:schemas-microsoft-com:mac:vml" xmlns:mc="http://schemas.openxmlformats.org/markup-compatibility/2006" val="0"/>
                </a:ext>
              </a:extLst>
            </a:blip>
            <a:srcRect t="5959" b="14402"/>
            <a:stretch/>
          </p:blipFill>
          <p:spPr bwMode="auto">
            <a:xfrm>
              <a:off x="169813" y="6428349"/>
              <a:ext cx="1168364" cy="288000"/>
            </a:xfrm>
            <a:prstGeom prst="rect">
              <a:avLst/>
            </a:prstGeom>
            <a:noFill/>
            <a:extLst>
              <a:ext uri="{909E8E84-426E-40DD-AFC4-6F175D3DCCD1}">
                <a14:hiddenFill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4" name="Group 13"/>
            <p:cNvGrpSpPr>
              <a:grpSpLocks noChangeAspect="1"/>
            </p:cNvGrpSpPr>
            <p:nvPr/>
          </p:nvGrpSpPr>
          <p:grpSpPr>
            <a:xfrm>
              <a:off x="1681901" y="6464349"/>
              <a:ext cx="2224027" cy="216000"/>
              <a:chOff x="1864369" y="6356349"/>
              <a:chExt cx="2965369" cy="288000"/>
            </a:xfrm>
          </p:grpSpPr>
          <p:pic>
            <p:nvPicPr>
              <p:cNvPr id="16" name="Picture 2" descr="http://blogs.citypages.com/gimmenoise/logo.jp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xmlns:mv="urn:schemas-microsoft-com:mac:vml" xmlns:mc="http://schemas.openxmlformats.org/markup-compatibility/2006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64369" y="6356349"/>
                <a:ext cx="502956" cy="28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xmlns:mv="urn:schemas-microsoft-com:mac:vml" xmlns:mc="http://schemas.openxmlformats.org/markup-compatibility/2006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8" descr="http://www.educationusa.info/files/85875d7c-8b60-4b36-f749-dd336e2453c6/logo%20driven%20to%20discover.png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xmlns:mv="urn:schemas-microsoft-com:mac:vml" xmlns:mc="http://schemas.openxmlformats.org/markup-compatibility/2006" val="0"/>
                  </a:ext>
                </a:extLst>
              </a:blip>
              <a:srcRect t="46075" b="25265"/>
              <a:stretch/>
            </p:blipFill>
            <p:spPr bwMode="auto">
              <a:xfrm>
                <a:off x="2417078" y="6374349"/>
                <a:ext cx="2412660" cy="252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xmlns:mv="urn:schemas-microsoft-com:mac:vml" xmlns:mc="http://schemas.openxmlformats.org/markup-compatibility/2006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xmlns:mv="urn:schemas-microsoft-com:mac:vml" xmlns:mc="http://schemas.openxmlformats.org/markup-compatibility/2006" val="0"/>
                </a:ext>
              </a:extLst>
            </a:blip>
            <a:stretch>
              <a:fillRect/>
            </a:stretch>
          </p:blipFill>
          <p:spPr>
            <a:xfrm>
              <a:off x="4249653" y="6464349"/>
              <a:ext cx="1074315" cy="21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a="http://schemas.openxmlformats.org/drawingml/2006/main" xmlns:r="http://schemas.openxmlformats.org/officeDocument/2006/relationships" xmlns:p="http://schemas.openxmlformats.org/presentationml/2006/main" xmlns="" xmlns:p14="http://schemas.microsoft.com/office/powerpoint/2010/main" xmlns:mv="urn:schemas-microsoft-com:mac:vml" xmlns:mc="http://schemas.openxmlformats.org/markup-compatibility/2006" val="2016872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E0D0-CCF7-4E4C-9817-12976C7BBD9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169813" y="6480601"/>
            <a:ext cx="5154155" cy="288000"/>
            <a:chOff x="169813" y="6428349"/>
            <a:chExt cx="5154155" cy="288000"/>
          </a:xfrm>
        </p:grpSpPr>
        <p:pic>
          <p:nvPicPr>
            <p:cNvPr id="10" name="Picture 2" descr="http://wulab.cbn.rutgers.edu/_images/Rutgers%20logo.gif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xmlns:mv="urn:schemas-microsoft-com:mac:vml" xmlns:mc="http://schemas.openxmlformats.org/markup-compatibility/2006" val="0"/>
                </a:ext>
              </a:extLst>
            </a:blip>
            <a:srcRect t="5959" b="14402"/>
            <a:stretch/>
          </p:blipFill>
          <p:spPr bwMode="auto">
            <a:xfrm>
              <a:off x="169813" y="6428349"/>
              <a:ext cx="1168364" cy="288000"/>
            </a:xfrm>
            <a:prstGeom prst="rect">
              <a:avLst/>
            </a:prstGeom>
            <a:noFill/>
            <a:extLst>
              <a:ext uri="{909E8E84-426E-40DD-AFC4-6F175D3DCCD1}">
                <a14:hiddenFill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Group 10"/>
            <p:cNvGrpSpPr>
              <a:grpSpLocks noChangeAspect="1"/>
            </p:cNvGrpSpPr>
            <p:nvPr/>
          </p:nvGrpSpPr>
          <p:grpSpPr>
            <a:xfrm>
              <a:off x="1681901" y="6464349"/>
              <a:ext cx="2224027" cy="216000"/>
              <a:chOff x="1864369" y="6356349"/>
              <a:chExt cx="2965369" cy="288000"/>
            </a:xfrm>
          </p:grpSpPr>
          <p:pic>
            <p:nvPicPr>
              <p:cNvPr id="13" name="Picture 2" descr="http://blogs.citypages.com/gimmenoise/logo.jp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xmlns:mv="urn:schemas-microsoft-com:mac:vml" xmlns:mc="http://schemas.openxmlformats.org/markup-compatibility/2006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64369" y="6356349"/>
                <a:ext cx="502956" cy="28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xmlns:mv="urn:schemas-microsoft-com:mac:vml" xmlns:mc="http://schemas.openxmlformats.org/markup-compatibility/2006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8" descr="http://www.educationusa.info/files/85875d7c-8b60-4b36-f749-dd336e2453c6/logo%20driven%20to%20discover.png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xmlns:mv="urn:schemas-microsoft-com:mac:vml" xmlns:mc="http://schemas.openxmlformats.org/markup-compatibility/2006" val="0"/>
                  </a:ext>
                </a:extLst>
              </a:blip>
              <a:srcRect t="46075" b="25265"/>
              <a:stretch/>
            </p:blipFill>
            <p:spPr bwMode="auto">
              <a:xfrm>
                <a:off x="2417078" y="6374349"/>
                <a:ext cx="2412660" cy="252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xmlns:mv="urn:schemas-microsoft-com:mac:vml" xmlns:mc="http://schemas.openxmlformats.org/markup-compatibility/2006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xmlns:mv="urn:schemas-microsoft-com:mac:vml" xmlns:mc="http://schemas.openxmlformats.org/markup-compatibility/2006" val="0"/>
                </a:ext>
              </a:extLst>
            </a:blip>
            <a:stretch>
              <a:fillRect/>
            </a:stretch>
          </p:blipFill>
          <p:spPr>
            <a:xfrm>
              <a:off x="4249653" y="6464349"/>
              <a:ext cx="1074315" cy="216000"/>
            </a:xfrm>
            <a:prstGeom prst="rect">
              <a:avLst/>
            </a:prstGeom>
          </p:spPr>
        </p:pic>
      </p:grp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169812" y="882770"/>
            <a:ext cx="4310747" cy="5322087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2"/>
          </p:nvPr>
        </p:nvSpPr>
        <p:spPr>
          <a:xfrm>
            <a:off x="4650377" y="882769"/>
            <a:ext cx="4297679" cy="5322087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69813" y="707449"/>
            <a:ext cx="8778243" cy="0"/>
          </a:xfrm>
          <a:prstGeom prst="line">
            <a:avLst/>
          </a:prstGeom>
          <a:ln w="0">
            <a:solidFill>
              <a:srgbClr val="DE3F5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169813" y="6380177"/>
            <a:ext cx="8778243" cy="0"/>
          </a:xfrm>
          <a:prstGeom prst="line">
            <a:avLst/>
          </a:prstGeom>
          <a:ln w="0">
            <a:solidFill>
              <a:srgbClr val="DE3F5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a="http://schemas.openxmlformats.org/drawingml/2006/main" xmlns:r="http://schemas.openxmlformats.org/officeDocument/2006/relationships" xmlns:p="http://schemas.openxmlformats.org/presentationml/2006/main" xmlns="" xmlns:p14="http://schemas.microsoft.com/office/powerpoint/2010/main" xmlns:mv="urn:schemas-microsoft-com:mac:vml" xmlns:mc="http://schemas.openxmlformats.org/markup-compatibility/2006" val="3065815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0000" y="109610"/>
            <a:ext cx="8778243" cy="5847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00" y="1008000"/>
            <a:ext cx="8778242" cy="5251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2243" y="6408601"/>
            <a:ext cx="396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E0D0-CCF7-4E4C-9817-12976C7BBD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a="http://schemas.openxmlformats.org/drawingml/2006/main" xmlns:r="http://schemas.openxmlformats.org/officeDocument/2006/relationships" xmlns:p="http://schemas.openxmlformats.org/presentationml/2006/main" xmlns="" xmlns:p14="http://schemas.microsoft.com/office/powerpoint/2010/main" xmlns:mv="urn:schemas-microsoft-com:mac:vml" xmlns:mc="http://schemas.openxmlformats.org/markup-compatibility/2006" val="3041500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rgbClr val="DE3F56"/>
          </a:solidFill>
          <a:latin typeface="+mj-lt"/>
          <a:ea typeface="+mj-ea"/>
          <a:cs typeface="+mj-cs"/>
        </a:defRPr>
      </a:lvl1pPr>
    </p:titleStyle>
    <p:bodyStyle>
      <a:lvl1pPr marL="274638" indent="-274638" algn="l" defTabSz="457200" rtl="0" eaLnBrk="1" latinLnBrk="0" hangingPunct="1">
        <a:spcBef>
          <a:spcPts val="6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19138" indent="-261938" algn="l" defTabSz="457200" rtl="0" eaLnBrk="1" latinLnBrk="0" hangingPunct="1">
        <a:spcBef>
          <a:spcPts val="600"/>
        </a:spcBef>
        <a:buFont typeface="Arial" panose="020B0604020202020204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62050" indent="-247650" algn="l" defTabSz="457200" rtl="0" eaLnBrk="1" latinLnBrk="0" hangingPunct="1">
        <a:spcBef>
          <a:spcPts val="6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aimes-project.org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69896"/>
            <a:ext cx="7772400" cy="1200329"/>
          </a:xfrm>
        </p:spPr>
        <p:txBody>
          <a:bodyPr>
            <a:spAutoFit/>
          </a:bodyPr>
          <a:lstStyle/>
          <a:p>
            <a:r>
              <a:rPr lang="en-US" sz="3200" dirty="0" smtClean="0"/>
              <a:t>AIMES: Abstractions and Integrated Middleware for Extreme-Scales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91035" y="1920705"/>
            <a:ext cx="5161930" cy="1261884"/>
          </a:xfrm>
        </p:spPr>
        <p:txBody>
          <a:bodyPr>
            <a:spAutoFit/>
          </a:bodyPr>
          <a:lstStyle/>
          <a:p>
            <a:pPr algn="l"/>
            <a:r>
              <a:rPr lang="en-US" sz="2200" dirty="0" smtClean="0">
                <a:solidFill>
                  <a:schemeClr val="tx1"/>
                </a:solidFill>
              </a:rPr>
              <a:t>Shantenu Jha, Matteo </a:t>
            </a:r>
            <a:r>
              <a:rPr lang="en-US" sz="2200" dirty="0" err="1" smtClean="0">
                <a:solidFill>
                  <a:schemeClr val="tx1"/>
                </a:solidFill>
              </a:rPr>
              <a:t>Turilli</a:t>
            </a:r>
            <a:r>
              <a:rPr lang="en-US" sz="2200" dirty="0" smtClean="0">
                <a:solidFill>
                  <a:schemeClr val="tx1"/>
                </a:solidFill>
              </a:rPr>
              <a:t> - Rutgers U</a:t>
            </a:r>
            <a:endParaRPr lang="en-US" sz="2200" dirty="0">
              <a:solidFill>
                <a:schemeClr val="tx1"/>
              </a:solidFill>
            </a:endParaRPr>
          </a:p>
          <a:p>
            <a:pPr algn="l"/>
            <a:r>
              <a:rPr lang="en-US" sz="2200" dirty="0" smtClean="0">
                <a:solidFill>
                  <a:schemeClr val="tx1"/>
                </a:solidFill>
              </a:rPr>
              <a:t>Jon </a:t>
            </a:r>
            <a:r>
              <a:rPr lang="en-US" sz="2200" dirty="0" err="1" smtClean="0">
                <a:solidFill>
                  <a:schemeClr val="tx1"/>
                </a:solidFill>
              </a:rPr>
              <a:t>Weissman</a:t>
            </a:r>
            <a:r>
              <a:rPr lang="en-US" sz="2200" dirty="0" smtClean="0">
                <a:solidFill>
                  <a:schemeClr val="tx1"/>
                </a:solidFill>
              </a:rPr>
              <a:t> - U Minnesota</a:t>
            </a:r>
          </a:p>
          <a:p>
            <a:pPr algn="l"/>
            <a:r>
              <a:rPr lang="en-US" sz="2200" dirty="0" smtClean="0">
                <a:solidFill>
                  <a:schemeClr val="tx1"/>
                </a:solidFill>
              </a:rPr>
              <a:t>Daniel S. Katz, Zhao Zhang - U Chicago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41670" y="3407702"/>
            <a:ext cx="5433849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DOE NGNS PI Meeting – Mar 18-20 2013, Emeryville, CA</a:t>
            </a:r>
            <a:endParaRPr lang="en-GB" dirty="0" smtClean="0"/>
          </a:p>
          <a:p>
            <a:r>
              <a:rPr lang="en-GB" dirty="0" smtClean="0"/>
              <a:t>			</a:t>
            </a:r>
          </a:p>
          <a:p>
            <a:r>
              <a:rPr lang="en-GB" dirty="0" smtClean="0"/>
              <a:t>			</a:t>
            </a:r>
            <a:r>
              <a:rPr lang="en-GB" dirty="0" smtClean="0">
                <a:hlinkClick r:id="rId2"/>
              </a:rPr>
              <a:t>http://aimes-project.org</a:t>
            </a:r>
            <a:endParaRPr lang="en-GB" dirty="0" smtClean="0"/>
          </a:p>
          <a:p>
            <a:endParaRPr lang="en-GB" dirty="0" smtClean="0"/>
          </a:p>
          <a:p>
            <a:r>
              <a:rPr lang="en-US" dirty="0" smtClean="0"/>
              <a:t>DOE ASCR under grant numbers: DE-FG02-12ER26115, </a:t>
            </a:r>
          </a:p>
          <a:p>
            <a:r>
              <a:rPr lang="en-US" dirty="0" smtClean="0"/>
              <a:t>		DE-SC0008617 &amp; DE-SC0008651</a:t>
            </a:r>
            <a:endParaRPr lang="en-GB" dirty="0"/>
          </a:p>
        </p:txBody>
      </p:sp>
    </p:spTree>
    <p:extLst>
      <p:ext uri="{BB962C8B-B14F-4D97-AF65-F5344CB8AC3E}">
        <p14:creationId xmlns:a="http://schemas.openxmlformats.org/drawingml/2006/main" xmlns:r="http://schemas.openxmlformats.org/officeDocument/2006/relationships" xmlns:p="http://schemas.openxmlformats.org/presentationml/2006/main" xmlns="" xmlns:p14="http://schemas.microsoft.com/office/powerpoint/2010/main" xmlns:mv="urn:schemas-microsoft-com:mac:vml" xmlns:mc="http://schemas.openxmlformats.org/markup-compatibility/2006" val="130740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13" y="109610"/>
            <a:ext cx="8778243" cy="584775"/>
          </a:xfrm>
        </p:spPr>
        <p:txBody>
          <a:bodyPr/>
          <a:lstStyle/>
          <a:p>
            <a:r>
              <a:rPr lang="en-US" dirty="0" smtClean="0"/>
              <a:t>AIMES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169813" y="914400"/>
            <a:ext cx="4325987" cy="5211763"/>
          </a:xfrm>
        </p:spPr>
        <p:txBody>
          <a:bodyPr>
            <a:normAutofit/>
          </a:bodyPr>
          <a:lstStyle/>
          <a:p>
            <a:r>
              <a:rPr lang="en-US" dirty="0" smtClean="0"/>
              <a:t>High-level architecture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4630994" y="921774"/>
            <a:ext cx="4317062" cy="5204389"/>
          </a:xfrm>
        </p:spPr>
        <p:txBody>
          <a:bodyPr/>
          <a:lstStyle/>
          <a:p>
            <a:r>
              <a:rPr lang="en-US" dirty="0" smtClean="0"/>
              <a:t>Functional view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E0D0-CCF7-4E4C-9817-12976C7BBD9F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 l="5627" t="7033" r="51148" b="13118"/>
          <a:stretch/>
        </p:blipFill>
        <p:spPr>
          <a:xfrm>
            <a:off x="356523" y="1315092"/>
            <a:ext cx="3952566" cy="46457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 l="52258" t="6781" r="2581" b="13118"/>
          <a:stretch/>
        </p:blipFill>
        <p:spPr>
          <a:xfrm>
            <a:off x="4724750" y="1315092"/>
            <a:ext cx="4129549" cy="46604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13" y="109610"/>
            <a:ext cx="8778243" cy="584775"/>
          </a:xfrm>
        </p:spPr>
        <p:txBody>
          <a:bodyPr/>
          <a:lstStyle/>
          <a:p>
            <a:r>
              <a:rPr lang="en-US" dirty="0" smtClean="0"/>
              <a:t>AIMES – FOA alignment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E0D0-CCF7-4E4C-9817-12976C7BBD9F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 l="6201" r="8869"/>
          <a:stretch/>
        </p:blipFill>
        <p:spPr>
          <a:xfrm>
            <a:off x="863030" y="934948"/>
            <a:ext cx="5774175" cy="5410030"/>
          </a:xfrm>
          <a:prstGeom prst="rect">
            <a:avLst/>
          </a:prstGeom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9813" y="122673"/>
            <a:ext cx="8778243" cy="584775"/>
          </a:xfrm>
        </p:spPr>
        <p:txBody>
          <a:bodyPr/>
          <a:lstStyle/>
          <a:p>
            <a:r>
              <a:rPr lang="en-US" dirty="0" smtClean="0"/>
              <a:t>Short-term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skeleton that represents Montage</a:t>
            </a:r>
          </a:p>
          <a:p>
            <a:r>
              <a:rPr lang="en-US" dirty="0" smtClean="0"/>
              <a:t>Define capabilities of bundles</a:t>
            </a:r>
          </a:p>
          <a:p>
            <a:r>
              <a:rPr lang="en-US" dirty="0" smtClean="0"/>
              <a:t>Define the </a:t>
            </a:r>
            <a:r>
              <a:rPr lang="en-US" dirty="0" err="1" smtClean="0"/>
              <a:t>SoC</a:t>
            </a:r>
            <a:r>
              <a:rPr lang="en-US" dirty="0" smtClean="0"/>
              <a:t> and API between Pilots and Bundles</a:t>
            </a:r>
          </a:p>
          <a:p>
            <a:r>
              <a:rPr lang="en-US" dirty="0" smtClean="0"/>
              <a:t>Prototype demonstration: 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 smtClean="0"/>
              <a:t>Focus on compute resources: Pilots and Bundles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 smtClean="0"/>
              <a:t>Integrate Skeleton + Pilot-Abstractions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 smtClean="0"/>
              <a:t>Integrate Pilot-Abstractions with Bundles 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 smtClean="0"/>
              <a:t>Identify Experimental Infrastructure 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 smtClean="0"/>
              <a:t>Instantiate montage-skeleton for different parameter range and execute over heterogeneous infrastructure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E0D0-CCF7-4E4C-9817-12976C7BBD9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9813" y="122673"/>
            <a:ext cx="8778243" cy="584775"/>
          </a:xfrm>
        </p:spPr>
        <p:txBody>
          <a:bodyPr/>
          <a:lstStyle/>
          <a:p>
            <a:r>
              <a:rPr lang="en-US" dirty="0" smtClean="0"/>
              <a:t>Middle-term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D7112E"/>
                </a:solidFill>
              </a:rPr>
              <a:t>Middle Term: </a:t>
            </a:r>
            <a:r>
              <a:rPr lang="en-US" dirty="0" smtClean="0"/>
              <a:t>Develop storage-based Pilot/Bundles;  Integrate Pilot/Bundle abstractions with network monitoring tools - e.g. </a:t>
            </a:r>
            <a:r>
              <a:rPr lang="en-US" dirty="0" err="1" smtClean="0"/>
              <a:t>perfsonar</a:t>
            </a:r>
            <a:endParaRPr lang="en-US" dirty="0" smtClean="0"/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Understand the role of dynamic network capabilities as an element of resource management in conjunction with pilot/bundle abstractions</a:t>
            </a:r>
          </a:p>
          <a:p>
            <a:pPr lvl="1"/>
            <a:r>
              <a:rPr lang="en-US" dirty="0" smtClean="0"/>
              <a:t>Obtain skeletons for network and storage-based applications</a:t>
            </a:r>
          </a:p>
          <a:p>
            <a:pPr lvl="1"/>
            <a:r>
              <a:rPr lang="en-US" dirty="0" smtClean="0"/>
              <a:t>Investigate integrating network scheduling capabilities </a:t>
            </a:r>
          </a:p>
          <a:p>
            <a:pPr lvl="1"/>
            <a:r>
              <a:rPr lang="en-US" dirty="0" smtClean="0"/>
              <a:t>Explore specific technologies such as NSI, SDN</a:t>
            </a:r>
          </a:p>
          <a:p>
            <a:pPr lvl="1"/>
            <a:r>
              <a:rPr lang="en-US" dirty="0" smtClean="0"/>
              <a:t>Inform  and integrate with groups at OGF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E0D0-CCF7-4E4C-9817-12976C7BBD9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69896"/>
            <a:ext cx="7772400" cy="1200329"/>
          </a:xfrm>
        </p:spPr>
        <p:txBody>
          <a:bodyPr>
            <a:spAutoFit/>
          </a:bodyPr>
          <a:lstStyle/>
          <a:p>
            <a:r>
              <a:rPr lang="en-US" sz="3200" dirty="0" smtClean="0"/>
              <a:t>AIMES: Abstractions and Integrated Middleware for Extreme-Scales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91035" y="2162230"/>
            <a:ext cx="5161930" cy="1261884"/>
          </a:xfrm>
        </p:spPr>
        <p:txBody>
          <a:bodyPr>
            <a:spAutoFit/>
          </a:bodyPr>
          <a:lstStyle/>
          <a:p>
            <a:pPr algn="l"/>
            <a:r>
              <a:rPr lang="en-US" sz="2200" dirty="0" smtClean="0">
                <a:solidFill>
                  <a:schemeClr val="tx1"/>
                </a:solidFill>
              </a:rPr>
              <a:t>Shantenu Jha, Matteo </a:t>
            </a:r>
            <a:r>
              <a:rPr lang="en-US" sz="2200" dirty="0" err="1" smtClean="0">
                <a:solidFill>
                  <a:schemeClr val="tx1"/>
                </a:solidFill>
              </a:rPr>
              <a:t>Turilli</a:t>
            </a:r>
            <a:r>
              <a:rPr lang="en-US" sz="2200" dirty="0" smtClean="0">
                <a:solidFill>
                  <a:schemeClr val="tx1"/>
                </a:solidFill>
              </a:rPr>
              <a:t> - Rutgers U</a:t>
            </a:r>
            <a:endParaRPr lang="en-US" sz="2200" dirty="0">
              <a:solidFill>
                <a:schemeClr val="tx1"/>
              </a:solidFill>
            </a:endParaRPr>
          </a:p>
          <a:p>
            <a:pPr algn="l"/>
            <a:r>
              <a:rPr lang="en-US" sz="2200" dirty="0" smtClean="0">
                <a:solidFill>
                  <a:schemeClr val="tx1"/>
                </a:solidFill>
              </a:rPr>
              <a:t>Jon </a:t>
            </a:r>
            <a:r>
              <a:rPr lang="en-US" sz="2200" dirty="0" err="1" smtClean="0">
                <a:solidFill>
                  <a:schemeClr val="tx1"/>
                </a:solidFill>
              </a:rPr>
              <a:t>Weissman</a:t>
            </a:r>
            <a:r>
              <a:rPr lang="en-US" sz="2200" dirty="0" smtClean="0">
                <a:solidFill>
                  <a:schemeClr val="tx1"/>
                </a:solidFill>
              </a:rPr>
              <a:t> - U Minnesota</a:t>
            </a:r>
          </a:p>
          <a:p>
            <a:pPr algn="l"/>
            <a:r>
              <a:rPr lang="en-US" sz="2200" dirty="0" smtClean="0">
                <a:solidFill>
                  <a:schemeClr val="tx1"/>
                </a:solidFill>
              </a:rPr>
              <a:t>Daniel S. Katz, Zhao Zhang - U Chicago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33137" y="4020677"/>
            <a:ext cx="2477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Thank you</a:t>
            </a:r>
            <a:endParaRPr lang="en-GB" sz="3200" dirty="0"/>
          </a:p>
        </p:txBody>
      </p:sp>
    </p:spTree>
    <p:extLst>
      <p:ext uri="{BB962C8B-B14F-4D97-AF65-F5344CB8AC3E}">
        <p14:creationId xmlns:a="http://schemas.openxmlformats.org/drawingml/2006/main" xmlns:r="http://schemas.openxmlformats.org/officeDocument/2006/relationships" xmlns:p="http://schemas.openxmlformats.org/presentationml/2006/main" xmlns="" xmlns:p14="http://schemas.microsoft.com/office/powerpoint/2010/main" xmlns:mv="urn:schemas-microsoft-com:mac:vml" xmlns:mc="http://schemas.openxmlformats.org/markup-compatibility/2006" val="71755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9813" y="122673"/>
            <a:ext cx="8778243" cy="584775"/>
          </a:xfrm>
        </p:spPr>
        <p:txBody>
          <a:bodyPr/>
          <a:lstStyle/>
          <a:p>
            <a:r>
              <a:rPr lang="en-US" dirty="0" smtClean="0"/>
              <a:t>Middle and Long-term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D7112E"/>
                </a:solidFill>
              </a:rPr>
              <a:t>Middle Term: </a:t>
            </a:r>
            <a:r>
              <a:rPr lang="en-US" dirty="0" smtClean="0"/>
              <a:t>Develop storage-based Pilot/Bundles;  Integrate Pilot/Bundle abstractions with network monitoring tools - e.g. </a:t>
            </a:r>
            <a:r>
              <a:rPr lang="en-US" dirty="0" err="1" smtClean="0"/>
              <a:t>perfsonar</a:t>
            </a:r>
            <a:endParaRPr lang="en-US" dirty="0" smtClean="0"/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Understand the role of dynamic network capabilities as an element of resource management in conjunction with pilot/bundle abstractions</a:t>
            </a:r>
          </a:p>
          <a:p>
            <a:pPr lvl="1"/>
            <a:r>
              <a:rPr lang="en-US" dirty="0" smtClean="0"/>
              <a:t>Obtain skeletons for network and storage-based applications</a:t>
            </a:r>
          </a:p>
          <a:p>
            <a:pPr lvl="1"/>
            <a:r>
              <a:rPr lang="en-US" dirty="0" smtClean="0"/>
              <a:t>Investigate integrating network scheduling capabilities </a:t>
            </a:r>
          </a:p>
          <a:p>
            <a:pPr lvl="1"/>
            <a:r>
              <a:rPr lang="en-US" dirty="0" smtClean="0"/>
              <a:t>Explore specific technologies such as NSI, SDN</a:t>
            </a:r>
          </a:p>
          <a:p>
            <a:pPr lvl="1"/>
            <a:r>
              <a:rPr lang="en-US" dirty="0" smtClean="0"/>
              <a:t>Inform  and integrate with groups at OGF</a:t>
            </a:r>
          </a:p>
          <a:p>
            <a:r>
              <a:rPr lang="en-US" dirty="0" smtClean="0">
                <a:solidFill>
                  <a:srgbClr val="D7112E"/>
                </a:solidFill>
              </a:rPr>
              <a:t>Long Term:</a:t>
            </a:r>
            <a:r>
              <a:rPr lang="en-US" dirty="0" smtClean="0"/>
              <a:t> Provide prototype  and deployment of network aware pilot/bundle based resource management</a:t>
            </a:r>
          </a:p>
          <a:p>
            <a:r>
              <a:rPr lang="en-US" dirty="0" smtClean="0"/>
              <a:t>Reason about performance, trade-offs, configurations and </a:t>
            </a:r>
            <a:r>
              <a:rPr lang="en-US" dirty="0" err="1" smtClean="0"/>
              <a:t>composability</a:t>
            </a:r>
            <a:endParaRPr lang="en-US" dirty="0" smtClean="0"/>
          </a:p>
          <a:p>
            <a:pPr lvl="1"/>
            <a:r>
              <a:rPr lang="en-US" dirty="0" smtClean="0"/>
              <a:t>What are possible models for distributed applications and (next-generation) </a:t>
            </a:r>
            <a:r>
              <a:rPr lang="en-US" dirty="0" err="1" smtClean="0"/>
              <a:t>DCIs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What properties/requirements/constraints does this impose on middleware?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E0D0-CCF7-4E4C-9817-12976C7BBD9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9813" y="122673"/>
            <a:ext cx="8778243" cy="584775"/>
          </a:xfrm>
        </p:spPr>
        <p:txBody>
          <a:bodyPr/>
          <a:lstStyle/>
          <a:p>
            <a:r>
              <a:rPr lang="en-US" dirty="0" smtClean="0"/>
              <a:t>Long-term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80000" y="1008000"/>
            <a:ext cx="8778242" cy="5238468"/>
          </a:xfrm>
        </p:spPr>
        <p:txBody>
          <a:bodyPr>
            <a:normAutofit/>
          </a:bodyPr>
          <a:lstStyle/>
          <a:p>
            <a:r>
              <a:rPr lang="en-US" dirty="0" smtClean="0"/>
              <a:t>Provide prototype  and deployment of network aware pilot/bundle based resource management</a:t>
            </a:r>
          </a:p>
          <a:p>
            <a:r>
              <a:rPr lang="en-US" dirty="0" smtClean="0"/>
              <a:t>Reason about performance, trade-offs, configurations and </a:t>
            </a:r>
            <a:r>
              <a:rPr lang="en-US" dirty="0" err="1" smtClean="0"/>
              <a:t>composability</a:t>
            </a:r>
            <a:endParaRPr lang="en-US" dirty="0" smtClean="0"/>
          </a:p>
          <a:p>
            <a:pPr lvl="1"/>
            <a:r>
              <a:rPr lang="en-US" dirty="0" smtClean="0"/>
              <a:t>What are possible models for distributed applications and (next-generation) </a:t>
            </a:r>
            <a:r>
              <a:rPr lang="en-US" dirty="0" err="1" smtClean="0"/>
              <a:t>DCIs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What properties/requirements/constraints does this impose on middleware?</a:t>
            </a:r>
          </a:p>
          <a:p>
            <a:pPr lvl="1"/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E0D0-CCF7-4E4C-9817-12976C7BBD9F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Content Placeholder 18"/>
          <p:cNvSpPr>
            <a:spLocks noGrp="1"/>
          </p:cNvSpPr>
          <p:nvPr>
            <p:ph sz="quarter" idx="4294967295"/>
          </p:nvPr>
        </p:nvSpPr>
        <p:spPr>
          <a:xfrm>
            <a:off x="178332" y="3285778"/>
            <a:ext cx="4356000" cy="3077766"/>
          </a:xfrm>
          <a:ln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pPr marL="0" indent="0" eaLnBrk="1" hangingPunct="1">
              <a:spcAft>
                <a:spcPts val="600"/>
              </a:spcAft>
              <a:buFont typeface="Arial" charset="0"/>
              <a:buNone/>
            </a:pPr>
            <a:r>
              <a:rPr lang="en-US" b="1" dirty="0" smtClean="0">
                <a:solidFill>
                  <a:srgbClr val="D7112E"/>
                </a:solidFill>
                <a:ea typeface="ＭＳ Ｐゴシック" charset="-128"/>
                <a:cs typeface="ＭＳ Ｐゴシック" charset="-128"/>
              </a:rPr>
              <a:t>Progress and Accomplishments</a:t>
            </a:r>
            <a:endParaRPr lang="en-US" sz="1800" dirty="0" smtClean="0">
              <a:ea typeface="ＭＳ Ｐゴシック" charset="-128"/>
              <a:cs typeface="ＭＳ Ｐゴシック" charset="-128"/>
            </a:endParaRPr>
          </a:p>
          <a:p>
            <a:pPr marL="176213" indent="-176213"/>
            <a:r>
              <a:rPr lang="en-US" sz="1800" dirty="0" err="1" smtClean="0"/>
              <a:t>DoE</a:t>
            </a:r>
            <a:r>
              <a:rPr lang="en-US" sz="1800" dirty="0" smtClean="0"/>
              <a:t> application analysis to produce initial skeleton drivers for research</a:t>
            </a:r>
          </a:p>
          <a:p>
            <a:pPr marL="176213" indent="-176213"/>
            <a:r>
              <a:rPr lang="en-US" sz="1800" dirty="0" smtClean="0">
                <a:ea typeface="ＭＳ Ｐゴシック" charset="-128"/>
                <a:cs typeface="ＭＳ Ｐゴシック" charset="-128"/>
              </a:rPr>
              <a:t>Defined</a:t>
            </a:r>
            <a:r>
              <a:rPr lang="en-US" sz="1800" dirty="0" smtClean="0">
                <a:ea typeface="ＭＳ Ｐゴシック" charset="-128"/>
                <a:cs typeface="ＭＳ Ｐゴシック" charset="-128"/>
              </a:rPr>
              <a:t> </a:t>
            </a:r>
            <a:r>
              <a:rPr lang="en-US" sz="1800" dirty="0" smtClean="0">
                <a:ea typeface="ＭＳ Ｐゴシック" charset="-128"/>
                <a:cs typeface="ＭＳ Ｐゴシック" charset="-128"/>
              </a:rPr>
              <a:t>primary abstractions:</a:t>
            </a:r>
            <a:r>
              <a:rPr lang="en-US" sz="1800" dirty="0" smtClean="0">
                <a:ea typeface="ＭＳ Ｐゴシック" charset="-128"/>
                <a:cs typeface="ＭＳ Ｐゴシック" charset="-128"/>
              </a:rPr>
              <a:t> </a:t>
            </a:r>
            <a:r>
              <a:rPr lang="en-US" sz="1800" dirty="0" smtClean="0">
                <a:ea typeface="ＭＳ Ｐゴシック" charset="-128"/>
                <a:cs typeface="ＭＳ Ｐゴシック" charset="-128"/>
              </a:rPr>
              <a:t>pilot </a:t>
            </a:r>
            <a:r>
              <a:rPr lang="en-US" sz="1800" dirty="0" smtClean="0">
                <a:ea typeface="ＭＳ Ｐゴシック" charset="-128"/>
                <a:cs typeface="ＭＳ Ｐゴシック" charset="-128"/>
              </a:rPr>
              <a:t>and bundle </a:t>
            </a:r>
            <a:r>
              <a:rPr lang="en-US" sz="1800" dirty="0" smtClean="0">
                <a:ea typeface="ＭＳ Ｐゴシック" charset="-128"/>
                <a:cs typeface="ＭＳ Ｐゴシック" charset="-128"/>
              </a:rPr>
              <a:t>interactions, and use cases</a:t>
            </a:r>
          </a:p>
          <a:p>
            <a:pPr marL="176213" indent="-176213"/>
            <a:r>
              <a:rPr lang="en-US" sz="1800" dirty="0" smtClean="0">
                <a:ea typeface="ＭＳ Ｐゴシック" charset="-128"/>
                <a:cs typeface="ＭＳ Ｐゴシック" charset="-128"/>
              </a:rPr>
              <a:t>Identified key research elements: signatures</a:t>
            </a:r>
          </a:p>
          <a:p>
            <a:pPr marL="176213" indent="-176213"/>
            <a:r>
              <a:rPr lang="en-US" sz="1800" dirty="0" smtClean="0">
                <a:ea typeface="ＭＳ Ｐゴシック" charset="-128"/>
                <a:cs typeface="ＭＳ Ｐゴシック" charset="-128"/>
              </a:rPr>
              <a:t>Identified initial short, medium &amp; long term research &amp; development goals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77800" y="3237276"/>
            <a:ext cx="8748000" cy="0"/>
          </a:xfrm>
          <a:prstGeom prst="line">
            <a:avLst/>
          </a:prstGeom>
          <a:ln w="0">
            <a:solidFill>
              <a:srgbClr val="D7112E">
                <a:alpha val="25000"/>
              </a:srgb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4586748" y="210839"/>
            <a:ext cx="0" cy="5976000"/>
          </a:xfrm>
          <a:prstGeom prst="line">
            <a:avLst/>
          </a:prstGeom>
          <a:ln w="0">
            <a:solidFill>
              <a:srgbClr val="D7112E">
                <a:alpha val="25000"/>
              </a:srgb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18"/>
          <p:cNvSpPr txBox="1">
            <a:spLocks/>
          </p:cNvSpPr>
          <p:nvPr/>
        </p:nvSpPr>
        <p:spPr>
          <a:xfrm>
            <a:off x="178334" y="243470"/>
            <a:ext cx="4356000" cy="2939267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 vert="horz" lIns="91440" tIns="45720" rIns="91440" bIns="45720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7112E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Objectives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  <a:p>
            <a:pPr marL="176213" marR="0" lvl="0" indent="-176213" algn="l" defTabSz="457200" rtl="0" eaLnBrk="1" fontAlgn="auto" latinLnBrk="0" hangingPunct="1"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Distributed computing is an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important component in extreme-scale collaboration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6213" lvl="0" indent="-176213">
              <a:spcBef>
                <a:spcPts val="600"/>
              </a:spcBef>
              <a:buFont typeface="Arial"/>
              <a:buChar char="•"/>
            </a:pPr>
            <a:r>
              <a:rPr lang="en-US" dirty="0" smtClean="0"/>
              <a:t>Extreme-Scale Challenges</a:t>
            </a:r>
            <a:r>
              <a:rPr lang="en-US" dirty="0" smtClean="0"/>
              <a:t>: predictable,</a:t>
            </a:r>
            <a:r>
              <a:rPr lang="en-US" dirty="0" smtClean="0"/>
              <a:t> flexible, reliable, federation</a:t>
            </a:r>
          </a:p>
          <a:p>
            <a:pPr marL="176213" lvl="0" indent="-176213">
              <a:spcBef>
                <a:spcPts val="600"/>
              </a:spcBef>
              <a:buFont typeface="Arial"/>
              <a:buChar char="•"/>
            </a:pPr>
            <a:r>
              <a:rPr lang="en-US" dirty="0" smtClean="0"/>
              <a:t>“</a:t>
            </a:r>
            <a:r>
              <a:rPr lang="en-US" dirty="0" smtClean="0"/>
              <a:t>Beyond Glue” =&gt; reason about the application and infrastructure</a:t>
            </a:r>
            <a:r>
              <a:rPr lang="en-US" dirty="0" smtClean="0"/>
              <a:t>	</a:t>
            </a:r>
          </a:p>
          <a:p>
            <a:pPr marL="633413" lvl="1" indent="-176213">
              <a:spcBef>
                <a:spcPts val="600"/>
              </a:spcBef>
              <a:buFont typeface="Arial"/>
              <a:buChar char="•"/>
            </a:pPr>
            <a:r>
              <a:rPr lang="en-US" dirty="0" smtClean="0"/>
              <a:t>Develop </a:t>
            </a:r>
            <a:r>
              <a:rPr lang="en-US" dirty="0" smtClean="0"/>
              <a:t>new</a:t>
            </a:r>
            <a:r>
              <a:rPr lang="en-US" dirty="0" smtClean="0"/>
              <a:t> abstractions for resources </a:t>
            </a:r>
            <a:r>
              <a:rPr lang="en-US" dirty="0" smtClean="0"/>
              <a:t>at all </a:t>
            </a:r>
            <a:r>
              <a:rPr lang="en-US" dirty="0" smtClean="0"/>
              <a:t>levels</a:t>
            </a:r>
          </a:p>
        </p:txBody>
      </p:sp>
      <p:sp>
        <p:nvSpPr>
          <p:cNvPr id="11" name="Content Placeholder 18"/>
          <p:cNvSpPr txBox="1">
            <a:spLocks/>
          </p:cNvSpPr>
          <p:nvPr/>
        </p:nvSpPr>
        <p:spPr>
          <a:xfrm>
            <a:off x="4685886" y="243470"/>
            <a:ext cx="4284000" cy="2646879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 vert="horz" wrap="square" lIns="91440" tIns="45720" rIns="91440" bIns="45720" rtlCol="0">
            <a:spAutoFit/>
          </a:bodyPr>
          <a:lstStyle/>
          <a:p>
            <a:pPr marL="0" marR="0" lvl="0" indent="0" defTabSz="457200" rtl="0" eaLnBrk="1" fontAlgn="auto" latinLnBrk="0" hangingPunct="1">
              <a:spcBef>
                <a:spcPts val="60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000" b="1" dirty="0" smtClean="0">
                <a:solidFill>
                  <a:srgbClr val="D7112E"/>
                </a:solidFill>
                <a:ea typeface="ＭＳ Ｐゴシック" charset="-128"/>
                <a:cs typeface="ＭＳ Ｐゴシック" charset="-128"/>
              </a:rPr>
              <a:t>Impact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  <a:p>
            <a:pPr marL="176213" marR="0" lvl="0" indent="-176213" algn="l" defTabSz="457200" rtl="0" eaLnBrk="1" fontAlgn="auto" latinLnBrk="0" hangingPunct="1"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Model for next-generation distributed </a:t>
            </a:r>
            <a:r>
              <a:rPr lang="en-US" dirty="0" smtClean="0"/>
              <a:t>applications and infrastructures </a:t>
            </a:r>
            <a:endParaRPr lang="en-US" dirty="0" smtClean="0"/>
          </a:p>
          <a:p>
            <a:pPr marL="176213" marR="0" lvl="0" indent="-176213" algn="l" defTabSz="457200" rtl="0" eaLnBrk="1" fontAlgn="auto" latinLnBrk="0" hangingPunct="1"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Predictable </a:t>
            </a:r>
            <a:r>
              <a:rPr lang="en-US" dirty="0" smtClean="0"/>
              <a:t>performance across diverse infrastructures</a:t>
            </a:r>
            <a:r>
              <a:rPr lang="en-US" dirty="0" smtClean="0"/>
              <a:t> (flexible execution) for </a:t>
            </a:r>
            <a:r>
              <a:rPr lang="en-US" dirty="0" smtClean="0"/>
              <a:t>small- and large-scale </a:t>
            </a:r>
            <a:r>
              <a:rPr lang="en-US" dirty="0" smtClean="0"/>
              <a:t>collaborations</a:t>
            </a:r>
          </a:p>
          <a:p>
            <a:pPr marL="176213" indent="-176213">
              <a:spcBef>
                <a:spcPts val="600"/>
              </a:spcBef>
              <a:buFont typeface="Arial"/>
              <a:buChar char="•"/>
              <a:defRPr/>
            </a:pPr>
            <a:r>
              <a:rPr lang="en-US" dirty="0" smtClean="0"/>
              <a:t>New integrated resource management </a:t>
            </a:r>
            <a:r>
              <a:rPr lang="en-US" dirty="0" smtClean="0"/>
              <a:t>paradigms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E0D0-CCF7-4E4C-9817-12976C7BBD9F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 l="5627" t="7033" r="51148" b="13118"/>
          <a:stretch/>
        </p:blipFill>
        <p:spPr>
          <a:xfrm>
            <a:off x="5529668" y="3285778"/>
            <a:ext cx="2612349" cy="30704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13" y="122673"/>
            <a:ext cx="8778243" cy="584775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000" y="1008000"/>
            <a:ext cx="8794801" cy="5201071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600"/>
              </a:spcBef>
            </a:pPr>
            <a:r>
              <a:rPr lang="en-US" dirty="0" smtClean="0"/>
              <a:t>Distributed computing is one pathway to extreme-scale and a necessity for collaboration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D7112E"/>
                </a:solidFill>
              </a:rPr>
              <a:t>The Problem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Current state of distributed applications and infrastructure is problematic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Two situations predominate:</a:t>
            </a:r>
          </a:p>
          <a:p>
            <a:pPr lvl="2"/>
            <a:r>
              <a:rPr lang="en-US" dirty="0" smtClean="0"/>
              <a:t>Applications are inflexible: optimized and pinned to a specific platform</a:t>
            </a:r>
          </a:p>
          <a:p>
            <a:pPr lvl="2"/>
            <a:r>
              <a:rPr lang="en-US" dirty="0" smtClean="0"/>
              <a:t>Applications are flexible:  run anywhere but performance is unpredictable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D7112E"/>
                </a:solidFill>
              </a:rPr>
              <a:t>The </a:t>
            </a:r>
            <a:r>
              <a:rPr lang="en-US" dirty="0" smtClean="0">
                <a:solidFill>
                  <a:srgbClr val="D7112E"/>
                </a:solidFill>
              </a:rPr>
              <a:t>Hypothesis</a:t>
            </a:r>
          </a:p>
          <a:p>
            <a:pPr lvl="1"/>
            <a:r>
              <a:rPr lang="en-US" dirty="0" smtClean="0"/>
              <a:t>Flexibility and performance are compatible!</a:t>
            </a:r>
          </a:p>
          <a:p>
            <a:pPr lvl="1"/>
            <a:r>
              <a:rPr lang="en-US" dirty="0" smtClean="0"/>
              <a:t>Extracting Simplicity whilst managing Complexity requires abstractions</a:t>
            </a:r>
          </a:p>
          <a:p>
            <a:pPr lvl="2"/>
            <a:r>
              <a:rPr lang="en-US" dirty="0" smtClean="0"/>
              <a:t>Abstractions and Models are key </a:t>
            </a:r>
            <a:r>
              <a:rPr lang="en-US" dirty="0" smtClean="0"/>
              <a:t>to “reason about </a:t>
            </a:r>
            <a:r>
              <a:rPr lang="en-US" dirty="0" smtClean="0"/>
              <a:t>distribution”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D7112E"/>
                </a:solidFill>
              </a:rPr>
              <a:t>The Solution</a:t>
            </a:r>
          </a:p>
          <a:p>
            <a:pPr lvl="1"/>
            <a:r>
              <a:rPr lang="en-US" dirty="0" smtClean="0"/>
              <a:t>We advance middleware abstractions that</a:t>
            </a:r>
            <a:r>
              <a:rPr lang="en-US" dirty="0" smtClean="0"/>
              <a:t> will </a:t>
            </a:r>
            <a:r>
              <a:rPr lang="en-US" dirty="0" smtClean="0"/>
              <a:t>facilitate reasoning</a:t>
            </a:r>
            <a:r>
              <a:rPr lang="en-US" dirty="0" smtClean="0"/>
              <a:t> integrated </a:t>
            </a:r>
            <a:r>
              <a:rPr lang="en-US" dirty="0" smtClean="0"/>
              <a:t>across </a:t>
            </a:r>
            <a:r>
              <a:rPr lang="en-US" dirty="0" smtClean="0"/>
              <a:t>application </a:t>
            </a:r>
            <a:r>
              <a:rPr lang="en-US" dirty="0" smtClean="0"/>
              <a:t>and resource level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D7112E"/>
                </a:solidFill>
              </a:rPr>
              <a:t>AIMES</a:t>
            </a:r>
            <a:r>
              <a:rPr lang="en-US" dirty="0" smtClean="0"/>
              <a:t>: Integrated approaches to Resource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E0D0-CCF7-4E4C-9817-12976C7BBD9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479" y="119273"/>
            <a:ext cx="8758134" cy="584775"/>
          </a:xfrm>
        </p:spPr>
        <p:txBody>
          <a:bodyPr wrap="square">
            <a:spAutoFit/>
          </a:bodyPr>
          <a:lstStyle/>
          <a:p>
            <a:r>
              <a:rPr lang="en-US" dirty="0" smtClean="0"/>
              <a:t>The Application Perspective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000" y="1008001"/>
            <a:ext cx="8772421" cy="4478400"/>
          </a:xfrm>
        </p:spPr>
        <p:txBody>
          <a:bodyPr>
            <a:normAutofit/>
          </a:bodyPr>
          <a:lstStyle/>
          <a:p>
            <a:r>
              <a:rPr lang="en-US" dirty="0" smtClean="0"/>
              <a:t>AIMES has identified DoE applications in consultation with developers and users and their “patterns”</a:t>
            </a:r>
          </a:p>
          <a:p>
            <a:pPr lvl="1"/>
            <a:r>
              <a:rPr lang="en-US" dirty="0" smtClean="0"/>
              <a:t>LHC </a:t>
            </a:r>
            <a:r>
              <a:rPr lang="en-US" dirty="0" err="1" smtClean="0"/>
              <a:t>histogramming</a:t>
            </a:r>
            <a:r>
              <a:rPr lang="en-US" dirty="0" smtClean="0"/>
              <a:t>: </a:t>
            </a:r>
            <a:r>
              <a:rPr lang="en-US" dirty="0"/>
              <a:t>Distributed </a:t>
            </a:r>
            <a:r>
              <a:rPr lang="en-US" dirty="0" err="1" smtClean="0"/>
              <a:t>MapReduce</a:t>
            </a:r>
            <a:endParaRPr lang="en-US" dirty="0"/>
          </a:p>
          <a:p>
            <a:pPr lvl="1"/>
            <a:r>
              <a:rPr lang="en-US" dirty="0" smtClean="0"/>
              <a:t>MG-RAST and KBASE: Bag of Tasks and Distributed </a:t>
            </a:r>
            <a:r>
              <a:rPr lang="en-US" dirty="0" err="1" smtClean="0"/>
              <a:t>MapReduce</a:t>
            </a:r>
            <a:endParaRPr lang="en-US" dirty="0" smtClean="0"/>
          </a:p>
          <a:p>
            <a:pPr lvl="1"/>
            <a:r>
              <a:rPr lang="en-US" dirty="0" smtClean="0"/>
              <a:t>PDSF applications: Bag of Tasks</a:t>
            </a:r>
          </a:p>
          <a:p>
            <a:pPr lvl="1"/>
            <a:r>
              <a:rPr lang="en-US" dirty="0" smtClean="0"/>
              <a:t>TIP: Bag of Tasks</a:t>
            </a:r>
          </a:p>
          <a:p>
            <a:pPr lvl="1"/>
            <a:r>
              <a:rPr lang="en-US" dirty="0" smtClean="0"/>
              <a:t>Fusion: Concurrent communicating processes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Other distributed applications for our research:</a:t>
            </a:r>
          </a:p>
          <a:p>
            <a:pPr lvl="1"/>
            <a:r>
              <a:rPr lang="en-US" dirty="0" smtClean="0"/>
              <a:t>Montage: multi-stage workflow</a:t>
            </a:r>
          </a:p>
          <a:p>
            <a:pPr lvl="1"/>
            <a:r>
              <a:rPr lang="en-US" dirty="0" smtClean="0"/>
              <a:t>Clustering: iterative </a:t>
            </a:r>
            <a:r>
              <a:rPr lang="en-US" dirty="0" err="1"/>
              <a:t>MapReduce</a:t>
            </a:r>
            <a:endParaRPr lang="en-US" dirty="0"/>
          </a:p>
          <a:p>
            <a:pPr lvl="1"/>
            <a:r>
              <a:rPr lang="en-US" dirty="0" err="1" smtClean="0"/>
              <a:t>Kalman</a:t>
            </a:r>
            <a:r>
              <a:rPr lang="en-US" dirty="0" smtClean="0"/>
              <a:t> filtering Reservoir Modeling: campaign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E0D0-CCF7-4E4C-9817-12976C7BBD9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13" y="122673"/>
            <a:ext cx="8778243" cy="584775"/>
          </a:xfrm>
        </p:spPr>
        <p:txBody>
          <a:bodyPr>
            <a:normAutofit/>
          </a:bodyPr>
          <a:lstStyle/>
          <a:p>
            <a:r>
              <a:rPr lang="en-US" dirty="0" smtClean="0"/>
              <a:t>Role and Use of Application Skeletons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91482" y="1178249"/>
            <a:ext cx="2628000" cy="1692000"/>
          </a:xfrm>
          <a:prstGeom prst="roundRect">
            <a:avLst>
              <a:gd name="adj" fmla="val 4464"/>
            </a:avLst>
          </a:prstGeom>
          <a:solidFill>
            <a:schemeClr val="bg1"/>
          </a:solidFill>
          <a:ln w="19050">
            <a:solidFill>
              <a:srgbClr val="D7112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Describe application</a:t>
            </a:r>
          </a:p>
          <a:p>
            <a:pPr marL="530225" indent="-17621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choose type of skeleton</a:t>
            </a:r>
          </a:p>
          <a:p>
            <a:pPr marL="530225" indent="-17621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specify skeleton parameters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252398" y="1178250"/>
            <a:ext cx="2628000" cy="1692000"/>
          </a:xfrm>
          <a:prstGeom prst="roundRect">
            <a:avLst>
              <a:gd name="adj" fmla="val 5336"/>
            </a:avLst>
          </a:prstGeom>
          <a:solidFill>
            <a:schemeClr val="bg1"/>
          </a:solidFill>
          <a:ln w="19050">
            <a:solidFill>
              <a:srgbClr val="D7112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>
              <a:spcBef>
                <a:spcPts val="600"/>
              </a:spcBef>
              <a:buFont typeface="+mj-lt"/>
              <a:buAutoNum type="arabicPeriod" startAt="2"/>
            </a:pPr>
            <a:r>
              <a:rPr lang="en-US" dirty="0" smtClean="0">
                <a:solidFill>
                  <a:schemeClr val="tx1"/>
                </a:solidFill>
              </a:rPr>
              <a:t>Build application</a:t>
            </a:r>
          </a:p>
          <a:p>
            <a:pPr marL="530225" indent="-17621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create </a:t>
            </a:r>
            <a:r>
              <a:rPr lang="en-US" dirty="0" err="1" smtClean="0">
                <a:solidFill>
                  <a:schemeClr val="tx1"/>
                </a:solidFill>
              </a:rPr>
              <a:t>executables</a:t>
            </a:r>
            <a:r>
              <a:rPr lang="en-US" dirty="0" smtClean="0">
                <a:solidFill>
                  <a:schemeClr val="tx1"/>
                </a:solidFill>
              </a:rPr>
              <a:t> &amp; data files</a:t>
            </a:r>
            <a:endParaRPr lang="en-US" dirty="0">
              <a:solidFill>
                <a:schemeClr val="tx1"/>
              </a:solidFill>
            </a:endParaRPr>
          </a:p>
          <a:p>
            <a:pPr marL="530225" indent="-17621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and description (abstract DAG/DAX)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332056" y="1178251"/>
            <a:ext cx="2628000" cy="1692000"/>
          </a:xfrm>
          <a:prstGeom prst="roundRect">
            <a:avLst>
              <a:gd name="adj" fmla="val 4465"/>
            </a:avLst>
          </a:prstGeom>
          <a:solidFill>
            <a:schemeClr val="bg1"/>
          </a:solidFill>
          <a:ln w="19050">
            <a:solidFill>
              <a:srgbClr val="D7112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>
              <a:spcBef>
                <a:spcPts val="600"/>
              </a:spcBef>
              <a:buFont typeface="+mj-lt"/>
              <a:buAutoNum type="arabicPeriod" startAt="3"/>
            </a:pPr>
            <a:r>
              <a:rPr lang="en-US" dirty="0" smtClean="0">
                <a:solidFill>
                  <a:schemeClr val="tx1"/>
                </a:solidFill>
              </a:rPr>
              <a:t>Program workflow</a:t>
            </a:r>
          </a:p>
          <a:p>
            <a:pPr marL="530225" indent="-17621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build Swift script</a:t>
            </a:r>
          </a:p>
          <a:p>
            <a:pPr marL="530225" indent="-17621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run Pegasus</a:t>
            </a:r>
          </a:p>
          <a:p>
            <a:pPr marL="530225" indent="-17621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Etc.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608531" y="3341052"/>
            <a:ext cx="1899920" cy="1381760"/>
          </a:xfrm>
          <a:prstGeom prst="roundRect">
            <a:avLst>
              <a:gd name="adj" fmla="val 5994"/>
            </a:avLst>
          </a:prstGeom>
          <a:solidFill>
            <a:schemeClr val="bg1"/>
          </a:solidFill>
          <a:ln w="19050">
            <a:solidFill>
              <a:srgbClr val="D7112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Simulate application in system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696096" y="3341052"/>
            <a:ext cx="1899920" cy="1381760"/>
          </a:xfrm>
          <a:prstGeom prst="roundRect">
            <a:avLst>
              <a:gd name="adj" fmla="val 5993"/>
            </a:avLst>
          </a:prstGeom>
          <a:solidFill>
            <a:schemeClr val="bg1"/>
          </a:solidFill>
          <a:ln w="19050">
            <a:solidFill>
              <a:srgbClr val="D7112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Run</a:t>
            </a:r>
          </a:p>
          <a:p>
            <a:pPr algn="ctr"/>
            <a:r>
              <a:rPr lang="en-US" dirty="0" smtClean="0">
                <a:solidFill>
                  <a:schemeClr val="accent1"/>
                </a:solidFill>
              </a:rPr>
              <a:t>application in system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2" name="Straight Arrow Connector 11"/>
          <p:cNvCxnSpPr>
            <a:stCxn id="5" idx="3"/>
            <a:endCxn id="6" idx="1"/>
          </p:cNvCxnSpPr>
          <p:nvPr/>
        </p:nvCxnSpPr>
        <p:spPr>
          <a:xfrm>
            <a:off x="5880398" y="2024250"/>
            <a:ext cx="451658" cy="1"/>
          </a:xfrm>
          <a:prstGeom prst="straightConnector1">
            <a:avLst/>
          </a:prstGeom>
          <a:ln w="19050">
            <a:solidFill>
              <a:srgbClr val="D7112E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4480" y="5150811"/>
            <a:ext cx="2395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633413" algn="l"/>
              </a:tabLst>
            </a:pPr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 	= not written yet</a:t>
            </a:r>
          </a:p>
          <a:p>
            <a:pPr>
              <a:tabLst>
                <a:tab pos="633413" algn="l"/>
              </a:tabLst>
            </a:pPr>
            <a:r>
              <a:rPr lang="en-US" dirty="0" smtClean="0">
                <a:solidFill>
                  <a:schemeClr val="accent1"/>
                </a:solidFill>
              </a:rPr>
              <a:t>Blue</a:t>
            </a:r>
            <a:r>
              <a:rPr lang="en-US" dirty="0" smtClean="0">
                <a:solidFill>
                  <a:srgbClr val="0000FF"/>
                </a:solidFill>
              </a:rPr>
              <a:t> 	</a:t>
            </a:r>
            <a:r>
              <a:rPr lang="en-US" dirty="0" smtClean="0"/>
              <a:t>= not tested yet</a:t>
            </a:r>
          </a:p>
        </p:txBody>
      </p:sp>
      <p:cxnSp>
        <p:nvCxnSpPr>
          <p:cNvPr id="40" name="Straight Arrow Connector 39"/>
          <p:cNvCxnSpPr>
            <a:stCxn id="4" idx="3"/>
            <a:endCxn id="5" idx="1"/>
          </p:cNvCxnSpPr>
          <p:nvPr/>
        </p:nvCxnSpPr>
        <p:spPr>
          <a:xfrm>
            <a:off x="2819482" y="2024249"/>
            <a:ext cx="432916" cy="1"/>
          </a:xfrm>
          <a:prstGeom prst="straightConnector1">
            <a:avLst/>
          </a:prstGeom>
          <a:ln w="19050">
            <a:solidFill>
              <a:srgbClr val="D7112E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E0D0-CCF7-4E4C-9817-12976C7BBD9F}" type="slidenum">
              <a:rPr lang="en-US" smtClean="0"/>
              <a:pPr/>
              <a:t>5</a:t>
            </a:fld>
            <a:endParaRPr lang="en-US"/>
          </a:p>
        </p:txBody>
      </p:sp>
      <p:cxnSp>
        <p:nvCxnSpPr>
          <p:cNvPr id="63" name="Straight Arrow Connector 62"/>
          <p:cNvCxnSpPr>
            <a:stCxn id="5" idx="2"/>
            <a:endCxn id="7" idx="0"/>
          </p:cNvCxnSpPr>
          <p:nvPr/>
        </p:nvCxnSpPr>
        <p:spPr>
          <a:xfrm flipH="1">
            <a:off x="4558491" y="2870250"/>
            <a:ext cx="0" cy="470802"/>
          </a:xfrm>
          <a:prstGeom prst="straightConnector1">
            <a:avLst/>
          </a:prstGeom>
          <a:ln w="19050">
            <a:solidFill>
              <a:srgbClr val="D7112E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" idx="2"/>
            <a:endCxn id="8" idx="0"/>
          </p:cNvCxnSpPr>
          <p:nvPr/>
        </p:nvCxnSpPr>
        <p:spPr>
          <a:xfrm>
            <a:off x="7646056" y="2870251"/>
            <a:ext cx="0" cy="470801"/>
          </a:xfrm>
          <a:prstGeom prst="straightConnector1">
            <a:avLst/>
          </a:prstGeom>
          <a:ln w="19050">
            <a:solidFill>
              <a:srgbClr val="D7112E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a="http://schemas.openxmlformats.org/drawingml/2006/main" xmlns:r="http://schemas.openxmlformats.org/officeDocument/2006/relationships" xmlns:p="http://schemas.openxmlformats.org/presentationml/2006/main" xmlns="" xmlns:p14="http://schemas.microsoft.com/office/powerpoint/2010/main" xmlns:mv="urn:schemas-microsoft-com:mac:vml" xmlns:mc="http://schemas.openxmlformats.org/markup-compatibility/2006" val="142470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13" y="122673"/>
            <a:ext cx="8778243" cy="584775"/>
          </a:xfrm>
        </p:spPr>
        <p:txBody>
          <a:bodyPr/>
          <a:lstStyle/>
          <a:p>
            <a:r>
              <a:rPr lang="en-US" dirty="0" smtClean="0"/>
              <a:t>Introduction to Pilot 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000" y="1008000"/>
            <a:ext cx="8778242" cy="112955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D7112E"/>
                </a:solidFill>
              </a:rPr>
              <a:t>Working definition</a:t>
            </a:r>
            <a:r>
              <a:rPr lang="en-US" dirty="0" smtClean="0"/>
              <a:t>: </a:t>
            </a:r>
            <a:r>
              <a:rPr lang="en-GB" dirty="0" smtClean="0"/>
              <a:t>a system that generalizes a placeholder job to provide multi-level scheduling to </a:t>
            </a:r>
            <a:r>
              <a:rPr lang="en-GB" dirty="0" smtClean="0"/>
              <a:t>allow application-level control </a:t>
            </a:r>
            <a:r>
              <a:rPr lang="en-GB" dirty="0" smtClean="0"/>
              <a:t>over the</a:t>
            </a:r>
            <a:r>
              <a:rPr lang="en-GB" dirty="0" smtClean="0"/>
              <a:t> system scheduler </a:t>
            </a:r>
            <a:r>
              <a:rPr lang="en-GB" dirty="0" smtClean="0"/>
              <a:t>via a scheduling </a:t>
            </a:r>
            <a:r>
              <a:rPr lang="en-GB" dirty="0" smtClean="0"/>
              <a:t>overlay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E0D0-CCF7-4E4C-9817-12976C7BBD9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AutoShape 2"/>
          <p:cNvSpPr>
            <a:spLocks/>
          </p:cNvSpPr>
          <p:nvPr/>
        </p:nvSpPr>
        <p:spPr bwMode="auto">
          <a:xfrm>
            <a:off x="915245" y="4746616"/>
            <a:ext cx="7506084" cy="1324176"/>
          </a:xfrm>
          <a:prstGeom prst="roundRect">
            <a:avLst>
              <a:gd name="adj" fmla="val 7690"/>
            </a:avLst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lIns="0" tIns="0" rIns="0" bIns="0"/>
          <a:lstStyle>
            <a:lvl1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37931725" indent="-37474525"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en-US" sz="1800">
              <a:latin typeface="+mn-lt"/>
            </a:endParaRPr>
          </a:p>
        </p:txBody>
      </p:sp>
      <p:sp>
        <p:nvSpPr>
          <p:cNvPr id="6" name="Rectangle 3"/>
          <p:cNvSpPr>
            <a:spLocks/>
          </p:cNvSpPr>
          <p:nvPr/>
        </p:nvSpPr>
        <p:spPr bwMode="auto">
          <a:xfrm>
            <a:off x="1114734" y="5018523"/>
            <a:ext cx="1440000" cy="900000"/>
          </a:xfrm>
          <a:prstGeom prst="rect">
            <a:avLst/>
          </a:prstGeom>
          <a:noFill/>
          <a:ln w="12700">
            <a:solidFill>
              <a:schemeClr val="accent5">
                <a:alpha val="85000"/>
              </a:schemeClr>
            </a:solidFill>
            <a:miter lim="800000"/>
            <a:headEnd/>
            <a:tailEnd/>
          </a:ln>
          <a:effectLst/>
        </p:spPr>
        <p:txBody>
          <a:bodyPr lIns="0" tIns="0" rIns="0" bIns="0" anchor="b" anchorCtr="0"/>
          <a:lstStyle>
            <a:lvl1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37931725" indent="-37474525"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sz="1800" dirty="0">
                <a:solidFill>
                  <a:schemeClr val="tx1"/>
                </a:solidFill>
                <a:latin typeface="+mn-lt"/>
              </a:rPr>
              <a:t>Resource A</a:t>
            </a:r>
          </a:p>
        </p:txBody>
      </p:sp>
      <p:sp>
        <p:nvSpPr>
          <p:cNvPr id="7" name="Rectangle 4"/>
          <p:cNvSpPr>
            <a:spLocks/>
          </p:cNvSpPr>
          <p:nvPr/>
        </p:nvSpPr>
        <p:spPr bwMode="auto">
          <a:xfrm>
            <a:off x="2937054" y="5018523"/>
            <a:ext cx="1440000" cy="900000"/>
          </a:xfrm>
          <a:prstGeom prst="rect">
            <a:avLst/>
          </a:prstGeom>
          <a:noFill/>
          <a:ln w="19050">
            <a:solidFill>
              <a:schemeClr val="accent5">
                <a:alpha val="85000"/>
              </a:schemeClr>
            </a:solidFill>
            <a:miter lim="800000"/>
            <a:headEnd/>
            <a:tailEnd/>
          </a:ln>
          <a:effectLst/>
        </p:spPr>
        <p:txBody>
          <a:bodyPr lIns="0" tIns="0" rIns="0" bIns="0" anchor="b" anchorCtr="0"/>
          <a:lstStyle>
            <a:lvl1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37931725" indent="-37474525"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chemeClr val="tx1"/>
                </a:solidFill>
                <a:latin typeface="+mn-lt"/>
              </a:rPr>
              <a:t>Resource B</a:t>
            </a:r>
          </a:p>
        </p:txBody>
      </p:sp>
      <p:sp>
        <p:nvSpPr>
          <p:cNvPr id="8" name="Rectangle 5"/>
          <p:cNvSpPr>
            <a:spLocks/>
          </p:cNvSpPr>
          <p:nvPr/>
        </p:nvSpPr>
        <p:spPr bwMode="auto">
          <a:xfrm>
            <a:off x="4759374" y="5018523"/>
            <a:ext cx="1440000" cy="900000"/>
          </a:xfrm>
          <a:prstGeom prst="rect">
            <a:avLst/>
          </a:prstGeom>
          <a:noFill/>
          <a:ln w="12700">
            <a:solidFill>
              <a:schemeClr val="accent5">
                <a:alpha val="85000"/>
              </a:schemeClr>
            </a:solidFill>
            <a:miter lim="800000"/>
            <a:headEnd/>
            <a:tailEnd/>
          </a:ln>
          <a:effectLst/>
        </p:spPr>
        <p:txBody>
          <a:bodyPr lIns="0" tIns="0" rIns="0" bIns="0" anchor="b" anchorCtr="0"/>
          <a:lstStyle>
            <a:lvl1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37931725" indent="-37474525"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chemeClr val="tx1"/>
                </a:solidFill>
                <a:latin typeface="+mn-lt"/>
              </a:rPr>
              <a:t>Resource C</a:t>
            </a:r>
          </a:p>
        </p:txBody>
      </p:sp>
      <p:sp>
        <p:nvSpPr>
          <p:cNvPr id="9" name="Rectangle 6"/>
          <p:cNvSpPr>
            <a:spLocks/>
          </p:cNvSpPr>
          <p:nvPr/>
        </p:nvSpPr>
        <p:spPr bwMode="auto">
          <a:xfrm>
            <a:off x="6581694" y="5018523"/>
            <a:ext cx="1440000" cy="900000"/>
          </a:xfrm>
          <a:prstGeom prst="rect">
            <a:avLst/>
          </a:prstGeom>
          <a:noFill/>
          <a:ln w="19050">
            <a:solidFill>
              <a:schemeClr val="accent5">
                <a:alpha val="85000"/>
              </a:schemeClr>
            </a:solidFill>
            <a:miter lim="800000"/>
            <a:headEnd/>
            <a:tailEnd/>
          </a:ln>
          <a:effectLst/>
        </p:spPr>
        <p:txBody>
          <a:bodyPr lIns="0" tIns="0" rIns="0" bIns="0" anchor="b" anchorCtr="0"/>
          <a:lstStyle>
            <a:lvl1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37931725" indent="-37474525"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chemeClr val="tx1"/>
                </a:solidFill>
                <a:latin typeface="+mn-lt"/>
              </a:rPr>
              <a:t>Resource D</a:t>
            </a:r>
          </a:p>
        </p:txBody>
      </p:sp>
      <p:sp>
        <p:nvSpPr>
          <p:cNvPr id="10" name="AutoShape 7"/>
          <p:cNvSpPr>
            <a:spLocks/>
          </p:cNvSpPr>
          <p:nvPr/>
        </p:nvSpPr>
        <p:spPr bwMode="auto">
          <a:xfrm>
            <a:off x="758847" y="3663329"/>
            <a:ext cx="7803396" cy="2554656"/>
          </a:xfrm>
          <a:prstGeom prst="roundRect">
            <a:avLst>
              <a:gd name="adj" fmla="val 4167"/>
            </a:avLst>
          </a:prstGeom>
          <a:noFill/>
          <a:ln w="3175" cap="rnd" cmpd="sng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lIns="0" tIns="0" rIns="0" bIns="0"/>
          <a:lstStyle>
            <a:lvl1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37931725" indent="-37474525"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en-US" sz="1800">
              <a:latin typeface="+mn-lt"/>
            </a:endParaRP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915245" y="2511021"/>
            <a:ext cx="3044570" cy="774700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0" tIns="0" rIns="0" bIns="0" anchor="t" anchorCtr="0"/>
          <a:lstStyle>
            <a:lvl1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37931725" indent="-37474525"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sz="1800" dirty="0">
                <a:solidFill>
                  <a:schemeClr val="tx1"/>
                </a:solidFill>
                <a:latin typeface="+mn-lt"/>
              </a:rPr>
              <a:t>User 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Application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" name="Oval 9"/>
          <p:cNvSpPr>
            <a:spLocks/>
          </p:cNvSpPr>
          <p:nvPr/>
        </p:nvSpPr>
        <p:spPr bwMode="auto">
          <a:xfrm>
            <a:off x="1062438" y="2873636"/>
            <a:ext cx="333121" cy="333121"/>
          </a:xfrm>
          <a:prstGeom prst="ellipse">
            <a:avLst/>
          </a:prstGeom>
          <a:solidFill>
            <a:srgbClr val="D7112E">
              <a:alpha val="25000"/>
            </a:srgbClr>
          </a:solidFill>
          <a:ln w="19050">
            <a:solidFill>
              <a:srgbClr val="C00000"/>
            </a:solidFill>
          </a:ln>
          <a:effectLst/>
        </p:spPr>
        <p:txBody>
          <a:bodyPr lIns="0" tIns="0" rIns="0" bIns="0"/>
          <a:lstStyle>
            <a:lvl1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37931725" indent="-37474525"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en-US" sz="1800">
              <a:latin typeface="+mn-lt"/>
            </a:endParaRPr>
          </a:p>
        </p:txBody>
      </p:sp>
      <p:sp>
        <p:nvSpPr>
          <p:cNvPr id="13" name="Oval 10"/>
          <p:cNvSpPr>
            <a:spLocks/>
          </p:cNvSpPr>
          <p:nvPr/>
        </p:nvSpPr>
        <p:spPr bwMode="auto">
          <a:xfrm>
            <a:off x="1465282" y="2873636"/>
            <a:ext cx="333121" cy="333121"/>
          </a:xfrm>
          <a:prstGeom prst="ellipse">
            <a:avLst/>
          </a:prstGeom>
          <a:solidFill>
            <a:srgbClr val="D7112E">
              <a:alpha val="25000"/>
            </a:srgbClr>
          </a:solidFill>
          <a:ln w="19050">
            <a:solidFill>
              <a:srgbClr val="C00000"/>
            </a:solidFill>
          </a:ln>
          <a:effectLst/>
        </p:spPr>
        <p:txBody>
          <a:bodyPr lIns="0" tIns="0" rIns="0" bIns="0"/>
          <a:lstStyle>
            <a:lvl1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37931725" indent="-37474525"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en-US" sz="1800">
              <a:latin typeface="+mn-lt"/>
            </a:endParaRPr>
          </a:p>
        </p:txBody>
      </p:sp>
      <p:sp>
        <p:nvSpPr>
          <p:cNvPr id="14" name="Oval 11"/>
          <p:cNvSpPr>
            <a:spLocks/>
          </p:cNvSpPr>
          <p:nvPr/>
        </p:nvSpPr>
        <p:spPr bwMode="auto">
          <a:xfrm>
            <a:off x="1868126" y="2873636"/>
            <a:ext cx="333121" cy="333121"/>
          </a:xfrm>
          <a:prstGeom prst="ellipse">
            <a:avLst/>
          </a:prstGeom>
          <a:solidFill>
            <a:srgbClr val="D7112E">
              <a:alpha val="25000"/>
            </a:srgbClr>
          </a:solidFill>
          <a:ln w="19050">
            <a:solidFill>
              <a:srgbClr val="C00000"/>
            </a:solidFill>
          </a:ln>
          <a:effectLst/>
        </p:spPr>
        <p:txBody>
          <a:bodyPr lIns="0" tIns="0" rIns="0" bIns="0"/>
          <a:lstStyle>
            <a:lvl1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37931725" indent="-37474525"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en-US" sz="1800">
              <a:latin typeface="+mn-lt"/>
            </a:endParaRPr>
          </a:p>
        </p:txBody>
      </p:sp>
      <p:sp>
        <p:nvSpPr>
          <p:cNvPr id="15" name="Rectangle 12"/>
          <p:cNvSpPr>
            <a:spLocks/>
          </p:cNvSpPr>
          <p:nvPr/>
        </p:nvSpPr>
        <p:spPr bwMode="auto">
          <a:xfrm rot="16200000">
            <a:off x="-47303" y="4692773"/>
            <a:ext cx="1270797" cy="276999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37931725" indent="-37474525"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sz="1800" dirty="0">
                <a:solidFill>
                  <a:schemeClr val="tx1"/>
                </a:solidFill>
                <a:latin typeface="+mn-lt"/>
              </a:rPr>
              <a:t>System Space</a:t>
            </a:r>
          </a:p>
        </p:txBody>
      </p:sp>
      <p:sp>
        <p:nvSpPr>
          <p:cNvPr id="16" name="AutoShape 13"/>
          <p:cNvSpPr>
            <a:spLocks/>
          </p:cNvSpPr>
          <p:nvPr/>
        </p:nvSpPr>
        <p:spPr bwMode="auto">
          <a:xfrm>
            <a:off x="758847" y="2359737"/>
            <a:ext cx="7803396" cy="1072887"/>
          </a:xfrm>
          <a:prstGeom prst="roundRect">
            <a:avLst>
              <a:gd name="adj" fmla="val 8819"/>
            </a:avLst>
          </a:prstGeom>
          <a:noFill/>
          <a:ln w="3175" cap="rnd" cmpd="sng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lIns="0" tIns="0" rIns="0" bIns="0"/>
          <a:lstStyle>
            <a:lvl1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37931725" indent="-37474525"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en-US" sz="1800">
              <a:latin typeface="+mn-lt"/>
            </a:endParaRPr>
          </a:p>
        </p:txBody>
      </p:sp>
      <p:sp>
        <p:nvSpPr>
          <p:cNvPr id="17" name="Rectangle 14"/>
          <p:cNvSpPr>
            <a:spLocks/>
          </p:cNvSpPr>
          <p:nvPr/>
        </p:nvSpPr>
        <p:spPr bwMode="auto">
          <a:xfrm rot="16200000">
            <a:off x="61536" y="2718884"/>
            <a:ext cx="1049967" cy="276999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37931725" indent="-37474525"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sz="1800" dirty="0">
                <a:solidFill>
                  <a:schemeClr val="tx1"/>
                </a:solidFill>
                <a:latin typeface="+mn-lt"/>
              </a:rPr>
              <a:t>User Space</a:t>
            </a:r>
          </a:p>
        </p:txBody>
      </p:sp>
      <p:sp>
        <p:nvSpPr>
          <p:cNvPr id="18" name="Oval 15"/>
          <p:cNvSpPr>
            <a:spLocks/>
          </p:cNvSpPr>
          <p:nvPr/>
        </p:nvSpPr>
        <p:spPr bwMode="auto">
          <a:xfrm>
            <a:off x="2130324" y="5183735"/>
            <a:ext cx="333121" cy="333121"/>
          </a:xfrm>
          <a:prstGeom prst="ellipse">
            <a:avLst/>
          </a:prstGeom>
          <a:solidFill>
            <a:schemeClr val="accent5">
              <a:alpha val="25000"/>
            </a:schemeClr>
          </a:solidFill>
          <a:ln w="19050">
            <a:solidFill>
              <a:schemeClr val="accent5"/>
            </a:solidFill>
          </a:ln>
          <a:effectLst/>
        </p:spPr>
        <p:txBody>
          <a:bodyPr lIns="0" tIns="0" rIns="0" bIns="0"/>
          <a:lstStyle>
            <a:lvl1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37931725" indent="-37474525"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en-US" sz="1800">
              <a:latin typeface="+mn-lt"/>
            </a:endParaRPr>
          </a:p>
        </p:txBody>
      </p:sp>
      <p:sp>
        <p:nvSpPr>
          <p:cNvPr id="19" name="Oval 16"/>
          <p:cNvSpPr>
            <a:spLocks/>
          </p:cNvSpPr>
          <p:nvPr/>
        </p:nvSpPr>
        <p:spPr bwMode="auto">
          <a:xfrm>
            <a:off x="5779281" y="5199229"/>
            <a:ext cx="333121" cy="333121"/>
          </a:xfrm>
          <a:prstGeom prst="ellipse">
            <a:avLst/>
          </a:prstGeom>
          <a:solidFill>
            <a:schemeClr val="accent5">
              <a:alpha val="25000"/>
            </a:schemeClr>
          </a:solidFill>
          <a:ln w="19050">
            <a:solidFill>
              <a:schemeClr val="accent5"/>
            </a:solidFill>
          </a:ln>
          <a:effectLst/>
        </p:spPr>
        <p:txBody>
          <a:bodyPr lIns="0" tIns="0" rIns="0" bIns="0"/>
          <a:lstStyle>
            <a:lvl1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37931725" indent="-37474525"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en-US" sz="1800">
              <a:latin typeface="+mn-lt"/>
            </a:endParaRPr>
          </a:p>
        </p:txBody>
      </p:sp>
      <p:sp>
        <p:nvSpPr>
          <p:cNvPr id="20" name="Oval 17"/>
          <p:cNvSpPr>
            <a:spLocks/>
          </p:cNvSpPr>
          <p:nvPr/>
        </p:nvSpPr>
        <p:spPr bwMode="auto">
          <a:xfrm>
            <a:off x="1773962" y="5183735"/>
            <a:ext cx="333121" cy="333121"/>
          </a:xfrm>
          <a:prstGeom prst="ellipse">
            <a:avLst/>
          </a:prstGeom>
          <a:solidFill>
            <a:schemeClr val="accent5">
              <a:alpha val="25000"/>
            </a:schemeClr>
          </a:solidFill>
          <a:ln w="19050">
            <a:solidFill>
              <a:schemeClr val="accent5"/>
            </a:solidFill>
          </a:ln>
          <a:effectLst/>
        </p:spPr>
        <p:txBody>
          <a:bodyPr lIns="0" tIns="0" rIns="0" bIns="0"/>
          <a:lstStyle>
            <a:lvl1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37931725" indent="-37474525"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en-US" sz="1800">
              <a:latin typeface="+mn-lt"/>
            </a:endParaRPr>
          </a:p>
        </p:txBody>
      </p:sp>
      <p:sp>
        <p:nvSpPr>
          <p:cNvPr id="21" name="Oval 18"/>
          <p:cNvSpPr>
            <a:spLocks/>
          </p:cNvSpPr>
          <p:nvPr/>
        </p:nvSpPr>
        <p:spPr bwMode="auto">
          <a:xfrm>
            <a:off x="1425347" y="5183735"/>
            <a:ext cx="333121" cy="333121"/>
          </a:xfrm>
          <a:prstGeom prst="ellipse">
            <a:avLst/>
          </a:prstGeom>
          <a:solidFill>
            <a:schemeClr val="accent5">
              <a:alpha val="25000"/>
            </a:schemeClr>
          </a:solidFill>
          <a:ln w="19050">
            <a:solidFill>
              <a:schemeClr val="accent5"/>
            </a:solidFill>
          </a:ln>
          <a:effectLst/>
        </p:spPr>
        <p:txBody>
          <a:bodyPr lIns="0" tIns="0" rIns="0" bIns="0"/>
          <a:lstStyle>
            <a:lvl1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37931725" indent="-37474525"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en-US" sz="1800">
              <a:latin typeface="+mn-lt"/>
            </a:endParaRPr>
          </a:p>
        </p:txBody>
      </p:sp>
      <p:sp>
        <p:nvSpPr>
          <p:cNvPr id="22" name="Oval 19"/>
          <p:cNvSpPr>
            <a:spLocks/>
          </p:cNvSpPr>
          <p:nvPr/>
        </p:nvSpPr>
        <p:spPr bwMode="auto">
          <a:xfrm>
            <a:off x="5415172" y="5199229"/>
            <a:ext cx="333121" cy="333121"/>
          </a:xfrm>
          <a:prstGeom prst="ellipse">
            <a:avLst/>
          </a:prstGeom>
          <a:solidFill>
            <a:schemeClr val="accent5">
              <a:alpha val="25000"/>
            </a:schemeClr>
          </a:solidFill>
          <a:ln w="19050">
            <a:solidFill>
              <a:schemeClr val="accent5"/>
            </a:solidFill>
          </a:ln>
          <a:effectLst/>
        </p:spPr>
        <p:txBody>
          <a:bodyPr lIns="0" tIns="0" rIns="0" bIns="0"/>
          <a:lstStyle>
            <a:lvl1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37931725" indent="-37474525"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en-US" sz="1800">
              <a:latin typeface="+mn-lt"/>
            </a:endParaRPr>
          </a:p>
        </p:txBody>
      </p:sp>
      <p:sp>
        <p:nvSpPr>
          <p:cNvPr id="24" name="Rectangle 20"/>
          <p:cNvSpPr>
            <a:spLocks/>
          </p:cNvSpPr>
          <p:nvPr/>
        </p:nvSpPr>
        <p:spPr bwMode="auto">
          <a:xfrm>
            <a:off x="3531326" y="3848726"/>
            <a:ext cx="1936750" cy="774700"/>
          </a:xfrm>
          <a:prstGeom prst="rect">
            <a:avLst/>
          </a:prstGeom>
          <a:noFill/>
          <a:ln w="12700">
            <a:solidFill>
              <a:schemeClr val="accent5">
                <a:alpha val="85000"/>
              </a:schemeClr>
            </a:solidFill>
            <a:miter lim="800000"/>
            <a:headEnd/>
            <a:tailEnd/>
          </a:ln>
          <a:effectLst/>
        </p:spPr>
        <p:txBody>
          <a:bodyPr lIns="0" tIns="0" rIns="0" bIns="0" anchor="t" anchorCtr="0"/>
          <a:lstStyle>
            <a:lvl1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37931725" indent="-37474525"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sz="1800" dirty="0">
                <a:solidFill>
                  <a:schemeClr val="tx1"/>
                </a:solidFill>
                <a:latin typeface="+mn-lt"/>
              </a:rPr>
              <a:t>Resource 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Manager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5" name="Oval 21"/>
          <p:cNvSpPr>
            <a:spLocks/>
          </p:cNvSpPr>
          <p:nvPr/>
        </p:nvSpPr>
        <p:spPr bwMode="auto">
          <a:xfrm>
            <a:off x="3632037" y="4181847"/>
            <a:ext cx="333121" cy="333121"/>
          </a:xfrm>
          <a:prstGeom prst="ellipse">
            <a:avLst/>
          </a:prstGeom>
          <a:solidFill>
            <a:schemeClr val="accent5">
              <a:alpha val="25000"/>
            </a:schemeClr>
          </a:solidFill>
          <a:ln w="19050">
            <a:solidFill>
              <a:schemeClr val="accent5"/>
            </a:solidFill>
            <a:miter lim="800000"/>
            <a:headEnd/>
            <a:tailEnd/>
          </a:ln>
          <a:effectLst/>
        </p:spPr>
        <p:txBody>
          <a:bodyPr lIns="0" tIns="0" rIns="0" bIns="0"/>
          <a:lstStyle>
            <a:lvl1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37931725" indent="-37474525"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en-US" sz="1800">
              <a:latin typeface="+mn-lt"/>
            </a:endParaRPr>
          </a:p>
        </p:txBody>
      </p:sp>
      <p:sp>
        <p:nvSpPr>
          <p:cNvPr id="26" name="Oval 22"/>
          <p:cNvSpPr>
            <a:spLocks/>
          </p:cNvSpPr>
          <p:nvPr/>
        </p:nvSpPr>
        <p:spPr bwMode="auto">
          <a:xfrm>
            <a:off x="4033246" y="4181847"/>
            <a:ext cx="333121" cy="333121"/>
          </a:xfrm>
          <a:prstGeom prst="ellipse">
            <a:avLst/>
          </a:prstGeom>
          <a:solidFill>
            <a:schemeClr val="accent5">
              <a:alpha val="25000"/>
            </a:schemeClr>
          </a:solidFill>
          <a:ln w="19050">
            <a:solidFill>
              <a:schemeClr val="accent5"/>
            </a:solidFill>
            <a:miter lim="800000"/>
            <a:headEnd/>
            <a:tailEnd/>
          </a:ln>
          <a:effectLst/>
        </p:spPr>
        <p:txBody>
          <a:bodyPr lIns="0" tIns="0" rIns="0" bIns="0"/>
          <a:lstStyle>
            <a:lvl1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37931725" indent="-37474525"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en-US" sz="1800">
              <a:latin typeface="+mn-lt"/>
            </a:endParaRPr>
          </a:p>
        </p:txBody>
      </p:sp>
      <p:sp>
        <p:nvSpPr>
          <p:cNvPr id="27" name="Rectangle 24"/>
          <p:cNvSpPr>
            <a:spLocks/>
          </p:cNvSpPr>
          <p:nvPr/>
        </p:nvSpPr>
        <p:spPr bwMode="auto">
          <a:xfrm>
            <a:off x="4590883" y="2511021"/>
            <a:ext cx="2196000" cy="774700"/>
          </a:xfrm>
          <a:prstGeom prst="rect">
            <a:avLst/>
          </a:prstGeom>
          <a:noFill/>
          <a:ln w="19050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lIns="0" tIns="0" rIns="0" bIns="0" anchor="t" anchorCtr="0"/>
          <a:lstStyle>
            <a:lvl1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37931725" indent="-37474525"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sz="1800" dirty="0">
                <a:solidFill>
                  <a:schemeClr val="tx1"/>
                </a:solidFill>
                <a:latin typeface="+mn-lt"/>
              </a:rPr>
              <a:t>Pilot-Job 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System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8" name="AutoShape 25"/>
          <p:cNvSpPr>
            <a:spLocks/>
          </p:cNvSpPr>
          <p:nvPr/>
        </p:nvSpPr>
        <p:spPr bwMode="auto">
          <a:xfrm>
            <a:off x="4033699" y="2759684"/>
            <a:ext cx="468000" cy="261447"/>
          </a:xfrm>
          <a:prstGeom prst="leftRightArrow">
            <a:avLst>
              <a:gd name="adj1" fmla="val 25537"/>
              <a:gd name="adj2" fmla="val 51140"/>
            </a:avLst>
          </a:prstGeom>
          <a:noFill/>
          <a:ln w="19050">
            <a:solidFill>
              <a:srgbClr val="C00000"/>
            </a:solidFill>
          </a:ln>
          <a:effectLst/>
        </p:spPr>
        <p:txBody>
          <a:bodyPr lIns="0" tIns="0" rIns="0" bIns="0"/>
          <a:lstStyle>
            <a:lvl1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37931725" indent="-37474525"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en-US" sz="1800">
              <a:latin typeface="+mn-lt"/>
            </a:endParaRPr>
          </a:p>
        </p:txBody>
      </p:sp>
      <p:sp>
        <p:nvSpPr>
          <p:cNvPr id="29" name="AutoShape 26"/>
          <p:cNvSpPr>
            <a:spLocks/>
          </p:cNvSpPr>
          <p:nvPr/>
        </p:nvSpPr>
        <p:spPr bwMode="auto">
          <a:xfrm>
            <a:off x="7219186" y="2511021"/>
            <a:ext cx="797941" cy="774700"/>
          </a:xfrm>
          <a:custGeom>
            <a:avLst/>
            <a:gdLst>
              <a:gd name="T0" fmla="*/ 0 w 14541"/>
              <a:gd name="T1" fmla="*/ 0 h 21600"/>
              <a:gd name="T2" fmla="*/ 14541 w 14541"/>
              <a:gd name="T3" fmla="*/ 21600 h 21600"/>
            </a:gdLst>
            <a:ahLst/>
            <a:cxnLst/>
            <a:rect l="T0" t="T1" r="T2" b="T3"/>
            <a:pathLst>
              <a:path w="14541" h="21600">
                <a:moveTo>
                  <a:pt x="2823" y="0"/>
                </a:moveTo>
                <a:cubicBezTo>
                  <a:pt x="1264" y="0"/>
                  <a:pt x="0" y="1934"/>
                  <a:pt x="0" y="4320"/>
                </a:cubicBezTo>
                <a:lnTo>
                  <a:pt x="0" y="8640"/>
                </a:lnTo>
                <a:lnTo>
                  <a:pt x="-7059" y="10800"/>
                </a:lnTo>
                <a:lnTo>
                  <a:pt x="0" y="12960"/>
                </a:lnTo>
                <a:lnTo>
                  <a:pt x="0" y="17280"/>
                </a:lnTo>
                <a:cubicBezTo>
                  <a:pt x="0" y="19666"/>
                  <a:pt x="1264" y="21600"/>
                  <a:pt x="2823" y="21600"/>
                </a:cubicBezTo>
                <a:lnTo>
                  <a:pt x="11717" y="21600"/>
                </a:lnTo>
                <a:cubicBezTo>
                  <a:pt x="13277" y="21600"/>
                  <a:pt x="14541" y="19666"/>
                  <a:pt x="14541" y="17280"/>
                </a:cubicBezTo>
                <a:lnTo>
                  <a:pt x="14541" y="4320"/>
                </a:lnTo>
                <a:cubicBezTo>
                  <a:pt x="14541" y="1934"/>
                  <a:pt x="13277" y="0"/>
                  <a:pt x="11717" y="0"/>
                </a:cubicBezTo>
                <a:lnTo>
                  <a:pt x="2823" y="0"/>
                </a:lnTo>
                <a:close/>
                <a:moveTo>
                  <a:pt x="2823" y="0"/>
                </a:moveTo>
              </a:path>
            </a:pathLst>
          </a:custGeom>
          <a:noFill/>
          <a:ln w="19050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37931725" indent="-37474525"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chemeClr val="tx1"/>
                </a:solidFill>
                <a:latin typeface="+mn-lt"/>
              </a:rPr>
              <a:t>Policies</a:t>
            </a:r>
          </a:p>
        </p:txBody>
      </p:sp>
      <p:sp>
        <p:nvSpPr>
          <p:cNvPr id="30" name="Oval 27"/>
          <p:cNvSpPr>
            <a:spLocks/>
          </p:cNvSpPr>
          <p:nvPr/>
        </p:nvSpPr>
        <p:spPr bwMode="auto">
          <a:xfrm>
            <a:off x="4693601" y="2857384"/>
            <a:ext cx="900000" cy="360000"/>
          </a:xfrm>
          <a:prstGeom prst="round2DiagRect">
            <a:avLst/>
          </a:prstGeom>
          <a:solidFill>
            <a:schemeClr val="bg1"/>
          </a:solidFill>
          <a:ln w="19050">
            <a:solidFill>
              <a:srgbClr val="92D050"/>
            </a:solidFill>
          </a:ln>
          <a:effectLst/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37931725" indent="-37474525"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sz="1800" dirty="0" smtClean="0">
                <a:solidFill>
                  <a:schemeClr val="tx1"/>
                </a:solidFill>
                <a:latin typeface="+mn-lt"/>
              </a:rPr>
              <a:t>Pilot-Job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1" name="Oval 28"/>
          <p:cNvSpPr>
            <a:spLocks/>
          </p:cNvSpPr>
          <p:nvPr/>
        </p:nvSpPr>
        <p:spPr bwMode="auto">
          <a:xfrm>
            <a:off x="5787924" y="2857921"/>
            <a:ext cx="900000" cy="360000"/>
          </a:xfrm>
          <a:prstGeom prst="round2DiagRect">
            <a:avLst/>
          </a:prstGeom>
          <a:solidFill>
            <a:schemeClr val="bg1"/>
          </a:solidFill>
          <a:ln w="19050">
            <a:solidFill>
              <a:srgbClr val="92D050"/>
            </a:solidFill>
          </a:ln>
          <a:effectLst/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37931725" indent="-37474525"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sz="1800" dirty="0" smtClean="0">
                <a:solidFill>
                  <a:schemeClr val="tx1"/>
                </a:solidFill>
                <a:latin typeface="+mn-lt"/>
              </a:rPr>
              <a:t>Pilot-Job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 flipH="1">
            <a:off x="5044760" y="3199010"/>
            <a:ext cx="1120916" cy="1058136"/>
          </a:xfrm>
          <a:prstGeom prst="line">
            <a:avLst/>
          </a:prstGeom>
          <a:noFill/>
          <a:ln w="38100">
            <a:solidFill>
              <a:srgbClr val="92D05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xmlns:mv="urn:schemas-microsoft-com:mac:vml" xmlns:mc="http://schemas.openxmlformats.org/markup-compatibility/2006">
                <a:noFill/>
              </a14:hiddenFill>
            </a:ext>
          </a:extLst>
        </p:spPr>
        <p:txBody>
          <a:bodyPr lIns="0" tIns="0" rIns="0" bIns="0"/>
          <a:lstStyle/>
          <a:p>
            <a:pPr algn="ctr"/>
            <a:endParaRPr lang="en-GB"/>
          </a:p>
        </p:txBody>
      </p:sp>
      <p:sp>
        <p:nvSpPr>
          <p:cNvPr id="33" name="Oval 30"/>
          <p:cNvSpPr>
            <a:spLocks/>
          </p:cNvSpPr>
          <p:nvPr/>
        </p:nvSpPr>
        <p:spPr bwMode="auto">
          <a:xfrm>
            <a:off x="2270970" y="2865889"/>
            <a:ext cx="333121" cy="333121"/>
          </a:xfrm>
          <a:prstGeom prst="ellipse">
            <a:avLst/>
          </a:prstGeom>
          <a:solidFill>
            <a:srgbClr val="D7112E">
              <a:alpha val="25000"/>
            </a:srgbClr>
          </a:solidFill>
          <a:ln w="19050">
            <a:solidFill>
              <a:srgbClr val="C00000"/>
            </a:solidFill>
          </a:ln>
          <a:effectLst/>
        </p:spPr>
        <p:txBody>
          <a:bodyPr lIns="0" tIns="0" rIns="0" bIns="0"/>
          <a:lstStyle>
            <a:lvl1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37931725" indent="-37474525"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en-US" sz="1800">
              <a:latin typeface="+mn-lt"/>
            </a:endParaRPr>
          </a:p>
        </p:txBody>
      </p:sp>
      <p:sp>
        <p:nvSpPr>
          <p:cNvPr id="34" name="Oval 31"/>
          <p:cNvSpPr>
            <a:spLocks/>
          </p:cNvSpPr>
          <p:nvPr/>
        </p:nvSpPr>
        <p:spPr bwMode="auto">
          <a:xfrm>
            <a:off x="2673814" y="2873636"/>
            <a:ext cx="333121" cy="333121"/>
          </a:xfrm>
          <a:prstGeom prst="ellipse">
            <a:avLst/>
          </a:prstGeom>
          <a:solidFill>
            <a:srgbClr val="D7112E">
              <a:alpha val="25000"/>
            </a:srgbClr>
          </a:solidFill>
          <a:ln w="19050">
            <a:solidFill>
              <a:srgbClr val="C00000"/>
            </a:solidFill>
          </a:ln>
          <a:effectLst/>
        </p:spPr>
        <p:txBody>
          <a:bodyPr lIns="0" tIns="0" rIns="0" bIns="0"/>
          <a:lstStyle>
            <a:lvl1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37931725" indent="-37474525"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en-US" sz="1800">
              <a:latin typeface="+mn-lt"/>
            </a:endParaRPr>
          </a:p>
        </p:txBody>
      </p:sp>
      <p:sp>
        <p:nvSpPr>
          <p:cNvPr id="35" name="Oval 32"/>
          <p:cNvSpPr>
            <a:spLocks/>
          </p:cNvSpPr>
          <p:nvPr/>
        </p:nvSpPr>
        <p:spPr bwMode="auto">
          <a:xfrm>
            <a:off x="3076658" y="2873636"/>
            <a:ext cx="333121" cy="333121"/>
          </a:xfrm>
          <a:prstGeom prst="ellipse">
            <a:avLst/>
          </a:prstGeom>
          <a:solidFill>
            <a:srgbClr val="D7112E">
              <a:alpha val="25000"/>
            </a:srgbClr>
          </a:solidFill>
          <a:ln w="19050">
            <a:solidFill>
              <a:srgbClr val="C00000"/>
            </a:solidFill>
          </a:ln>
          <a:effectLst/>
        </p:spPr>
        <p:txBody>
          <a:bodyPr lIns="0" tIns="0" rIns="0" bIns="0"/>
          <a:lstStyle>
            <a:lvl1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37931725" indent="-37474525"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en-US" sz="1800">
              <a:latin typeface="+mn-lt"/>
            </a:endParaRPr>
          </a:p>
        </p:txBody>
      </p:sp>
      <p:sp>
        <p:nvSpPr>
          <p:cNvPr id="36" name="Oval 33"/>
          <p:cNvSpPr>
            <a:spLocks/>
          </p:cNvSpPr>
          <p:nvPr/>
        </p:nvSpPr>
        <p:spPr bwMode="auto">
          <a:xfrm>
            <a:off x="3479502" y="2873636"/>
            <a:ext cx="333121" cy="333121"/>
          </a:xfrm>
          <a:prstGeom prst="ellipse">
            <a:avLst/>
          </a:prstGeom>
          <a:solidFill>
            <a:srgbClr val="D7112E">
              <a:alpha val="25000"/>
            </a:srgbClr>
          </a:solidFill>
          <a:ln w="19050">
            <a:solidFill>
              <a:srgbClr val="C00000"/>
            </a:solidFill>
          </a:ln>
          <a:effectLst/>
        </p:spPr>
        <p:txBody>
          <a:bodyPr lIns="0" tIns="0" rIns="0" bIns="0"/>
          <a:lstStyle>
            <a:lvl1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37931725" indent="-37474525"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en-US" sz="1800">
              <a:latin typeface="+mn-lt"/>
            </a:endParaRPr>
          </a:p>
        </p:txBody>
      </p:sp>
      <p:sp>
        <p:nvSpPr>
          <p:cNvPr id="37" name="Line 34"/>
          <p:cNvSpPr>
            <a:spLocks noChangeShapeType="1"/>
          </p:cNvSpPr>
          <p:nvPr/>
        </p:nvSpPr>
        <p:spPr bwMode="auto">
          <a:xfrm flipH="1">
            <a:off x="4638208" y="3199009"/>
            <a:ext cx="461178" cy="1101661"/>
          </a:xfrm>
          <a:prstGeom prst="line">
            <a:avLst/>
          </a:prstGeom>
          <a:noFill/>
          <a:ln w="38100">
            <a:solidFill>
              <a:srgbClr val="92D05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xmlns:mv="urn:schemas-microsoft-com:mac:vml" xmlns:mc="http://schemas.openxmlformats.org/markup-compatibility/2006">
                <a:noFill/>
              </a14:hiddenFill>
            </a:ext>
          </a:extLst>
        </p:spPr>
        <p:txBody>
          <a:bodyPr lIns="0" tIns="0" rIns="0" bIns="0"/>
          <a:lstStyle/>
          <a:p>
            <a:pPr algn="ctr"/>
            <a:endParaRPr lang="en-GB"/>
          </a:p>
        </p:txBody>
      </p:sp>
      <p:sp>
        <p:nvSpPr>
          <p:cNvPr id="39" name="Oval 21"/>
          <p:cNvSpPr>
            <a:spLocks/>
          </p:cNvSpPr>
          <p:nvPr/>
        </p:nvSpPr>
        <p:spPr bwMode="auto">
          <a:xfrm>
            <a:off x="4434455" y="4181847"/>
            <a:ext cx="333121" cy="333121"/>
          </a:xfrm>
          <a:prstGeom prst="ellipse">
            <a:avLst/>
          </a:prstGeom>
          <a:solidFill>
            <a:srgbClr val="92D050">
              <a:alpha val="25000"/>
            </a:srgbClr>
          </a:solidFill>
          <a:ln w="19050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lIns="0" tIns="0" rIns="0" bIns="0"/>
          <a:lstStyle>
            <a:lvl1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37931725" indent="-37474525"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en-US" sz="1800">
              <a:latin typeface="+mn-lt"/>
            </a:endParaRPr>
          </a:p>
        </p:txBody>
      </p:sp>
      <p:sp>
        <p:nvSpPr>
          <p:cNvPr id="40" name="Oval 21"/>
          <p:cNvSpPr>
            <a:spLocks/>
          </p:cNvSpPr>
          <p:nvPr/>
        </p:nvSpPr>
        <p:spPr bwMode="auto">
          <a:xfrm>
            <a:off x="4835663" y="4181847"/>
            <a:ext cx="333121" cy="333121"/>
          </a:xfrm>
          <a:prstGeom prst="ellipse">
            <a:avLst/>
          </a:prstGeom>
          <a:solidFill>
            <a:srgbClr val="92D050">
              <a:alpha val="25000"/>
            </a:srgbClr>
          </a:solidFill>
          <a:ln w="19050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lIns="0" tIns="0" rIns="0" bIns="0"/>
          <a:lstStyle>
            <a:lvl1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37931725" indent="-37474525"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en-US" sz="1800">
              <a:latin typeface="+mn-lt"/>
            </a:endParaRPr>
          </a:p>
        </p:txBody>
      </p:sp>
      <p:sp>
        <p:nvSpPr>
          <p:cNvPr id="41" name="Line 34"/>
          <p:cNvSpPr>
            <a:spLocks noChangeShapeType="1"/>
          </p:cNvSpPr>
          <p:nvPr/>
        </p:nvSpPr>
        <p:spPr bwMode="auto">
          <a:xfrm flipH="1">
            <a:off x="3632037" y="4416880"/>
            <a:ext cx="947372" cy="892535"/>
          </a:xfrm>
          <a:prstGeom prst="line">
            <a:avLst/>
          </a:prstGeom>
          <a:noFill/>
          <a:ln w="38100">
            <a:solidFill>
              <a:srgbClr val="92D05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xmlns:mv="urn:schemas-microsoft-com:mac:vml" xmlns:mc="http://schemas.openxmlformats.org/markup-compatibility/2006">
                <a:noFill/>
              </a14:hiddenFill>
            </a:ext>
          </a:extLst>
        </p:spPr>
        <p:txBody>
          <a:bodyPr lIns="0" tIns="0" rIns="0" bIns="0"/>
          <a:lstStyle/>
          <a:p>
            <a:pPr algn="ctr"/>
            <a:endParaRPr lang="en-GB"/>
          </a:p>
        </p:txBody>
      </p:sp>
      <p:sp>
        <p:nvSpPr>
          <p:cNvPr id="42" name="Line 29"/>
          <p:cNvSpPr>
            <a:spLocks noChangeShapeType="1"/>
          </p:cNvSpPr>
          <p:nvPr/>
        </p:nvSpPr>
        <p:spPr bwMode="auto">
          <a:xfrm>
            <a:off x="4999303" y="4400360"/>
            <a:ext cx="1839044" cy="805816"/>
          </a:xfrm>
          <a:prstGeom prst="line">
            <a:avLst/>
          </a:prstGeom>
          <a:noFill/>
          <a:ln w="38100">
            <a:solidFill>
              <a:srgbClr val="92D05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xmlns:mv="urn:schemas-microsoft-com:mac:vml" xmlns:mc="http://schemas.openxmlformats.org/markup-compatibility/2006">
                <a:noFill/>
              </a14:hiddenFill>
            </a:ext>
          </a:extLst>
        </p:spPr>
        <p:txBody>
          <a:bodyPr lIns="0" tIns="0" rIns="0" bIns="0"/>
          <a:lstStyle/>
          <a:p>
            <a:pPr algn="ctr"/>
            <a:endParaRPr lang="en-GB"/>
          </a:p>
        </p:txBody>
      </p:sp>
      <p:sp>
        <p:nvSpPr>
          <p:cNvPr id="43" name="Oval 27"/>
          <p:cNvSpPr>
            <a:spLocks/>
          </p:cNvSpPr>
          <p:nvPr/>
        </p:nvSpPr>
        <p:spPr bwMode="auto">
          <a:xfrm>
            <a:off x="3000731" y="5087029"/>
            <a:ext cx="1327048" cy="568642"/>
          </a:xfrm>
          <a:prstGeom prst="round2DiagRect">
            <a:avLst/>
          </a:prstGeom>
          <a:noFill/>
          <a:ln w="19050">
            <a:solidFill>
              <a:srgbClr val="92D050"/>
            </a:solidFill>
          </a:ln>
          <a:effectLst/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37931725" indent="-37474525"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4" name="Oval 27"/>
          <p:cNvSpPr>
            <a:spLocks/>
          </p:cNvSpPr>
          <p:nvPr/>
        </p:nvSpPr>
        <p:spPr bwMode="auto">
          <a:xfrm>
            <a:off x="6633755" y="5077201"/>
            <a:ext cx="1327048" cy="568642"/>
          </a:xfrm>
          <a:prstGeom prst="round2DiagRect">
            <a:avLst/>
          </a:prstGeom>
          <a:noFill/>
          <a:ln w="19050">
            <a:solidFill>
              <a:srgbClr val="92D050"/>
            </a:solidFill>
          </a:ln>
          <a:effectLst/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37931725" indent="-37474525"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5" name="Line 34"/>
          <p:cNvSpPr>
            <a:spLocks noChangeShapeType="1"/>
          </p:cNvSpPr>
          <p:nvPr/>
        </p:nvSpPr>
        <p:spPr bwMode="auto">
          <a:xfrm>
            <a:off x="3686963" y="3041099"/>
            <a:ext cx="3967450" cy="2268316"/>
          </a:xfrm>
          <a:prstGeom prst="line">
            <a:avLst/>
          </a:prstGeom>
          <a:noFill/>
          <a:ln w="38100">
            <a:solidFill>
              <a:srgbClr val="C0000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xmlns:mv="urn:schemas-microsoft-com:mac:vml" xmlns:mc="http://schemas.openxmlformats.org/markup-compatibility/2006">
                <a:noFill/>
              </a14:hiddenFill>
            </a:ext>
          </a:extLst>
        </p:spPr>
        <p:txBody>
          <a:bodyPr lIns="0" tIns="0" rIns="0" bIns="0"/>
          <a:lstStyle/>
          <a:p>
            <a:pPr algn="ctr"/>
            <a:endParaRPr lang="en-GB"/>
          </a:p>
        </p:txBody>
      </p:sp>
      <p:sp>
        <p:nvSpPr>
          <p:cNvPr id="46" name="Line 34"/>
          <p:cNvSpPr>
            <a:spLocks noChangeShapeType="1"/>
          </p:cNvSpPr>
          <p:nvPr/>
        </p:nvSpPr>
        <p:spPr bwMode="auto">
          <a:xfrm>
            <a:off x="3254142" y="3041099"/>
            <a:ext cx="830096" cy="2268315"/>
          </a:xfrm>
          <a:prstGeom prst="line">
            <a:avLst/>
          </a:prstGeom>
          <a:noFill/>
          <a:ln w="38100">
            <a:solidFill>
              <a:srgbClr val="C0000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xmlns:mv="urn:schemas-microsoft-com:mac:vml" xmlns:mc="http://schemas.openxmlformats.org/markup-compatibility/2006">
                <a:noFill/>
              </a14:hiddenFill>
            </a:ext>
          </a:extLst>
        </p:spPr>
        <p:txBody>
          <a:bodyPr lIns="0" tIns="0" rIns="0" bIns="0"/>
          <a:lstStyle/>
          <a:p>
            <a:pPr algn="ctr"/>
            <a:endParaRPr lang="en-GB"/>
          </a:p>
        </p:txBody>
      </p:sp>
      <p:sp>
        <p:nvSpPr>
          <p:cNvPr id="47" name="Oval 33"/>
          <p:cNvSpPr>
            <a:spLocks/>
          </p:cNvSpPr>
          <p:nvPr/>
        </p:nvSpPr>
        <p:spPr bwMode="auto">
          <a:xfrm>
            <a:off x="7581700" y="5195185"/>
            <a:ext cx="333121" cy="333121"/>
          </a:xfrm>
          <a:prstGeom prst="ellipse">
            <a:avLst/>
          </a:prstGeom>
          <a:solidFill>
            <a:srgbClr val="D7112E">
              <a:alpha val="25000"/>
            </a:srgbClr>
          </a:solidFill>
          <a:ln w="19050">
            <a:solidFill>
              <a:srgbClr val="C00000"/>
            </a:solidFill>
          </a:ln>
          <a:effectLst/>
        </p:spPr>
        <p:txBody>
          <a:bodyPr lIns="0" tIns="0" rIns="0" bIns="0"/>
          <a:lstStyle>
            <a:lvl1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37931725" indent="-37474525"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en-US" sz="1800">
              <a:latin typeface="+mn-lt"/>
            </a:endParaRPr>
          </a:p>
        </p:txBody>
      </p:sp>
      <p:sp>
        <p:nvSpPr>
          <p:cNvPr id="48" name="Oval 33"/>
          <p:cNvSpPr>
            <a:spLocks/>
          </p:cNvSpPr>
          <p:nvPr/>
        </p:nvSpPr>
        <p:spPr bwMode="auto">
          <a:xfrm>
            <a:off x="3879244" y="5194961"/>
            <a:ext cx="333121" cy="333121"/>
          </a:xfrm>
          <a:prstGeom prst="ellipse">
            <a:avLst/>
          </a:prstGeom>
          <a:solidFill>
            <a:srgbClr val="D7112E">
              <a:alpha val="25000"/>
            </a:srgbClr>
          </a:solidFill>
          <a:ln w="19050">
            <a:solidFill>
              <a:srgbClr val="C00000"/>
            </a:solidFill>
          </a:ln>
          <a:effectLst/>
        </p:spPr>
        <p:txBody>
          <a:bodyPr lIns="0" tIns="0" rIns="0" bIns="0"/>
          <a:lstStyle>
            <a:lvl1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37931725" indent="-37474525"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en-US" sz="1800">
              <a:latin typeface="+mn-lt"/>
            </a:endParaRPr>
          </a:p>
        </p:txBody>
      </p:sp>
    </p:spTree>
    <p:extLst>
      <p:ext uri="{BB962C8B-B14F-4D97-AF65-F5344CB8AC3E}">
        <p14:creationId xmlns:a="http://schemas.openxmlformats.org/drawingml/2006/main" xmlns:r="http://schemas.openxmlformats.org/officeDocument/2006/relationships" xmlns:p="http://schemas.openxmlformats.org/presentationml/2006/main" xmlns="" xmlns:p14="http://schemas.microsoft.com/office/powerpoint/2010/main" xmlns:mv="urn:schemas-microsoft-com:mac:vml" xmlns:mc="http://schemas.openxmlformats.org/markup-compatibility/2006" val="65336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5" grpId="0" animBg="1"/>
      <p:bldP spid="36" grpId="0" animBg="1"/>
      <p:bldP spid="37" grpId="0" animBg="1"/>
      <p:bldP spid="37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4" grpId="0" animBg="1"/>
      <p:bldP spid="45" grpId="0" animBg="1"/>
      <p:bldP spid="45" grpId="1" animBg="1"/>
      <p:bldP spid="46" grpId="0" animBg="1"/>
      <p:bldP spid="46" grpId="1" animBg="1"/>
      <p:bldP spid="47" grpId="0" animBg="1"/>
      <p:bldP spid="4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13" y="122673"/>
            <a:ext cx="8778243" cy="584775"/>
          </a:xfrm>
        </p:spPr>
        <p:txBody>
          <a:bodyPr/>
          <a:lstStyle/>
          <a:p>
            <a:r>
              <a:rPr lang="en-US" dirty="0" smtClean="0"/>
              <a:t>Introduction to Pilot 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D7112E"/>
                </a:solidFill>
              </a:rPr>
              <a:t>Working definition</a:t>
            </a:r>
            <a:r>
              <a:rPr lang="en-US" dirty="0" smtClean="0"/>
              <a:t>: </a:t>
            </a:r>
            <a:r>
              <a:rPr lang="en-GB" dirty="0" smtClean="0"/>
              <a:t>a system that generalizes a placeholder job to provide multi-level scheduling to allow application-level control over the system scheduler via a scheduling overlay</a:t>
            </a:r>
            <a:endParaRPr lang="en-GB" dirty="0" smtClean="0"/>
          </a:p>
          <a:p>
            <a:r>
              <a:rPr lang="en-US" dirty="0" smtClean="0">
                <a:solidFill>
                  <a:srgbClr val="D7112E"/>
                </a:solidFill>
              </a:rPr>
              <a:t>Advantages</a:t>
            </a:r>
            <a:r>
              <a:rPr lang="en-US" dirty="0" smtClean="0"/>
              <a:t> </a:t>
            </a:r>
            <a:r>
              <a:rPr lang="en-US" dirty="0" smtClean="0"/>
              <a:t>of Pilot Job systems:</a:t>
            </a:r>
          </a:p>
          <a:p>
            <a:pPr lvl="1"/>
            <a:r>
              <a:rPr lang="en-US" dirty="0" smtClean="0"/>
              <a:t>Abstraction between application and resource layer</a:t>
            </a:r>
            <a:endParaRPr lang="en-US" dirty="0" smtClean="0"/>
          </a:p>
          <a:p>
            <a:pPr lvl="1"/>
            <a:r>
              <a:rPr lang="en-US" dirty="0" smtClean="0"/>
              <a:t>Avoid bottlenecks of system-level only scheduling</a:t>
            </a:r>
          </a:p>
          <a:p>
            <a:pPr lvl="1"/>
            <a:r>
              <a:rPr lang="en-US" dirty="0" smtClean="0"/>
              <a:t>Move control upwards and provides flexibility upwards</a:t>
            </a:r>
          </a:p>
          <a:p>
            <a:pPr lvl="1"/>
            <a:r>
              <a:rPr lang="en-US" dirty="0" smtClean="0"/>
              <a:t>Enable the “slicing and dicing” of resources for applications</a:t>
            </a:r>
          </a:p>
          <a:p>
            <a:pPr>
              <a:spcBef>
                <a:spcPts val="1800"/>
              </a:spcBef>
            </a:pPr>
            <a:r>
              <a:rPr lang="en-US" dirty="0" smtClean="0">
                <a:solidFill>
                  <a:srgbClr val="D7112E"/>
                </a:solidFill>
              </a:rPr>
              <a:t>Limitations</a:t>
            </a:r>
            <a:r>
              <a:rPr lang="en-US" dirty="0" smtClean="0"/>
              <a:t> of current Pilot-Jobs implementations:</a:t>
            </a:r>
            <a:endParaRPr lang="en-US" dirty="0" smtClean="0"/>
          </a:p>
          <a:p>
            <a:pPr lvl="1"/>
            <a:r>
              <a:rPr lang="en-US" dirty="0" smtClean="0"/>
              <a:t>Many Pilot-Job offerings</a:t>
            </a:r>
            <a:r>
              <a:rPr lang="en-US" dirty="0" smtClean="0"/>
              <a:t>, often</a:t>
            </a:r>
            <a:r>
              <a:rPr lang="en-US" dirty="0" smtClean="0"/>
              <a:t> semantically distinct </a:t>
            </a:r>
          </a:p>
          <a:p>
            <a:pPr lvl="2"/>
            <a:r>
              <a:rPr lang="en-US" dirty="0" smtClean="0"/>
              <a:t>Conceptual: P* towards a unified view of pilot-jobs, pilot-</a:t>
            </a:r>
            <a:r>
              <a:rPr lang="en-US" dirty="0" smtClean="0"/>
              <a:t>abstractions</a:t>
            </a:r>
            <a:endParaRPr lang="en-US" dirty="0" smtClean="0"/>
          </a:p>
          <a:p>
            <a:pPr lvl="1"/>
            <a:r>
              <a:rPr lang="en-US" dirty="0" smtClean="0"/>
              <a:t>How to </a:t>
            </a:r>
            <a:r>
              <a:rPr lang="en-US" dirty="0" smtClean="0"/>
              <a:t>“slice and dice” resources? How to map to infrastructure?</a:t>
            </a:r>
          </a:p>
          <a:p>
            <a:pPr lvl="2"/>
            <a:r>
              <a:rPr lang="en-US" dirty="0" smtClean="0"/>
              <a:t>Role for underlying  abstraction (Bundles)?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E0D0-CCF7-4E4C-9817-12976C7BBD9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13" y="122673"/>
            <a:ext cx="8778243" cy="584775"/>
          </a:xfrm>
        </p:spPr>
        <p:txBody>
          <a:bodyPr/>
          <a:lstStyle/>
          <a:p>
            <a:r>
              <a:rPr lang="en-US" dirty="0" smtClean="0"/>
              <a:t>Introduction to Resource Bundles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000" y="1008000"/>
            <a:ext cx="8794801" cy="5108524"/>
          </a:xfrm>
        </p:spPr>
        <p:txBody>
          <a:bodyPr>
            <a:normAutofit/>
          </a:bodyPr>
          <a:lstStyle/>
          <a:p>
            <a:r>
              <a:rPr lang="en-US" dirty="0" smtClean="0"/>
              <a:t>Resource-facing abstraction “below” Pilots</a:t>
            </a:r>
          </a:p>
          <a:p>
            <a:r>
              <a:rPr lang="en-US" dirty="0" smtClean="0"/>
              <a:t>Aggregated resources: compute, storage, network</a:t>
            </a:r>
          </a:p>
          <a:p>
            <a:r>
              <a:rPr lang="en-US" dirty="0" smtClean="0"/>
              <a:t>Objective: model of infrastructure resources</a:t>
            </a:r>
          </a:p>
          <a:p>
            <a:pPr lvl="1"/>
            <a:r>
              <a:rPr lang="en-US" dirty="0" smtClean="0"/>
              <a:t>predictive, flexible, adaptive, active</a:t>
            </a:r>
          </a:p>
          <a:p>
            <a:r>
              <a:rPr lang="en-US" dirty="0" smtClean="0">
                <a:solidFill>
                  <a:srgbClr val="D7112E"/>
                </a:solidFill>
              </a:rPr>
              <a:t>Bundle profile</a:t>
            </a:r>
          </a:p>
          <a:p>
            <a:pPr lvl="1"/>
            <a:r>
              <a:rPr lang="en-US" dirty="0" smtClean="0"/>
              <a:t>resource histograms: using probes and workload measurements</a:t>
            </a:r>
          </a:p>
          <a:p>
            <a:r>
              <a:rPr lang="en-US" dirty="0" smtClean="0">
                <a:solidFill>
                  <a:srgbClr val="D7112E"/>
                </a:solidFill>
              </a:rPr>
              <a:t>Bundle signature</a:t>
            </a:r>
          </a:p>
          <a:p>
            <a:pPr lvl="1"/>
            <a:r>
              <a:rPr lang="en-US" dirty="0" smtClean="0"/>
              <a:t>compact representation </a:t>
            </a:r>
          </a:p>
          <a:p>
            <a:r>
              <a:rPr lang="en-US" dirty="0" smtClean="0">
                <a:solidFill>
                  <a:srgbClr val="D7112E"/>
                </a:solidFill>
                <a:sym typeface="Wingdings" pitchFamily="2" charset="2"/>
              </a:rPr>
              <a:t>Bundle allocation</a:t>
            </a:r>
            <a:endParaRPr lang="en-US" dirty="0">
              <a:solidFill>
                <a:srgbClr val="D7112E"/>
              </a:solidFill>
              <a:sym typeface="Wingdings" pitchFamily="2" charset="2"/>
            </a:endParaRPr>
          </a:p>
          <a:p>
            <a:pPr lvl="1"/>
            <a:r>
              <a:rPr lang="en-US" dirty="0" smtClean="0">
                <a:sym typeface="Wingdings" pitchFamily="2" charset="2"/>
              </a:rPr>
              <a:t>late binding of bundle to pilots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E0D0-CCF7-4E4C-9817-12976C7BBD9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13" y="122673"/>
            <a:ext cx="8778243" cy="584775"/>
          </a:xfrm>
        </p:spPr>
        <p:txBody>
          <a:bodyPr/>
          <a:lstStyle/>
          <a:p>
            <a:r>
              <a:rPr lang="en-US" dirty="0" smtClean="0"/>
              <a:t>AIMES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08000"/>
            <a:ext cx="9144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Shape of the solution</a:t>
            </a:r>
          </a:p>
          <a:p>
            <a:r>
              <a:rPr lang="en-US" dirty="0" smtClean="0"/>
              <a:t>Resource abstractions at application- and resource-facing levels</a:t>
            </a:r>
          </a:p>
          <a:p>
            <a:r>
              <a:rPr lang="en-US" dirty="0" smtClean="0"/>
              <a:t>Awareness of application + Awareness of physical resources</a:t>
            </a:r>
          </a:p>
          <a:p>
            <a:r>
              <a:rPr lang="en-US" dirty="0" smtClean="0"/>
              <a:t>Co-design approach</a:t>
            </a:r>
          </a:p>
          <a:p>
            <a:r>
              <a:rPr lang="en-US" dirty="0" smtClean="0"/>
              <a:t>Integrative resource management</a:t>
            </a:r>
          </a:p>
          <a:p>
            <a:pPr lvl="1"/>
            <a:r>
              <a:rPr lang="en-US" dirty="0" smtClean="0"/>
              <a:t>Across compute (C), storage (S), networking (N)</a:t>
            </a:r>
          </a:p>
          <a:p>
            <a:pPr lvl="1"/>
            <a:r>
              <a:rPr lang="en-US" dirty="0" smtClean="0"/>
              <a:t>Across resource types/scales/federation </a:t>
            </a:r>
          </a:p>
          <a:p>
            <a:pPr lvl="1"/>
            <a:r>
              <a:rPr lang="en-US" dirty="0" smtClean="0"/>
              <a:t>Vertical: abstractions at application and resource level are aware of each other</a:t>
            </a:r>
          </a:p>
          <a:p>
            <a:pPr lvl="1"/>
            <a:r>
              <a:rPr lang="en-US" dirty="0" smtClean="0"/>
              <a:t>Horizontal: C, S and N aware</a:t>
            </a: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E0D0-CCF7-4E4C-9817-12976C7BBD9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utgers-AIMES-PPT-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a="http://schemas.openxmlformats.org/drawingml/2006/main" xmlns="" xmlns:thm15="http://schemas.microsoft.com/office/thememl/2012/main" name="Rutgers-AIMES-PPT-theme" id="{F430BC44-5DF7-4276-84A4-99FE82B0FA7F}" vid="{D9AB68C1-47E8-405C-A290-95F887E613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Rutgers-AIMES-PPT-theme</Template>
  <TotalTime>1203</TotalTime>
  <Words>1650</Words>
  <Application>Microsoft Office PowerPoint</Application>
  <PresentationFormat>On-screen Show (4:3)</PresentationFormat>
  <Paragraphs>211</Paragraphs>
  <Slides>16</Slides>
  <Notes>11</Notes>
  <HiddenSlides>1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Rutgers-AIMES-PPT-theme</vt:lpstr>
      <vt:lpstr>AIMES: Abstractions and Integrated Middleware for Extreme-Scales </vt:lpstr>
      <vt:lpstr>Slide 2</vt:lpstr>
      <vt:lpstr>Overview</vt:lpstr>
      <vt:lpstr>The Application Perspective</vt:lpstr>
      <vt:lpstr>Role and Use of Application Skeletons</vt:lpstr>
      <vt:lpstr>Introduction to Pilot Jobs</vt:lpstr>
      <vt:lpstr>Introduction to Pilot Jobs</vt:lpstr>
      <vt:lpstr>Introduction to Resource Bundles</vt:lpstr>
      <vt:lpstr>AIMES</vt:lpstr>
      <vt:lpstr>AIMES</vt:lpstr>
      <vt:lpstr>AIMES – FOA alignment</vt:lpstr>
      <vt:lpstr>Short-term</vt:lpstr>
      <vt:lpstr>Middle-term</vt:lpstr>
      <vt:lpstr>AIMES: Abstractions and Integrated Middleware for Extreme-Scales </vt:lpstr>
      <vt:lpstr>Middle and Long-term</vt:lpstr>
      <vt:lpstr>Long-term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Role and Use of Application Skeletons</dc:title>
  <dc:creator>Daniel S. Katz</dc:creator>
  <cp:lastModifiedBy>Shantenu Jha</cp:lastModifiedBy>
  <cp:revision>277</cp:revision>
  <dcterms:created xsi:type="dcterms:W3CDTF">2013-03-19T21:09:47Z</dcterms:created>
  <dcterms:modified xsi:type="dcterms:W3CDTF">2013-03-19T22:54:17Z</dcterms:modified>
</cp:coreProperties>
</file>