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83" r:id="rId3"/>
    <p:sldId id="286" r:id="rId4"/>
    <p:sldId id="287" r:id="rId5"/>
    <p:sldId id="284" r:id="rId6"/>
    <p:sldId id="272" r:id="rId7"/>
    <p:sldId id="279" r:id="rId8"/>
    <p:sldId id="273" r:id="rId9"/>
    <p:sldId id="270" r:id="rId10"/>
    <p:sldId id="260" r:id="rId11"/>
    <p:sldId id="268" r:id="rId12"/>
    <p:sldId id="269" r:id="rId13"/>
    <p:sldId id="281" r:id="rId14"/>
    <p:sldId id="278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06T17:04:41.537" idx="6">
    <p:pos x="5435" y="3155"/>
    <p:text>I believe I understand loose vs tight coupling, but not in this context.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06T13:42:22.050" idx="1">
    <p:pos x="4997" y="276"/>
    <p:text>Derive challenges from requirements?
Should keep order of challenges/requirements/questions the same...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06T17:53:47.531" idx="4">
    <p:pos x="5453" y="1638"/>
    <p:text>Arguably the heterogenity is already too much to talk about just HTC and HPC.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 E.g. </a:t>
            </a:r>
            <a:r>
              <a:rPr lang="en" dirty="0" smtClean="0"/>
              <a:t>performance vs flexibility trade-off, Resource Management (a la AIMES)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 E.g. </a:t>
            </a:r>
            <a:r>
              <a:rPr lang="en" dirty="0" smtClean="0"/>
              <a:t>performance vs flexibility trade-off, Resource Management (a la AIMES)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Neck straining</a:t>
            </a:r>
            <a:r>
              <a:rPr lang="en-US" baseline="0" dirty="0" smtClean="0"/>
              <a:t> metaphor: lets look back into the front-view mirror..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Overcome these issues en route, or will these problems manifest at scale?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x.doi.org/10.1109/eScience.2012.64044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“</a:t>
            </a:r>
            <a:r>
              <a:rPr lang="en" dirty="0" smtClean="0"/>
              <a:t>Extreme</a:t>
            </a:r>
            <a:r>
              <a:rPr lang="en-US" dirty="0"/>
              <a:t>-</a:t>
            </a:r>
            <a:r>
              <a:rPr lang="en" dirty="0" smtClean="0"/>
              <a:t>Scale</a:t>
            </a:r>
            <a:r>
              <a:rPr lang="en-US" dirty="0" smtClean="0"/>
              <a:t>”</a:t>
            </a:r>
            <a:r>
              <a:rPr lang="en" dirty="0" smtClean="0"/>
              <a:t> </a:t>
            </a:r>
            <a:r>
              <a:rPr lang="en" dirty="0"/>
              <a:t>Distributed Computing </a:t>
            </a:r>
          </a:p>
          <a:p>
            <a:pPr>
              <a:buNone/>
            </a:pPr>
            <a:r>
              <a:rPr lang="en" dirty="0"/>
              <a:t>2025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</a:t>
            </a:r>
            <a:r>
              <a:rPr lang="en-US" dirty="0" smtClean="0"/>
              <a:t>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</a:t>
            </a:r>
            <a:r>
              <a:rPr lang="en" sz="2000" dirty="0" smtClean="0"/>
              <a:t>through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606060"/>
                </a:solidFill>
              </a:rPr>
              <a:t>Heterogeneity will demand flexibility </a:t>
            </a:r>
            <a:r>
              <a:rPr lang="en-US" sz="2000" dirty="0" smtClean="0">
                <a:solidFill>
                  <a:srgbClr val="606060"/>
                </a:solidFill>
              </a:rPr>
              <a:t>whilst assuring performance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of </a:t>
            </a:r>
            <a:r>
              <a:rPr lang="en-US" sz="2000" dirty="0" smtClean="0"/>
              <a:t>infrastructure</a:t>
            </a:r>
            <a:r>
              <a:rPr lang="en-US" sz="2000" dirty="0"/>
              <a:t>: </a:t>
            </a:r>
            <a:r>
              <a:rPr lang="en-US" sz="2000" dirty="0" smtClean="0"/>
              <a:t>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  <a:endParaRPr lang="en-US" sz="2000" dirty="0" smtClean="0"/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</a:t>
            </a:r>
            <a:r>
              <a:rPr lang="en-US" sz="2000" dirty="0"/>
              <a:t>units 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RADICAL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heterogeneous components </a:t>
            </a:r>
            <a:r>
              <a:rPr lang="en" dirty="0" smtClean="0">
                <a:solidFill>
                  <a:srgbClr val="000000"/>
                </a:solidFill>
              </a:rPr>
              <a:t>with </a:t>
            </a:r>
            <a:r>
              <a:rPr lang="en" dirty="0">
                <a:solidFill>
                  <a:srgbClr val="000000"/>
                </a:solidFill>
              </a:rPr>
              <a:t>varying levels of control and reliability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 and fixed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capability amidst heterogeneous, dynamic resources requires </a:t>
            </a:r>
            <a:r>
              <a:rPr lang="e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resources and services</a:t>
            </a: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conjunction with 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reason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about performance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needed to deliver well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-defined capability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 a role for next-generation  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middleware </a:t>
            </a:r>
            <a:endParaRPr lang="e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given capability appropriate execution strategy is determined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RADICAL Research Agenda: Next</a:t>
            </a:r>
            <a:r>
              <a:rPr lang="en-US" sz="2400" dirty="0" smtClean="0"/>
              <a:t>-Generation </a:t>
            </a:r>
            <a:r>
              <a:rPr lang="en" sz="2400" dirty="0" smtClean="0"/>
              <a:t>Middleware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!!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be that which we can use to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systems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upon capability rather than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technology, or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specific execution strategy (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say HTC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</a:t>
            </a:r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Can’t remove complexity, can only manage it!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DCI level </a:t>
            </a:r>
            <a:r>
              <a:rPr lang="en" sz="2000" dirty="0" smtClean="0">
                <a:solidFill>
                  <a:schemeClr val="bg1">
                    <a:lumMod val="50000"/>
                  </a:schemeClr>
                </a:solidFill>
              </a:rPr>
              <a:t>Interoperability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 DCA</a:t>
            </a:r>
            <a:r>
              <a:rPr lang="en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</a:rPr>
              <a:t>level </a:t>
            </a:r>
            <a:r>
              <a:rPr lang="en" sz="2000" dirty="0" smtClean="0">
                <a:solidFill>
                  <a:schemeClr val="bg1">
                    <a:lumMod val="50000"/>
                  </a:schemeClr>
                </a:solidFill>
              </a:rPr>
              <a:t>Interoperability?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Test Case: </a:t>
            </a:r>
            <a:r>
              <a:rPr lang="en" sz="2000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bg1">
                    <a:lumMod val="50000"/>
                  </a:schemeClr>
                </a:solidFill>
              </a:rPr>
              <a:t>OSG?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non-destructive models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ederation required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255712" lvl="1" indent="-3429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dirty="0" smtClean="0">
                <a:solidFill>
                  <a:schemeClr val="bg1">
                    <a:lumMod val="50000"/>
                  </a:schemeClr>
                </a:solidFill>
              </a:rPr>
              <a:t>Adaptive </a:t>
            </a: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execution strategy and flexible </a:t>
            </a:r>
            <a:r>
              <a:rPr lang="en" sz="1800" dirty="0" smtClean="0">
                <a:solidFill>
                  <a:schemeClr val="bg1">
                    <a:lumMod val="50000"/>
                  </a:schemeClr>
                </a:solidFill>
              </a:rPr>
              <a:t>federatio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DC-2025 will look somewhat like DC-2013</a:t>
            </a:r>
          </a:p>
          <a:p>
            <a:pPr marL="800100" lvl="1" indent="-342900"/>
            <a:r>
              <a:rPr lang="en-US" sz="2000" dirty="0" smtClean="0"/>
              <a:t>Applications will scale-up along predictable lines</a:t>
            </a:r>
          </a:p>
          <a:p>
            <a:pPr marL="800100" lvl="1" indent="-342900"/>
            <a:r>
              <a:rPr lang="en-US" sz="2000" dirty="0" smtClean="0"/>
              <a:t>Individual </a:t>
            </a:r>
            <a:r>
              <a:rPr lang="en-US" sz="2000" dirty="0" smtClean="0"/>
              <a:t>DCI components will scale</a:t>
            </a:r>
            <a:r>
              <a:rPr lang="en-US" sz="2000" dirty="0" smtClean="0"/>
              <a:t>-</a:t>
            </a:r>
            <a:r>
              <a:rPr lang="en-US" sz="2000" dirty="0" smtClean="0"/>
              <a:t>up along predictable lines</a:t>
            </a:r>
          </a:p>
          <a:p>
            <a:r>
              <a:rPr lang="en-US" dirty="0"/>
              <a:t>DC-2025 may look like DC-2013</a:t>
            </a:r>
          </a:p>
          <a:p>
            <a:pPr lvl="1"/>
            <a:r>
              <a:rPr lang="en-US" sz="2000" dirty="0" smtClean="0"/>
              <a:t>Greater divergence </a:t>
            </a:r>
            <a:r>
              <a:rPr lang="en-US" sz="2000" dirty="0"/>
              <a:t>between c</a:t>
            </a:r>
            <a:r>
              <a:rPr lang="en" sz="2000" dirty="0"/>
              <a:t>ommunity </a:t>
            </a:r>
            <a:r>
              <a:rPr lang="en" sz="2000" dirty="0" smtClean="0"/>
              <a:t>v</a:t>
            </a:r>
            <a:r>
              <a:rPr lang="en-US" sz="2000" dirty="0" smtClean="0"/>
              <a:t>s</a:t>
            </a:r>
            <a:r>
              <a:rPr lang="en" sz="2000" dirty="0" smtClean="0"/>
              <a:t> </a:t>
            </a:r>
            <a:r>
              <a:rPr lang="en" sz="2000" dirty="0"/>
              <a:t>individual applications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How will community CI (ATLAS, </a:t>
            </a:r>
            <a:r>
              <a:rPr lang="en-US" sz="2000" dirty="0" smtClean="0"/>
              <a:t>LSST/SKA</a:t>
            </a:r>
            <a:r>
              <a:rPr lang="en-US" sz="2000" dirty="0"/>
              <a:t>, *EONs) be federated with national-scale DCI (XSEDE, OSG, </a:t>
            </a:r>
            <a:r>
              <a:rPr lang="en-US" sz="2000" dirty="0" smtClean="0"/>
              <a:t>leadership-class machines</a:t>
            </a:r>
            <a:r>
              <a:rPr lang="en-US" sz="2000" dirty="0"/>
              <a:t>)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344488" indent="-342900"/>
            <a:r>
              <a:rPr lang="en-US" dirty="0"/>
              <a:t>DC-2025 will </a:t>
            </a:r>
            <a:r>
              <a:rPr lang="en-US" dirty="0" smtClean="0"/>
              <a:t>not look like </a:t>
            </a:r>
            <a:r>
              <a:rPr lang="en-US" dirty="0"/>
              <a:t>DC-</a:t>
            </a:r>
            <a:r>
              <a:rPr lang="en-US" dirty="0" smtClean="0"/>
              <a:t>2013</a:t>
            </a:r>
          </a:p>
          <a:p>
            <a:pPr marL="800100" lvl="1" indent="-342900"/>
            <a:r>
              <a:rPr lang="en-US" sz="2000" dirty="0" smtClean="0"/>
              <a:t>Scale (</a:t>
            </a:r>
            <a:r>
              <a:rPr lang="en-US" sz="2000" dirty="0" smtClean="0"/>
              <a:t>degrees of freedom, </a:t>
            </a:r>
            <a:r>
              <a:rPr lang="en-US" sz="2000" dirty="0" smtClean="0"/>
              <a:t>heterogeneity,..) wil</a:t>
            </a:r>
            <a:r>
              <a:rPr lang="en-US" sz="2000" dirty="0" smtClean="0"/>
              <a:t>l need addressing</a:t>
            </a:r>
          </a:p>
          <a:p>
            <a:pPr marL="1208088" lvl="2" indent="-342900"/>
            <a:r>
              <a:rPr lang="en-US" sz="2000" dirty="0"/>
              <a:t>“Just do it” wont work: will need a more reasoned </a:t>
            </a:r>
            <a:r>
              <a:rPr lang="en-US" sz="2000" dirty="0" smtClean="0"/>
              <a:t>approach</a:t>
            </a:r>
          </a:p>
          <a:p>
            <a:pPr marL="1208088" lvl="2" indent="-342900"/>
            <a:r>
              <a:rPr lang="en-US" sz="2000" dirty="0"/>
              <a:t>Complexity of treating individual resources will be too great</a:t>
            </a:r>
          </a:p>
          <a:p>
            <a:pPr marL="1717675" lvl="3" indent="-342900"/>
            <a:r>
              <a:rPr lang="en-US" sz="2000" dirty="0" smtClean="0"/>
              <a:t>Collective “Properties and Design” Principles</a:t>
            </a:r>
            <a:endParaRPr lang="en-US" sz="2000" dirty="0" smtClean="0"/>
          </a:p>
          <a:p>
            <a:pPr marL="800100" lvl="1" indent="-342900"/>
            <a:r>
              <a:rPr lang="en-US" sz="2000" dirty="0" smtClean="0"/>
              <a:t>Provide capabilities that require integration across layers</a:t>
            </a:r>
            <a:endParaRPr lang="en-US" sz="2000" dirty="0"/>
          </a:p>
          <a:p>
            <a:pPr marL="800100" lvl="1" indent="-342900"/>
            <a:r>
              <a:rPr lang="en-US" sz="2000" dirty="0" smtClean="0"/>
              <a:t>Fresh </a:t>
            </a:r>
            <a:r>
              <a:rPr lang="en-US" sz="2000" dirty="0" smtClean="0"/>
              <a:t>perspective on </a:t>
            </a:r>
            <a:r>
              <a:rPr lang="en-US" sz="2000" dirty="0" smtClean="0"/>
              <a:t>federation of resources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AIMES</a:t>
            </a:r>
            <a:r>
              <a:rPr lang="en-US" dirty="0"/>
              <a:t>: Integrated Middleware Framework for Extreme Collaborative Science, </a:t>
            </a:r>
            <a:r>
              <a:rPr lang="en-US" dirty="0" smtClean="0"/>
              <a:t>Office </a:t>
            </a:r>
            <a:r>
              <a:rPr lang="en-US" dirty="0"/>
              <a:t>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r>
              <a:rPr lang="en-US" dirty="0" smtClean="0"/>
              <a:t>NSF CAREER Award, </a:t>
            </a:r>
            <a:r>
              <a:rPr lang="en-US" dirty="0" smtClean="0"/>
              <a:t>Division </a:t>
            </a:r>
            <a:r>
              <a:rPr lang="en-US" dirty="0"/>
              <a:t>of Advanced </a:t>
            </a:r>
            <a:r>
              <a:rPr lang="en-US" dirty="0" err="1"/>
              <a:t>Cyberinfrastructure</a:t>
            </a:r>
            <a:r>
              <a:rPr lang="en-US" dirty="0"/>
              <a:t> (ACI), OCI-1253644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Promise of </a:t>
            </a:r>
            <a:r>
              <a:rPr lang="en-US" dirty="0"/>
              <a:t>s</a:t>
            </a:r>
            <a:r>
              <a:rPr lang="en" dirty="0"/>
              <a:t>cale or Illusion of </a:t>
            </a:r>
            <a:r>
              <a:rPr lang="en-US" dirty="0"/>
              <a:t>s</a:t>
            </a:r>
            <a:r>
              <a:rPr lang="en" dirty="0"/>
              <a:t>cale</a:t>
            </a:r>
            <a:r>
              <a:rPr lang="en-US" dirty="0"/>
              <a:t>? </a:t>
            </a:r>
          </a:p>
          <a:p>
            <a:pPr lvl="1"/>
            <a:r>
              <a:rPr lang="en-US" sz="2000" dirty="0"/>
              <a:t>We are at extreme scale today with respect to 2001</a:t>
            </a:r>
            <a:r>
              <a:rPr lang="en-US" sz="2000" dirty="0" smtClean="0"/>
              <a:t>!</a:t>
            </a:r>
          </a:p>
          <a:p>
            <a:r>
              <a:rPr lang="en-US" dirty="0" smtClean="0"/>
              <a:t>Distributed </a:t>
            </a:r>
            <a:r>
              <a:rPr lang="en-US" dirty="0" smtClean="0"/>
              <a:t>Computing </a:t>
            </a:r>
            <a:r>
              <a:rPr lang="en-US" dirty="0" smtClean="0"/>
              <a:t>Infrastructure (DCI)</a:t>
            </a:r>
            <a:endParaRPr lang="en-US" dirty="0" smtClean="0"/>
          </a:p>
          <a:p>
            <a:pPr marL="635001" lvl="2" indent="-227013">
              <a:spcBef>
                <a:spcPts val="12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past 12 years we have seen the emergence of the first sustainable production distributed computing infrastructure (DCI)</a:t>
            </a:r>
          </a:p>
          <a:p>
            <a:pPr marL="635001" lvl="2" indent="-227013"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342900" lvl="1" indent="-342900">
              <a:spcBef>
                <a:spcPts val="12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 Applications (DCA)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50888" lvl="2" indent="-342900">
              <a:spcBef>
                <a:spcPts val="1200"/>
              </a:spcBef>
              <a:buFont typeface="Arial"/>
              <a:buChar char="•"/>
            </a:pPr>
            <a:r>
              <a:rPr lang="en-US" sz="2000" dirty="0" smtClean="0"/>
              <a:t>Many new types of applications have emerged</a:t>
            </a:r>
          </a:p>
          <a:p>
            <a:pPr marL="1144588" lvl="3" indent="-227013">
              <a:spcBef>
                <a:spcPts val="1200"/>
              </a:spcBef>
            </a:pPr>
            <a:r>
              <a:rPr lang="en-US" sz="2000" dirty="0" smtClean="0"/>
              <a:t>More than first-generation, i.e., distributed HPC and </a:t>
            </a:r>
            <a:r>
              <a:rPr lang="en-US" sz="2000" dirty="0" err="1" smtClean="0"/>
              <a:t>BoT</a:t>
            </a:r>
            <a:r>
              <a:rPr lang="en-US" sz="2000" dirty="0" smtClean="0"/>
              <a:t> HTC </a:t>
            </a:r>
          </a:p>
          <a:p>
            <a:pPr marL="635001" lvl="2" indent="-227013"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Many local solutions, lack of end-to-solutions</a:t>
            </a:r>
            <a:endParaRPr lang="en-US" sz="2000" dirty="0"/>
          </a:p>
          <a:p>
            <a:pPr marL="1144588" lvl="3" indent="-227013">
              <a:spcBef>
                <a:spcPts val="1200"/>
              </a:spcBef>
            </a:pPr>
            <a:r>
              <a:rPr lang="en-US" sz="2000" dirty="0" smtClean="0"/>
              <a:t>Scaling remains difficult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scientists </a:t>
            </a:r>
            <a:endParaRPr lang="en-US" sz="2000" dirty="0"/>
          </a:p>
          <a:p>
            <a:pPr marL="1144588" lvl="3" indent="-227013">
              <a:spcBef>
                <a:spcPts val="1200"/>
              </a:spcBef>
            </a:pPr>
            <a:r>
              <a:rPr lang="en-US" sz="2000" dirty="0" smtClean="0"/>
              <a:t>O(10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) can do O(100) tasks each of O(10GB) over O(10) nodes</a:t>
            </a:r>
          </a:p>
        </p:txBody>
      </p:sp>
    </p:spTree>
    <p:extLst>
      <p:ext uri="{BB962C8B-B14F-4D97-AF65-F5344CB8AC3E}">
        <p14:creationId xmlns:p14="http://schemas.microsoft.com/office/powerpoint/2010/main" val="26496688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dirty="0">
                <a:latin typeface="Arial" charset="0"/>
                <a:ea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dirty="0">
                <a:latin typeface="Arial" charset="0"/>
                <a:ea typeface="ＭＳ Ｐゴシック" charset="0"/>
              </a:rPr>
              <a:t>of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components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457200" lvl="1" indent="0">
              <a:buNone/>
            </a:pP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458788" indent="-457200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Middleware: Heterogeneous software, access layer and semantics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services, extend tools</a:t>
            </a:r>
          </a:p>
          <a:p>
            <a:pPr lvl="1"/>
            <a:endParaRPr lang="en-US" sz="2000" dirty="0" smtClean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missing abstractions and poor implementations</a:t>
            </a: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Conceptual and implementation abstractions</a:t>
            </a: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000" dirty="0">
                <a:latin typeface="Arial" charset="0"/>
                <a:ea typeface="ＭＳ Ｐゴシック" charset="0"/>
              </a:rPr>
              <a:t>ability to reason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2000" dirty="0">
                <a:latin typeface="Arial" charset="0"/>
                <a:ea typeface="ＭＳ Ｐゴシック" charset="0"/>
              </a:rPr>
              <a:t>distributed performance, decomposition or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aggregation, is missing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1588" indent="0">
              <a:buNone/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38336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Conceptual Gap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reasoning and ability to calibrate performance </a:t>
            </a:r>
            <a:endParaRPr lang="en-US" sz="2000" dirty="0" smtClean="0"/>
          </a:p>
          <a:p>
            <a:pPr lvl="2"/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  <a:endParaRPr lang="en-US" sz="2000" dirty="0"/>
          </a:p>
          <a:p>
            <a:pPr lvl="1"/>
            <a:r>
              <a:rPr lang="en" sz="2000" dirty="0" smtClean="0"/>
              <a:t>Models </a:t>
            </a:r>
            <a:r>
              <a:rPr lang="en-US" sz="2000" dirty="0" smtClean="0"/>
              <a:t>that enable functional comparison individual </a:t>
            </a:r>
            <a:r>
              <a:rPr lang="en" sz="2000" i="1" dirty="0" smtClean="0"/>
              <a:t>components</a:t>
            </a:r>
            <a:endParaRPr lang="en-US" sz="2000" dirty="0"/>
          </a:p>
          <a:p>
            <a:pPr lvl="2"/>
            <a:r>
              <a:rPr lang="en-US" sz="2000" dirty="0" smtClean="0"/>
              <a:t> e.g</a:t>
            </a:r>
            <a:r>
              <a:rPr lang="en-US" sz="2000" dirty="0"/>
              <a:t>., P* for </a:t>
            </a:r>
            <a:r>
              <a:rPr lang="en-US" sz="2000" dirty="0" smtClean="0"/>
              <a:t>Pilot-systems (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</a:t>
            </a:r>
          </a:p>
          <a:p>
            <a:pPr lvl="2"/>
            <a:r>
              <a:rPr lang="en-US" sz="2000" dirty="0" smtClean="0"/>
              <a:t>Performance estimation and predictability</a:t>
            </a:r>
          </a:p>
          <a:p>
            <a:pPr lvl="3"/>
            <a:r>
              <a:rPr lang="en-US" sz="2000" dirty="0"/>
              <a:t>Mostly non-reproducible </a:t>
            </a:r>
            <a:r>
              <a:rPr lang="en-US" sz="2000" dirty="0" smtClean="0"/>
              <a:t>results, (“</a:t>
            </a:r>
            <a:r>
              <a:rPr lang="en-US" sz="2000" dirty="0"/>
              <a:t>Can manage random distribution but not ill-defined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”)</a:t>
            </a:r>
          </a:p>
          <a:p>
            <a:pPr lvl="3">
              <a:lnSpc>
                <a:spcPct val="120000"/>
              </a:lnSpc>
            </a:pPr>
            <a:r>
              <a:rPr lang="en-US" sz="2000" dirty="0" err="1"/>
              <a:t>Linpack</a:t>
            </a:r>
            <a:r>
              <a:rPr lang="en-US" sz="2000" dirty="0"/>
              <a:t> for distributed </a:t>
            </a:r>
            <a:r>
              <a:rPr lang="en-US" sz="2000" dirty="0" smtClean="0"/>
              <a:t>systems/applications?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Active</a:t>
            </a:r>
            <a:r>
              <a:rPr lang="en-US" sz="2000" i="1" dirty="0" smtClean="0"/>
              <a:t> </a:t>
            </a:r>
            <a:r>
              <a:rPr lang="en-US" sz="2000" i="1" dirty="0" smtClean="0"/>
              <a:t>RADICAL/AIMES </a:t>
            </a:r>
            <a:r>
              <a:rPr lang="en-US" sz="2000" i="1" dirty="0" smtClean="0"/>
              <a:t>(</a:t>
            </a:r>
            <a:r>
              <a:rPr lang="en-US" sz="2000" i="1" dirty="0"/>
              <a:t>White) Paper: http://</a:t>
            </a:r>
            <a:r>
              <a:rPr lang="en-US" sz="2000" i="1" dirty="0" err="1"/>
              <a:t>goo.gl</a:t>
            </a:r>
            <a:r>
              <a:rPr lang="en-US" sz="2000" i="1" dirty="0"/>
              <a:t>/</a:t>
            </a:r>
            <a:r>
              <a:rPr lang="en-US" sz="2000" i="1" dirty="0" smtClean="0"/>
              <a:t>VK5F5Y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0591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Distributed Computing in </a:t>
            </a:r>
            <a:r>
              <a:rPr lang="en" dirty="0"/>
              <a:t>2025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4294967295"/>
          </p:nvPr>
        </p:nvSpPr>
        <p:spPr>
          <a:xfrm>
            <a:off x="547688" y="790860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Fundamental Question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606060"/>
                </a:solidFill>
              </a:rPr>
              <a:t>Will DC-2025 be qualitatively similar to DC-2013? </a:t>
            </a:r>
          </a:p>
          <a:p>
            <a:pPr lvl="2"/>
            <a:r>
              <a:rPr lang="en-US" dirty="0" smtClean="0">
                <a:solidFill>
                  <a:srgbClr val="606060"/>
                </a:solidFill>
              </a:rPr>
              <a:t>Same issues and challenges </a:t>
            </a:r>
            <a:r>
              <a:rPr lang="en-US" dirty="0">
                <a:solidFill>
                  <a:srgbClr val="606060"/>
                </a:solidFill>
              </a:rPr>
              <a:t>for </a:t>
            </a:r>
            <a:r>
              <a:rPr lang="en-US" dirty="0" smtClean="0">
                <a:solidFill>
                  <a:srgbClr val="606060"/>
                </a:solidFill>
              </a:rPr>
              <a:t>DC </a:t>
            </a:r>
            <a:r>
              <a:rPr lang="en-US" dirty="0">
                <a:solidFill>
                  <a:srgbClr val="606060"/>
                </a:solidFill>
              </a:rPr>
              <a:t>in 2013, but increased scale</a:t>
            </a:r>
            <a:r>
              <a:rPr lang="en-US" dirty="0" smtClean="0">
                <a:solidFill>
                  <a:srgbClr val="60606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606060"/>
                </a:solidFill>
              </a:rPr>
              <a:t>If qualitatively new or different, how?</a:t>
            </a:r>
            <a:endParaRPr lang="en-US" dirty="0">
              <a:solidFill>
                <a:srgbClr val="606060"/>
              </a:solidFill>
            </a:endParaRPr>
          </a:p>
          <a:p>
            <a:r>
              <a:rPr lang="en" dirty="0" smtClean="0"/>
              <a:t>How </a:t>
            </a:r>
            <a:r>
              <a:rPr lang="en" dirty="0"/>
              <a:t>will DCI en route evolve?</a:t>
            </a:r>
            <a:endParaRPr lang="en-US" dirty="0"/>
          </a:p>
          <a:p>
            <a:pPr lvl="1">
              <a:lnSpc>
                <a:spcPct val="115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Functionally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new components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will be introduced but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drastically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different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current ones – barring unpredictable breakthrough(s).</a:t>
            </a:r>
          </a:p>
          <a:p>
            <a:pPr lvl="1">
              <a:lnSpc>
                <a:spcPct val="115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and geographical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heterogeneities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will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 increasingly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significan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 due to the evolution/increase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Compute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data and network u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nits will scale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but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along predictable line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s.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" dirty="0"/>
              <a:t>What will</a:t>
            </a:r>
            <a:r>
              <a:rPr lang="en-US" dirty="0"/>
              <a:t> </a:t>
            </a:r>
            <a:r>
              <a:rPr lang="en" dirty="0"/>
              <a:t>DCI in Y2025 look like? </a:t>
            </a:r>
            <a:endParaRPr lang="en-US" dirty="0"/>
          </a:p>
          <a:p>
            <a:pPr lvl="1"/>
            <a:r>
              <a:rPr lang="en-US" sz="1800" dirty="0" smtClean="0">
                <a:solidFill>
                  <a:srgbClr val="606060"/>
                </a:solidFill>
              </a:rPr>
              <a:t>Loose coupling (DoE) or tight-coupling (XSEDE)?</a:t>
            </a:r>
            <a:r>
              <a:rPr lang="en-US" dirty="0">
                <a:solidFill>
                  <a:srgbClr val="606060"/>
                </a:solidFill>
              </a:rPr>
              <a:t> </a:t>
            </a:r>
            <a:endParaRPr lang="en-US" dirty="0" smtClean="0">
              <a:solidFill>
                <a:srgbClr val="606060"/>
              </a:solidFill>
            </a:endParaRPr>
          </a:p>
          <a:p>
            <a:pPr lvl="2"/>
            <a:r>
              <a:rPr lang="en" dirty="0" smtClean="0">
                <a:solidFill>
                  <a:srgbClr val="606060"/>
                </a:solidFill>
              </a:rPr>
              <a:t>Neither</a:t>
            </a:r>
            <a:r>
              <a:rPr lang="en" dirty="0">
                <a:solidFill>
                  <a:srgbClr val="606060"/>
                </a:solidFill>
              </a:rPr>
              <a:t>. Very different. Need a different language </a:t>
            </a:r>
            <a:r>
              <a:rPr lang="en" dirty="0" smtClean="0">
                <a:solidFill>
                  <a:srgbClr val="606060"/>
                </a:solidFill>
              </a:rPr>
              <a:t>altogether.</a:t>
            </a:r>
            <a:endParaRPr lang="en-US" dirty="0" smtClean="0">
              <a:solidFill>
                <a:srgbClr val="606060"/>
              </a:solidFill>
            </a:endParaRPr>
          </a:p>
          <a:p>
            <a:pPr lvl="1"/>
            <a:r>
              <a:rPr lang="en" dirty="0" smtClean="0">
                <a:solidFill>
                  <a:srgbClr val="606060"/>
                </a:solidFill>
              </a:rPr>
              <a:t>Collective </a:t>
            </a:r>
            <a:r>
              <a:rPr lang="en" dirty="0">
                <a:solidFill>
                  <a:srgbClr val="606060"/>
                </a:solidFill>
              </a:rPr>
              <a:t>properties of </a:t>
            </a:r>
            <a:r>
              <a:rPr lang="en" dirty="0" smtClean="0">
                <a:solidFill>
                  <a:srgbClr val="606060"/>
                </a:solidFill>
              </a:rPr>
              <a:t>units </a:t>
            </a:r>
            <a:r>
              <a:rPr lang="en" dirty="0">
                <a:solidFill>
                  <a:srgbClr val="606060"/>
                </a:solidFill>
              </a:rPr>
              <a:t>will be different. </a:t>
            </a:r>
            <a:endParaRPr lang="en-US" dirty="0" smtClean="0">
              <a:solidFill>
                <a:srgbClr val="606060"/>
              </a:solidFill>
            </a:endParaRPr>
          </a:p>
          <a:p>
            <a:pPr lvl="2"/>
            <a:r>
              <a:rPr lang="en" dirty="0" smtClean="0">
                <a:solidFill>
                  <a:srgbClr val="606060"/>
                </a:solidFill>
              </a:rPr>
              <a:t>How</a:t>
            </a:r>
            <a:r>
              <a:rPr lang="en-US" dirty="0" smtClean="0">
                <a:solidFill>
                  <a:srgbClr val="606060"/>
                </a:solidFill>
              </a:rPr>
              <a:t>? </a:t>
            </a:r>
            <a:r>
              <a:rPr lang="en" dirty="0" smtClean="0">
                <a:solidFill>
                  <a:srgbClr val="606060"/>
                </a:solidFill>
              </a:rPr>
              <a:t>See </a:t>
            </a:r>
            <a:r>
              <a:rPr lang="en" dirty="0">
                <a:solidFill>
                  <a:srgbClr val="606060"/>
                </a:solidFill>
              </a:rPr>
              <a:t>Research </a:t>
            </a:r>
            <a:r>
              <a:rPr lang="en" dirty="0" smtClean="0">
                <a:solidFill>
                  <a:srgbClr val="606060"/>
                </a:solidFill>
              </a:rPr>
              <a:t>Challenge</a:t>
            </a:r>
            <a:r>
              <a:rPr lang="en-US" dirty="0" smtClean="0">
                <a:solidFill>
                  <a:srgbClr val="60606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606060"/>
              </a:solidFill>
            </a:endParaRPr>
          </a:p>
          <a:p>
            <a:pPr lvl="1"/>
            <a:endParaRPr lang="en-US" sz="18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5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Computing will persist” </a:t>
            </a:r>
            <a:endParaRPr lang="en-US" sz="2000" dirty="0" smtClean="0"/>
          </a:p>
          <a:p>
            <a:pPr lvl="2"/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</a:rPr>
              <a:t>http://goo.gl/pJzIjH</a:t>
            </a:r>
            <a:endParaRPr lang="en-US" sz="2000" dirty="0" smtClean="0"/>
          </a:p>
          <a:p>
            <a:pPr>
              <a:buSzPct val="100000"/>
            </a:pPr>
            <a:r>
              <a:rPr lang="en-US" sz="2000" dirty="0" smtClean="0"/>
              <a:t>Challenges:</a:t>
            </a:r>
          </a:p>
          <a:p>
            <a:pPr lvl="1"/>
            <a:r>
              <a:rPr lang="en-US" sz="2000" dirty="0" smtClean="0"/>
              <a:t>Mostly economic, but also how to manage workload decomposition</a:t>
            </a:r>
          </a:p>
          <a:p>
            <a:pPr lvl="1"/>
            <a:r>
              <a:rPr lang="en-US" sz="2000" dirty="0" smtClean="0"/>
              <a:t>Development and deployment of f</a:t>
            </a:r>
            <a:r>
              <a:rPr lang="en" sz="2000" dirty="0" smtClean="0"/>
              <a:t>uture </a:t>
            </a:r>
            <a:r>
              <a:rPr lang="en-US" sz="2000" dirty="0"/>
              <a:t>s</a:t>
            </a:r>
            <a:r>
              <a:rPr lang="en" sz="2000" dirty="0" smtClean="0"/>
              <a:t>upercomputing </a:t>
            </a:r>
            <a:r>
              <a:rPr lang="en-US" sz="2000" dirty="0"/>
              <a:t>a</a:t>
            </a:r>
            <a:r>
              <a:rPr lang="en" sz="2000" dirty="0" smtClean="0"/>
              <a:t>pplications</a:t>
            </a:r>
            <a:endParaRPr lang="en-US" sz="2000" dirty="0" smtClean="0"/>
          </a:p>
          <a:p>
            <a:pPr lvl="2"/>
            <a:r>
              <a:rPr lang="en-US" sz="2000" dirty="0" smtClean="0"/>
              <a:t>Role for flexible execution strategies</a:t>
            </a:r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HTC </a:t>
            </a:r>
            <a:r>
              <a:rPr lang="en" sz="2000" dirty="0" smtClean="0"/>
              <a:t>(</a:t>
            </a:r>
            <a:r>
              <a:rPr lang="en" sz="2000" dirty="0"/>
              <a:t>federated</a:t>
            </a:r>
            <a:r>
              <a:rPr lang="en" sz="2000" dirty="0" smtClean="0"/>
              <a:t>?)</a:t>
            </a:r>
            <a:endParaRPr lang="en" sz="20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48743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Square Kilometre Array (SKA)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281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-US" dirty="0" smtClean="0"/>
              <a:t>??</a:t>
            </a:r>
          </a:p>
          <a:p>
            <a:pPr>
              <a:buSzPct val="100000"/>
            </a:pPr>
            <a:r>
              <a:rPr lang="en-US" sz="2000" dirty="0" smtClean="0"/>
              <a:t>Challenges:</a:t>
            </a:r>
          </a:p>
          <a:p>
            <a:pPr lvl="1">
              <a:buSzPct val="100000"/>
            </a:pPr>
            <a:r>
              <a:rPr lang="en-US" dirty="0" smtClean="0"/>
              <a:t>C</a:t>
            </a:r>
            <a:r>
              <a:rPr lang="en" dirty="0" smtClean="0"/>
              <a:t>entralized </a:t>
            </a:r>
            <a:r>
              <a:rPr lang="en" dirty="0"/>
              <a:t>exascale </a:t>
            </a:r>
            <a:r>
              <a:rPr lang="en" dirty="0" smtClean="0"/>
              <a:t>computing</a:t>
            </a:r>
            <a:r>
              <a:rPr lang="en-US" dirty="0"/>
              <a:t> </a:t>
            </a:r>
            <a:r>
              <a:rPr lang="en-US" dirty="0" smtClean="0"/>
              <a:t>and networking infrastructure.</a:t>
            </a:r>
            <a:r>
              <a:rPr lang="en" dirty="0" smtClean="0"/>
              <a:t> 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C</a:t>
            </a:r>
            <a:r>
              <a:rPr lang="en" dirty="0" smtClean="0"/>
              <a:t>ompute </a:t>
            </a:r>
            <a:r>
              <a:rPr lang="en" dirty="0"/>
              <a:t>and data intensive, world-wide analysis.</a:t>
            </a:r>
          </a:p>
          <a:p>
            <a:pPr lvl="0">
              <a:buSzPct val="100000"/>
            </a:pPr>
            <a:r>
              <a:rPr lang="en-US" sz="2000" dirty="0" smtClean="0"/>
              <a:t>Requirements:</a:t>
            </a:r>
          </a:p>
          <a:p>
            <a:pPr lvl="1"/>
            <a:r>
              <a:rPr lang="en-US" dirty="0"/>
              <a:t>Antennas distributed over 5K Km, equivalent to a dish with a collecting area of a square </a:t>
            </a:r>
            <a:r>
              <a:rPr lang="en-US" dirty="0" smtClean="0"/>
              <a:t>kilometer.</a:t>
            </a:r>
            <a:endParaRPr lang="en-US" dirty="0"/>
          </a:p>
          <a:p>
            <a:pPr lvl="1"/>
            <a:r>
              <a:rPr lang="en-US" dirty="0"/>
              <a:t>Continuous coverage from 70 MHz to 10 </a:t>
            </a:r>
            <a:r>
              <a:rPr lang="en-US" dirty="0" smtClean="0"/>
              <a:t>GHz.</a:t>
            </a:r>
          </a:p>
          <a:p>
            <a:pPr lvl="1"/>
            <a:r>
              <a:rPr lang="en-US" dirty="0"/>
              <a:t>Computing infrastructure</a:t>
            </a:r>
            <a:r>
              <a:rPr lang="en-US" dirty="0" smtClean="0"/>
              <a:t>: 10 </a:t>
            </a:r>
            <a:r>
              <a:rPr lang="en-US" dirty="0"/>
              <a:t>PF - 1EF processing </a:t>
            </a:r>
            <a:r>
              <a:rPr lang="en-US" dirty="0" smtClean="0"/>
              <a:t>power; 10 </a:t>
            </a:r>
            <a:r>
              <a:rPr lang="en-US" dirty="0"/>
              <a:t>- 100 PB/</a:t>
            </a:r>
            <a:r>
              <a:rPr lang="en-US" dirty="0" smtClean="0"/>
              <a:t>h; 300 </a:t>
            </a:r>
            <a:r>
              <a:rPr lang="en-US" dirty="0"/>
              <a:t>- 1500 PB </a:t>
            </a:r>
            <a:r>
              <a:rPr lang="en-US" dirty="0" smtClean="0"/>
              <a:t>storage.</a:t>
            </a:r>
            <a:endParaRPr lang="en-US" dirty="0"/>
          </a:p>
          <a:p>
            <a:pPr lvl="1"/>
            <a:r>
              <a:rPr lang="en-US" dirty="0"/>
              <a:t>Computing </a:t>
            </a:r>
            <a:r>
              <a:rPr lang="en-US" dirty="0" smtClean="0"/>
              <a:t>technology: Optical </a:t>
            </a:r>
            <a:r>
              <a:rPr lang="en-US" dirty="0"/>
              <a:t>cross </a:t>
            </a:r>
            <a:r>
              <a:rPr lang="en-US" dirty="0" smtClean="0"/>
              <a:t>connects; Phase</a:t>
            </a:r>
            <a:r>
              <a:rPr lang="en-US" dirty="0"/>
              <a:t>-change </a:t>
            </a:r>
            <a:r>
              <a:rPr lang="en-US" dirty="0" smtClean="0"/>
              <a:t>memory; Chip </a:t>
            </a:r>
            <a:r>
              <a:rPr lang="en-US" dirty="0"/>
              <a:t>stacking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??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3419107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Human Brain Project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marL="457200" lvl="0" indent="-419100">
              <a:buClr>
                <a:schemeClr val="dk1"/>
              </a:buClr>
              <a:buSzPct val="100000"/>
            </a:pPr>
            <a:r>
              <a:rPr lang="en-US" sz="2000" dirty="0" smtClean="0"/>
              <a:t>Observation:</a:t>
            </a:r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 smtClean="0"/>
              <a:t>Innovation necessary </a:t>
            </a:r>
            <a:r>
              <a:rPr lang="en-US" dirty="0"/>
              <a:t>to create and simulate multi-scale brain </a:t>
            </a:r>
            <a:r>
              <a:rPr lang="en-US" dirty="0" smtClean="0"/>
              <a:t>models.</a:t>
            </a:r>
            <a:endParaRPr lang="en-US" sz="1800" dirty="0" smtClean="0"/>
          </a:p>
          <a:p>
            <a:pPr marL="457200" lvl="0" indent="-419100" rtl="0">
              <a:buClr>
                <a:schemeClr val="dk1"/>
              </a:buClr>
              <a:buSzPct val="100000"/>
            </a:pPr>
            <a:r>
              <a:rPr lang="en-US" sz="2000" dirty="0" smtClean="0"/>
              <a:t>Requirements</a:t>
            </a:r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 smtClean="0"/>
              <a:t>In situ analysis of multi-Petabyte datasets.</a:t>
            </a:r>
            <a:endParaRPr lang="en-US" sz="1800" dirty="0" smtClean="0"/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 smtClean="0"/>
              <a:t>S</a:t>
            </a:r>
            <a:r>
              <a:rPr lang="en" sz="1800" dirty="0" smtClean="0"/>
              <a:t>ystem software</a:t>
            </a:r>
            <a:r>
              <a:rPr lang="en-US" sz="1800" dirty="0" smtClean="0"/>
              <a:t> and </a:t>
            </a:r>
            <a:r>
              <a:rPr lang="en" sz="1800" dirty="0" smtClean="0"/>
              <a:t>middleware</a:t>
            </a:r>
            <a:r>
              <a:rPr lang="en-US" dirty="0"/>
              <a:t> </a:t>
            </a:r>
            <a:r>
              <a:rPr lang="en-US" dirty="0" smtClean="0"/>
              <a:t>supporting</a:t>
            </a:r>
            <a:r>
              <a:rPr lang="en" sz="1800" dirty="0" smtClean="0"/>
              <a:t> interactive computational steering and visualisation support</a:t>
            </a:r>
            <a:r>
              <a:rPr lang="en-US" sz="1800" dirty="0" smtClean="0"/>
              <a:t>.</a:t>
            </a:r>
          </a:p>
          <a:p>
            <a:pPr marL="457200" lvl="0" indent="-419100" rtl="0">
              <a:buClr>
                <a:schemeClr val="dk1"/>
              </a:buClr>
              <a:buSzPct val="100000"/>
            </a:pPr>
            <a:r>
              <a:rPr lang="en" sz="2000" dirty="0" smtClean="0"/>
              <a:t>Challenges:</a:t>
            </a:r>
            <a:endParaRPr lang="en-US" sz="2000" dirty="0" smtClean="0"/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 smtClean="0"/>
              <a:t>Integration </a:t>
            </a:r>
            <a:r>
              <a:rPr lang="en-US" dirty="0"/>
              <a:t>of hierarchical storage-class memory in software </a:t>
            </a:r>
            <a:r>
              <a:rPr lang="en-US" dirty="0" smtClean="0"/>
              <a:t>for Big </a:t>
            </a:r>
            <a:r>
              <a:rPr lang="en-US" dirty="0"/>
              <a:t>Data </a:t>
            </a:r>
            <a:r>
              <a:rPr lang="en-US" dirty="0" smtClean="0"/>
              <a:t>analytics.</a:t>
            </a:r>
            <a:endParaRPr lang="en-US" sz="1800" dirty="0" smtClean="0"/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sz="1800" dirty="0" smtClean="0"/>
              <a:t>P</a:t>
            </a:r>
            <a:r>
              <a:rPr lang="en" sz="1800" dirty="0" smtClean="0"/>
              <a:t>latform independence through the provision of high-leve</a:t>
            </a:r>
            <a:r>
              <a:rPr lang="en-US" sz="1800" dirty="0" smtClean="0"/>
              <a:t>l APIs and </a:t>
            </a:r>
            <a:r>
              <a:rPr lang="en-US" dirty="0"/>
              <a:t>u</a:t>
            </a:r>
            <a:r>
              <a:rPr lang="en" sz="1800" dirty="0" smtClean="0"/>
              <a:t>ser-transparent programming paradigms</a:t>
            </a:r>
            <a:endParaRPr lang="en-US" dirty="0"/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/>
              <a:t>V</a:t>
            </a:r>
            <a:r>
              <a:rPr lang="en" sz="1800" dirty="0" smtClean="0"/>
              <a:t>irtualisation of the entire system including the communication sub-systems.</a:t>
            </a:r>
            <a:endParaRPr lang="en-US" sz="1800" dirty="0" smtClean="0"/>
          </a:p>
          <a:p>
            <a:pPr marL="457200" indent="-419100">
              <a:buClr>
                <a:schemeClr val="dk1"/>
              </a:buClr>
              <a:buSzPct val="100000"/>
            </a:pPr>
            <a:r>
              <a:rPr lang="en-US" sz="2200" dirty="0" smtClean="0"/>
              <a:t>Question:</a:t>
            </a:r>
          </a:p>
          <a:p>
            <a:pPr marL="912812" lvl="1" indent="-419100">
              <a:buClr>
                <a:schemeClr val="dk1"/>
              </a:buClr>
              <a:buSzPct val="100000"/>
            </a:pPr>
            <a:r>
              <a:rPr lang="en-US" dirty="0" smtClean="0"/>
              <a:t>U</a:t>
            </a:r>
            <a:r>
              <a:rPr lang="en" dirty="0" smtClean="0"/>
              <a:t>sing </a:t>
            </a:r>
            <a:r>
              <a:rPr lang="en-US" dirty="0" smtClean="0"/>
              <a:t>“current” </a:t>
            </a:r>
            <a:r>
              <a:rPr lang="en" dirty="0" smtClean="0"/>
              <a:t>technologies complemented by brain-inspired communication and computing sub-systems</a:t>
            </a:r>
            <a:r>
              <a:rPr lang="en-US" dirty="0" smtClean="0"/>
              <a:t>?</a:t>
            </a:r>
            <a:endParaRPr lang="en" sz="1800" dirty="0" smtClean="0"/>
          </a:p>
          <a:p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25221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934639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" dirty="0"/>
              <a:t>a broad range of </a:t>
            </a:r>
            <a:r>
              <a:rPr lang="en-US" dirty="0" smtClean="0"/>
              <a:t>DCA requirements</a:t>
            </a:r>
            <a:endParaRPr lang="en-US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</a:t>
            </a:r>
            <a:r>
              <a:rPr lang="en" sz="2000" dirty="0"/>
              <a:t>. </a:t>
            </a:r>
            <a:r>
              <a:rPr lang="en-US" sz="2000" dirty="0" smtClean="0"/>
              <a:t>L</a:t>
            </a:r>
            <a:r>
              <a:rPr lang="en" sz="2000" dirty="0" smtClean="0"/>
              <a:t>arge-scale </a:t>
            </a:r>
            <a:r>
              <a:rPr lang="en" sz="2000" dirty="0"/>
              <a:t>simulations, big-data repositories,  real-time computing</a:t>
            </a:r>
            <a:r>
              <a:rPr lang="en-US" sz="2000" dirty="0"/>
              <a:t>, </a:t>
            </a:r>
            <a:r>
              <a:rPr lang="en" sz="2000" dirty="0"/>
              <a:t> scientific experiments at global </a:t>
            </a:r>
            <a:r>
              <a:rPr lang="en" sz="2000" dirty="0" smtClean="0"/>
              <a:t>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</a:t>
            </a:r>
            <a:r>
              <a:rPr lang="en-US" dirty="0" smtClean="0"/>
              <a:t>DCI </a:t>
            </a:r>
            <a:r>
              <a:rPr lang="en-US" dirty="0" smtClean="0"/>
              <a:t>and scaling</a:t>
            </a:r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</a:t>
            </a:r>
            <a:r>
              <a:rPr lang="en-US" dirty="0" smtClean="0"/>
              <a:t>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Capabilitiy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</a:t>
            </a:r>
            <a:r>
              <a:rPr lang="en-US" sz="2000" dirty="0" smtClean="0"/>
              <a:t>, </a:t>
            </a:r>
            <a:r>
              <a:rPr lang="en-US" sz="2000" dirty="0"/>
              <a:t>without regard to </a:t>
            </a:r>
            <a:r>
              <a:rPr lang="en-US" sz="2000" dirty="0" smtClean="0"/>
              <a:t>how, </a:t>
            </a:r>
            <a:r>
              <a:rPr lang="en-US" sz="2000" dirty="0" smtClean="0"/>
              <a:t>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 smtClean="0"/>
              <a:t>., </a:t>
            </a:r>
            <a:r>
              <a:rPr lang="en-US" sz="2000" dirty="0" smtClean="0"/>
              <a:t>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</a:t>
            </a:r>
            <a:r>
              <a:rPr lang="en-US" sz="2000" dirty="0" smtClean="0"/>
              <a:t>bounds on time-to-completion, </a:t>
            </a:r>
            <a:r>
              <a:rPr lang="en-US" sz="2000" dirty="0" smtClean="0"/>
              <a:t>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v</a:t>
            </a:r>
            <a:r>
              <a:rPr lang="en" sz="2000" dirty="0" smtClean="0"/>
              <a:t>olumes</a:t>
            </a:r>
            <a:r>
              <a:rPr lang="en" sz="2000" dirty="0" smtClean="0"/>
              <a:t>/transfer/storage</a:t>
            </a:r>
            <a:r>
              <a:rPr lang="en-US" sz="2000" dirty="0" smtClean="0"/>
              <a:t> </a:t>
            </a:r>
            <a:r>
              <a:rPr lang="en-US" sz="2000" dirty="0" smtClean="0"/>
              <a:t>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783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1571</Words>
  <Application>Microsoft Macintosh PowerPoint</Application>
  <PresentationFormat>On-screen Show (4:3)</PresentationFormat>
  <Paragraphs>174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RU_Template_Verdana_G</vt:lpstr>
      <vt:lpstr>“Extreme-Scale” Distributed Computing  2025</vt:lpstr>
      <vt:lpstr>Distributed Computing in 2013</vt:lpstr>
      <vt:lpstr>Distributed Computing in 2013</vt:lpstr>
      <vt:lpstr>Distributed Computing in 2013</vt:lpstr>
      <vt:lpstr>Distributed Computing in 2025</vt:lpstr>
      <vt:lpstr>ATLAS/HEP</vt:lpstr>
      <vt:lpstr>Square Kilometre Array (SKA)</vt:lpstr>
      <vt:lpstr>Human Brain Project</vt:lpstr>
      <vt:lpstr>DC-2025: Foundational Requirements</vt:lpstr>
      <vt:lpstr>DC-2025: Foundational Challenges </vt:lpstr>
      <vt:lpstr>RADICAL Research Agenda</vt:lpstr>
      <vt:lpstr>RADICAL Research Agenda: Next-Generation Middleware</vt:lpstr>
      <vt:lpstr>Summary</vt:lpstr>
      <vt:lpstr>Acknowledgement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138</cp:revision>
  <dcterms:modified xsi:type="dcterms:W3CDTF">2013-08-07T15:50:49Z</dcterms:modified>
</cp:coreProperties>
</file>