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9" r:id="rId4"/>
    <p:sldId id="301" r:id="rId5"/>
    <p:sldId id="300" r:id="rId6"/>
    <p:sldId id="302" r:id="rId7"/>
    <p:sldId id="303" r:id="rId8"/>
    <p:sldId id="258" r:id="rId9"/>
    <p:sldId id="259" r:id="rId10"/>
    <p:sldId id="305" r:id="rId11"/>
    <p:sldId id="306" r:id="rId12"/>
    <p:sldId id="304" r:id="rId13"/>
    <p:sldId id="307" r:id="rId14"/>
    <p:sldId id="308" r:id="rId15"/>
    <p:sldId id="309" r:id="rId16"/>
    <p:sldId id="310" r:id="rId17"/>
    <p:sldId id="269" r:id="rId18"/>
    <p:sldId id="271" r:id="rId19"/>
    <p:sldId id="292" r:id="rId20"/>
    <p:sldId id="293" r:id="rId21"/>
    <p:sldId id="294" r:id="rId22"/>
    <p:sldId id="295" r:id="rId23"/>
    <p:sldId id="296" r:id="rId24"/>
    <p:sldId id="297" r:id="rId25"/>
    <p:sldId id="311" r:id="rId26"/>
    <p:sldId id="312" r:id="rId27"/>
    <p:sldId id="313" r:id="rId28"/>
    <p:sldId id="298"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FF2D"/>
    <a:srgbClr val="CE0026"/>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103" d="100"/>
          <a:sy n="103" d="100"/>
        </p:scale>
        <p:origin x="-680" y="4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intropage_pr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685800" y="2130425"/>
            <a:ext cx="7772400" cy="1470025"/>
          </a:xfrm>
        </p:spPr>
        <p:txBody>
          <a:bodyPr/>
          <a:lstStyle>
            <a:lvl1pPr algn="ctr">
              <a:defRPr>
                <a:solidFill>
                  <a:schemeClr val="bg1"/>
                </a:solidFill>
              </a:defRPr>
            </a:lvl1pPr>
          </a:lstStyle>
          <a:p>
            <a:r>
              <a:rPr lang="en-US" smtClean="0"/>
              <a:t>Click to edit Master title style</a:t>
            </a:r>
            <a:endParaRPr lang="en-US"/>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a:solidFill>
                  <a:schemeClr val="bg1"/>
                </a:solidFill>
              </a:defRPr>
            </a:lvl1pPr>
          </a:lstStyle>
          <a:p>
            <a:r>
              <a:rPr lang="en-US" smtClean="0"/>
              <a:t>Click to edit Master subtitle style</a:t>
            </a:r>
            <a:endParaRPr lang="en-US"/>
          </a:p>
        </p:txBody>
      </p:sp>
    </p:spTree>
    <p:extLst>
      <p:ext uri="{BB962C8B-B14F-4D97-AF65-F5344CB8AC3E}">
        <p14:creationId xmlns:p14="http://schemas.microsoft.com/office/powerpoint/2010/main" val="67712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1204C241-B2FA-40E8-9D87-5CDFDDB8020D}" type="slidenum">
              <a:rPr lang="en-US"/>
              <a:pPr>
                <a:defRPr/>
              </a:pPr>
              <a:t>‹#›</a:t>
            </a:fld>
            <a:endParaRPr lang="en-US"/>
          </a:p>
        </p:txBody>
      </p:sp>
    </p:spTree>
    <p:extLst>
      <p:ext uri="{BB962C8B-B14F-4D97-AF65-F5344CB8AC3E}">
        <p14:creationId xmlns:p14="http://schemas.microsoft.com/office/powerpoint/2010/main" val="1921024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448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6019800" cy="5448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0497F28D-758C-40C4-8640-D037766DF4A6}" type="slidenum">
              <a:rPr lang="en-US"/>
              <a:pPr>
                <a:defRPr/>
              </a:pPr>
              <a:t>‹#›</a:t>
            </a:fld>
            <a:endParaRPr lang="en-US"/>
          </a:p>
        </p:txBody>
      </p:sp>
    </p:spTree>
    <p:extLst>
      <p:ext uri="{BB962C8B-B14F-4D97-AF65-F5344CB8AC3E}">
        <p14:creationId xmlns:p14="http://schemas.microsoft.com/office/powerpoint/2010/main" val="2214459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E1064822-EBB2-4AB5-A4ED-F5E3DD689B21}" type="slidenum">
              <a:rPr lang="en-US"/>
              <a:pPr>
                <a:defRPr/>
              </a:pPr>
              <a:t>‹#›</a:t>
            </a:fld>
            <a:endParaRPr lang="en-US"/>
          </a:p>
        </p:txBody>
      </p:sp>
    </p:spTree>
    <p:extLst>
      <p:ext uri="{BB962C8B-B14F-4D97-AF65-F5344CB8AC3E}">
        <p14:creationId xmlns:p14="http://schemas.microsoft.com/office/powerpoint/2010/main" val="3770358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406937EC-6614-451C-9157-C1DA8E2AF565}" type="slidenum">
              <a:rPr lang="en-US"/>
              <a:pPr>
                <a:defRPr/>
              </a:pPr>
              <a:t>‹#›</a:t>
            </a:fld>
            <a:endParaRPr lang="en-US"/>
          </a:p>
        </p:txBody>
      </p:sp>
    </p:spTree>
    <p:extLst>
      <p:ext uri="{BB962C8B-B14F-4D97-AF65-F5344CB8AC3E}">
        <p14:creationId xmlns:p14="http://schemas.microsoft.com/office/powerpoint/2010/main" val="1862549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240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1A3C421D-A888-4A4D-ACEC-5A19EB7AF419}" type="slidenum">
              <a:rPr lang="en-US"/>
              <a:pPr>
                <a:defRPr/>
              </a:pPr>
              <a:t>‹#›</a:t>
            </a:fld>
            <a:endParaRPr lang="en-US"/>
          </a:p>
        </p:txBody>
      </p:sp>
    </p:spTree>
    <p:extLst>
      <p:ext uri="{BB962C8B-B14F-4D97-AF65-F5344CB8AC3E}">
        <p14:creationId xmlns:p14="http://schemas.microsoft.com/office/powerpoint/2010/main" val="3471441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09D2C48B-1A07-49B1-93DE-82B969719F08}" type="slidenum">
              <a:rPr lang="en-US"/>
              <a:pPr>
                <a:defRPr/>
              </a:pPr>
              <a:t>‹#›</a:t>
            </a:fld>
            <a:endParaRPr lang="en-US"/>
          </a:p>
        </p:txBody>
      </p:sp>
    </p:spTree>
    <p:extLst>
      <p:ext uri="{BB962C8B-B14F-4D97-AF65-F5344CB8AC3E}">
        <p14:creationId xmlns:p14="http://schemas.microsoft.com/office/powerpoint/2010/main" val="1563413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A506378F-1C23-4EB1-BDB8-14DE225BAB53}" type="slidenum">
              <a:rPr lang="en-US"/>
              <a:pPr>
                <a:defRPr/>
              </a:pPr>
              <a:t>‹#›</a:t>
            </a:fld>
            <a:endParaRPr lang="en-US"/>
          </a:p>
        </p:txBody>
      </p:sp>
    </p:spTree>
    <p:extLst>
      <p:ext uri="{BB962C8B-B14F-4D97-AF65-F5344CB8AC3E}">
        <p14:creationId xmlns:p14="http://schemas.microsoft.com/office/powerpoint/2010/main" val="3370480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7C0973C7-EEB8-4C38-954E-A895C3A7C583}" type="slidenum">
              <a:rPr lang="en-US"/>
              <a:pPr>
                <a:defRPr/>
              </a:pPr>
              <a:t>‹#›</a:t>
            </a:fld>
            <a:endParaRPr lang="en-US"/>
          </a:p>
        </p:txBody>
      </p:sp>
    </p:spTree>
    <p:extLst>
      <p:ext uri="{BB962C8B-B14F-4D97-AF65-F5344CB8AC3E}">
        <p14:creationId xmlns:p14="http://schemas.microsoft.com/office/powerpoint/2010/main" val="2668922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1DAAD1A1-8FAE-48C7-9AB5-3C7FBCF9A6C1}" type="slidenum">
              <a:rPr lang="en-US"/>
              <a:pPr>
                <a:defRPr/>
              </a:pPr>
              <a:t>‹#›</a:t>
            </a:fld>
            <a:endParaRPr lang="en-US"/>
          </a:p>
        </p:txBody>
      </p:sp>
    </p:spTree>
    <p:extLst>
      <p:ext uri="{BB962C8B-B14F-4D97-AF65-F5344CB8AC3E}">
        <p14:creationId xmlns:p14="http://schemas.microsoft.com/office/powerpoint/2010/main" val="1731634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06814C2D-F09F-46AF-A832-C54305D4D2C7}" type="slidenum">
              <a:rPr lang="en-US"/>
              <a:pPr>
                <a:defRPr/>
              </a:pPr>
              <a:t>‹#›</a:t>
            </a:fld>
            <a:endParaRPr lang="en-US"/>
          </a:p>
        </p:txBody>
      </p:sp>
    </p:spTree>
    <p:extLst>
      <p:ext uri="{BB962C8B-B14F-4D97-AF65-F5344CB8AC3E}">
        <p14:creationId xmlns:p14="http://schemas.microsoft.com/office/powerpoint/2010/main" val="23450417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609600"/>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524000"/>
            <a:ext cx="8229600" cy="453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solidFill>
                  <a:srgbClr val="5F5F5F"/>
                </a:solidFill>
              </a:defRPr>
            </a:lvl1pPr>
          </a:lstStyle>
          <a:p>
            <a:pPr>
              <a:defRPr/>
            </a:pPr>
            <a:fld id="{1093A8DD-18FB-4D54-9EB1-BF18E4AA6781}" type="slidenum">
              <a:rPr lang="en-US"/>
              <a:pPr>
                <a:defRPr/>
              </a:pPr>
              <a:t>‹#›</a:t>
            </a:fld>
            <a:endParaRPr lang="en-US"/>
          </a:p>
        </p:txBody>
      </p:sp>
      <p:pic>
        <p:nvPicPr>
          <p:cNvPr id="1029" name="Picture 7" descr="RU_units-banner_red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725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Text Box 10"/>
          <p:cNvSpPr txBox="1">
            <a:spLocks noChangeArrowheads="1"/>
          </p:cNvSpPr>
          <p:nvPr/>
        </p:nvSpPr>
        <p:spPr bwMode="auto">
          <a:xfrm>
            <a:off x="4876800" y="98425"/>
            <a:ext cx="4191000" cy="396875"/>
          </a:xfrm>
          <a:prstGeom prst="rect">
            <a:avLst/>
          </a:prstGeom>
          <a:noFill/>
          <a:ln w="9525">
            <a:noFill/>
            <a:miter lim="800000"/>
            <a:headEnd/>
            <a:tailEnd/>
          </a:ln>
          <a:effectLst/>
        </p:spPr>
        <p:txBody>
          <a:bodyPr>
            <a:spAutoFit/>
          </a:bodyPr>
          <a:lstStyle/>
          <a:p>
            <a:pPr algn="r">
              <a:spcBef>
                <a:spcPct val="50000"/>
              </a:spcBef>
              <a:defRPr/>
            </a:pPr>
            <a:endParaRPr lang="en-US" sz="2000" dirty="0">
              <a:solidFill>
                <a:schemeClr val="bg1"/>
              </a:solidFill>
            </a:endParaRPr>
          </a:p>
        </p:txBody>
      </p:sp>
      <p:sp>
        <p:nvSpPr>
          <p:cNvPr id="2" name="Rectangle 1"/>
          <p:cNvSpPr/>
          <p:nvPr/>
        </p:nvSpPr>
        <p:spPr>
          <a:xfrm>
            <a:off x="6457598" y="126115"/>
            <a:ext cx="2266190" cy="400110"/>
          </a:xfrm>
          <a:prstGeom prst="rect">
            <a:avLst/>
          </a:prstGeom>
        </p:spPr>
        <p:txBody>
          <a:bodyPr wrap="none">
            <a:spAutoFit/>
          </a:bodyPr>
          <a:lstStyle/>
          <a:p>
            <a:pPr algn="r"/>
            <a:r>
              <a:rPr lang="en-US" sz="2000" dirty="0" smtClean="0">
                <a:solidFill>
                  <a:schemeClr val="bg1"/>
                </a:solidFill>
              </a:rPr>
              <a:t>Replica-Exchange</a:t>
            </a:r>
            <a:endParaRPr lang="en-US" sz="20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1" fontAlgn="base" hangingPunct="1">
        <a:spcBef>
          <a:spcPct val="0"/>
        </a:spcBef>
        <a:spcAft>
          <a:spcPct val="0"/>
        </a:spcAft>
        <a:defRPr sz="3000">
          <a:solidFill>
            <a:schemeClr val="tx2"/>
          </a:solidFill>
          <a:latin typeface="+mj-lt"/>
          <a:ea typeface="+mj-ea"/>
          <a:cs typeface="+mj-cs"/>
        </a:defRPr>
      </a:lvl1pPr>
      <a:lvl2pPr algn="l" rtl="0" eaLnBrk="1" fontAlgn="base" hangingPunct="1">
        <a:spcBef>
          <a:spcPct val="0"/>
        </a:spcBef>
        <a:spcAft>
          <a:spcPct val="0"/>
        </a:spcAft>
        <a:defRPr sz="3000">
          <a:solidFill>
            <a:schemeClr val="tx2"/>
          </a:solidFill>
          <a:latin typeface="Arial" charset="0"/>
        </a:defRPr>
      </a:lvl2pPr>
      <a:lvl3pPr algn="l" rtl="0" eaLnBrk="1" fontAlgn="base" hangingPunct="1">
        <a:spcBef>
          <a:spcPct val="0"/>
        </a:spcBef>
        <a:spcAft>
          <a:spcPct val="0"/>
        </a:spcAft>
        <a:defRPr sz="3000">
          <a:solidFill>
            <a:schemeClr val="tx2"/>
          </a:solidFill>
          <a:latin typeface="Arial" charset="0"/>
        </a:defRPr>
      </a:lvl3pPr>
      <a:lvl4pPr algn="l" rtl="0" eaLnBrk="1" fontAlgn="base" hangingPunct="1">
        <a:spcBef>
          <a:spcPct val="0"/>
        </a:spcBef>
        <a:spcAft>
          <a:spcPct val="0"/>
        </a:spcAft>
        <a:defRPr sz="3000">
          <a:solidFill>
            <a:schemeClr val="tx2"/>
          </a:solidFill>
          <a:latin typeface="Arial" charset="0"/>
        </a:defRPr>
      </a:lvl4pPr>
      <a:lvl5pPr algn="l" rtl="0" eaLnBrk="1" fontAlgn="base" hangingPunct="1">
        <a:spcBef>
          <a:spcPct val="0"/>
        </a:spcBef>
        <a:spcAft>
          <a:spcPct val="0"/>
        </a:spcAft>
        <a:defRPr sz="3000">
          <a:solidFill>
            <a:schemeClr val="tx2"/>
          </a:solidFill>
          <a:latin typeface="Arial" charset="0"/>
        </a:defRPr>
      </a:lvl5pPr>
      <a:lvl6pPr marL="457200" algn="l" rtl="0" eaLnBrk="1" fontAlgn="base" hangingPunct="1">
        <a:spcBef>
          <a:spcPct val="0"/>
        </a:spcBef>
        <a:spcAft>
          <a:spcPct val="0"/>
        </a:spcAft>
        <a:defRPr sz="3000">
          <a:solidFill>
            <a:schemeClr val="tx2"/>
          </a:solidFill>
          <a:latin typeface="Arial" charset="0"/>
        </a:defRPr>
      </a:lvl6pPr>
      <a:lvl7pPr marL="914400" algn="l" rtl="0" eaLnBrk="1" fontAlgn="base" hangingPunct="1">
        <a:spcBef>
          <a:spcPct val="0"/>
        </a:spcBef>
        <a:spcAft>
          <a:spcPct val="0"/>
        </a:spcAft>
        <a:defRPr sz="3000">
          <a:solidFill>
            <a:schemeClr val="tx2"/>
          </a:solidFill>
          <a:latin typeface="Arial" charset="0"/>
        </a:defRPr>
      </a:lvl7pPr>
      <a:lvl8pPr marL="1371600" algn="l" rtl="0" eaLnBrk="1" fontAlgn="base" hangingPunct="1">
        <a:spcBef>
          <a:spcPct val="0"/>
        </a:spcBef>
        <a:spcAft>
          <a:spcPct val="0"/>
        </a:spcAft>
        <a:defRPr sz="3000">
          <a:solidFill>
            <a:schemeClr val="tx2"/>
          </a:solidFill>
          <a:latin typeface="Arial" charset="0"/>
        </a:defRPr>
      </a:lvl8pPr>
      <a:lvl9pPr marL="1828800" algn="l" rtl="0" eaLnBrk="1" fontAlgn="base" hangingPunct="1">
        <a:spcBef>
          <a:spcPct val="0"/>
        </a:spcBef>
        <a:spcAft>
          <a:spcPct val="0"/>
        </a:spcAft>
        <a:defRPr sz="3000">
          <a:solidFill>
            <a:schemeClr val="tx2"/>
          </a:solidFill>
          <a:latin typeface="Arial" charset="0"/>
        </a:defRPr>
      </a:lvl9pPr>
    </p:titleStyle>
    <p:bodyStyle>
      <a:lvl1pPr marL="342900" indent="-342900" algn="l" rtl="0" eaLnBrk="1" fontAlgn="base" hangingPunct="1">
        <a:spcBef>
          <a:spcPct val="20000"/>
        </a:spcBef>
        <a:spcAft>
          <a:spcPct val="0"/>
        </a:spcAft>
        <a:buChar char="•"/>
        <a:defRPr sz="2200">
          <a:solidFill>
            <a:schemeClr val="tx1"/>
          </a:solidFill>
          <a:latin typeface="+mn-lt"/>
          <a:ea typeface="+mn-ea"/>
          <a:cs typeface="+mn-cs"/>
        </a:defRPr>
      </a:lvl1pPr>
      <a:lvl2pPr marL="742950" indent="-285750" algn="l" rtl="0" eaLnBrk="1" fontAlgn="base" hangingPunct="1">
        <a:spcBef>
          <a:spcPct val="20000"/>
        </a:spcBef>
        <a:spcAft>
          <a:spcPct val="0"/>
        </a:spcAft>
        <a:buChar char="–"/>
        <a:defRPr>
          <a:solidFill>
            <a:schemeClr val="tx1"/>
          </a:solidFill>
          <a:latin typeface="+mn-lt"/>
        </a:defRPr>
      </a:lvl2pPr>
      <a:lvl3pPr marL="1143000" indent="-228600" algn="l" rtl="0" eaLnBrk="1" fontAlgn="base" hangingPunct="1">
        <a:spcBef>
          <a:spcPct val="20000"/>
        </a:spcBef>
        <a:spcAft>
          <a:spcPct val="0"/>
        </a:spcAft>
        <a:buChar char="•"/>
        <a:defRPr sz="1600">
          <a:solidFill>
            <a:schemeClr val="tx1"/>
          </a:solidFill>
          <a:latin typeface="+mn-lt"/>
        </a:defRPr>
      </a:lvl3pPr>
      <a:lvl4pPr marL="1600200" indent="-228600" algn="l" rtl="0" eaLnBrk="1" fontAlgn="base" hangingPunct="1">
        <a:spcBef>
          <a:spcPct val="20000"/>
        </a:spcBef>
        <a:spcAft>
          <a:spcPct val="0"/>
        </a:spcAft>
        <a:buChar char="–"/>
        <a:defRPr sz="1400">
          <a:solidFill>
            <a:schemeClr val="tx1"/>
          </a:solidFill>
          <a:latin typeface="+mn-lt"/>
        </a:defRPr>
      </a:lvl4pPr>
      <a:lvl5pPr marL="2057400" indent="-228600" algn="l" rtl="0" eaLnBrk="1" fontAlgn="base" hangingPunct="1">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ga-project.github.io/BigJob/"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radical.rutgers.edu"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radical.rutgers.edu" TargetMode="External"/><Relationship Id="rId4" Type="http://schemas.openxmlformats.org/officeDocument/2006/relationships/hyperlink" Target="https://github.com/saga-project/asyncre-bigjob/" TargetMode="External"/><Relationship Id="rId5" Type="http://schemas.openxmlformats.org/officeDocument/2006/relationships/hyperlink" Target="mailto:async-replica-exchange@googlegroups.com" TargetMode="External"/><Relationship Id="rId6" Type="http://schemas.openxmlformats.org/officeDocument/2006/relationships/hyperlink" Target="http://saga-project.github.io/saga-python/" TargetMode="External"/><Relationship Id="rId7" Type="http://schemas.openxmlformats.org/officeDocument/2006/relationships/hyperlink" Target="http://saga-project.github.io/BigJob/" TargetMode="External"/><Relationship Id="rId1" Type="http://schemas.openxmlformats.org/officeDocument/2006/relationships/slideLayout" Target="../slideLayouts/slideLayout2.xml"/><Relationship Id="rId2" Type="http://schemas.openxmlformats.org/officeDocument/2006/relationships/hyperlink" Target="http://biomaps.rutgers.edu"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sz="3200" dirty="0" smtClean="0"/>
              <a:t>A Framework for Flexible and Scalable Replica-Exchange on Production Distributed CI</a:t>
            </a:r>
            <a:endParaRPr lang="en-US" dirty="0" smtClean="0"/>
          </a:p>
        </p:txBody>
      </p:sp>
      <p:sp>
        <p:nvSpPr>
          <p:cNvPr id="3075" name="Rectangle 3"/>
          <p:cNvSpPr>
            <a:spLocks noGrp="1" noChangeArrowheads="1"/>
          </p:cNvSpPr>
          <p:nvPr>
            <p:ph type="subTitle" idx="1"/>
          </p:nvPr>
        </p:nvSpPr>
        <p:spPr/>
        <p:txBody>
          <a:bodyPr/>
          <a:lstStyle/>
          <a:p>
            <a:r>
              <a:rPr lang="en-US" dirty="0" smtClean="0"/>
              <a:t>Brian K. </a:t>
            </a:r>
            <a:r>
              <a:rPr lang="en-US" dirty="0" err="1" smtClean="0"/>
              <a:t>Radak</a:t>
            </a:r>
            <a:r>
              <a:rPr lang="en-US" dirty="0" smtClean="0"/>
              <a:t>, </a:t>
            </a:r>
            <a:r>
              <a:rPr lang="en-US" b="1" dirty="0" smtClean="0"/>
              <a:t>Melissa </a:t>
            </a:r>
            <a:r>
              <a:rPr lang="en-US" b="1" dirty="0" smtClean="0"/>
              <a:t>Romanus</a:t>
            </a:r>
            <a:r>
              <a:rPr lang="en-US" dirty="0" smtClean="0"/>
              <a:t>, </a:t>
            </a:r>
            <a:r>
              <a:rPr lang="en-US" dirty="0" smtClean="0"/>
              <a:t>Emilio </a:t>
            </a:r>
            <a:r>
              <a:rPr lang="en-US" dirty="0" err="1" smtClean="0"/>
              <a:t>Gallicchio</a:t>
            </a:r>
            <a:r>
              <a:rPr lang="en-US" dirty="0" smtClean="0"/>
              <a:t>, Tai-Sung Lee, Ole Weidner, Nan-</a:t>
            </a:r>
            <a:r>
              <a:rPr lang="en-US" dirty="0" err="1" smtClean="0"/>
              <a:t>Jie</a:t>
            </a:r>
            <a:r>
              <a:rPr lang="en-US" dirty="0" smtClean="0"/>
              <a:t> Deng, </a:t>
            </a:r>
            <a:r>
              <a:rPr lang="en-US" dirty="0" err="1" smtClean="0"/>
              <a:t>Peng</a:t>
            </a:r>
            <a:r>
              <a:rPr lang="en-US" dirty="0" smtClean="0"/>
              <a:t> He, Wei Dai, Darrin York, Ronald Levy, </a:t>
            </a:r>
            <a:r>
              <a:rPr lang="en-US" dirty="0" err="1" smtClean="0"/>
              <a:t>Shantenu</a:t>
            </a:r>
            <a:r>
              <a:rPr lang="en-US" dirty="0" smtClean="0"/>
              <a:t> </a:t>
            </a:r>
            <a:r>
              <a:rPr lang="en-US" dirty="0" err="1" smtClean="0"/>
              <a:t>Jha</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and Data Management using Pilots</a:t>
            </a:r>
            <a:endParaRPr lang="en-US" dirty="0"/>
          </a:p>
        </p:txBody>
      </p:sp>
      <p:sp>
        <p:nvSpPr>
          <p:cNvPr id="3" name="Content Placeholder 2"/>
          <p:cNvSpPr>
            <a:spLocks noGrp="1"/>
          </p:cNvSpPr>
          <p:nvPr>
            <p:ph idx="1"/>
          </p:nvPr>
        </p:nvSpPr>
        <p:spPr/>
        <p:txBody>
          <a:bodyPr/>
          <a:lstStyle/>
          <a:p>
            <a:r>
              <a:rPr lang="en-US" dirty="0" smtClean="0"/>
              <a:t>Job </a:t>
            </a:r>
            <a:r>
              <a:rPr lang="en-US" dirty="0"/>
              <a:t>launching and monitoring occurs through the use of </a:t>
            </a:r>
            <a:r>
              <a:rPr lang="en-US" dirty="0" err="1" smtClean="0"/>
              <a:t>BigJob</a:t>
            </a:r>
            <a:r>
              <a:rPr lang="en-US" dirty="0"/>
              <a:t> (</a:t>
            </a:r>
            <a:r>
              <a:rPr lang="en-US" dirty="0">
                <a:hlinkClick r:id="rId2"/>
              </a:rPr>
              <a:t>http://saga-project.github.io/BigJob</a:t>
            </a:r>
            <a:r>
              <a:rPr lang="en-US" dirty="0" smtClean="0">
                <a:hlinkClick r:id="rId2"/>
              </a:rPr>
              <a:t>/</a:t>
            </a:r>
            <a:r>
              <a:rPr lang="en-US" dirty="0" smtClean="0"/>
              <a:t>)</a:t>
            </a:r>
          </a:p>
          <a:p>
            <a:pPr lvl="1"/>
            <a:r>
              <a:rPr lang="en-US" dirty="0" smtClean="0"/>
              <a:t>Flexible, extensible Pilot-Job system</a:t>
            </a:r>
          </a:p>
          <a:p>
            <a:pPr lvl="1"/>
            <a:r>
              <a:rPr lang="en-US" dirty="0" smtClean="0"/>
              <a:t>Pilot-Jobs allow you to submit a “container” job to a batch queue; i.e. 100 tasks does not require 100 separate jobs to the queue – submit 1 job with space for 100 tasks and allow </a:t>
            </a:r>
            <a:r>
              <a:rPr lang="en-US" dirty="0" err="1" smtClean="0"/>
              <a:t>BigJob</a:t>
            </a:r>
            <a:r>
              <a:rPr lang="en-US" dirty="0" smtClean="0"/>
              <a:t> to manage</a:t>
            </a:r>
          </a:p>
          <a:p>
            <a:pPr lvl="1"/>
            <a:r>
              <a:rPr lang="en-US" dirty="0" err="1" smtClean="0"/>
              <a:t>BigJob</a:t>
            </a:r>
            <a:r>
              <a:rPr lang="en-US" dirty="0" smtClean="0"/>
              <a:t> is built upon SAGA (Simple API for Grid Applications) – an “access layer” for Distributed Computing Infrastructure</a:t>
            </a:r>
          </a:p>
          <a:p>
            <a:pPr lvl="2"/>
            <a:r>
              <a:rPr lang="en-US" dirty="0" smtClean="0"/>
              <a:t>SAGA is an OGF standard</a:t>
            </a:r>
          </a:p>
          <a:p>
            <a:pPr lvl="2"/>
            <a:r>
              <a:rPr lang="en-US" dirty="0" smtClean="0"/>
              <a:t>Particular implementation of SAGA by RADICAL group: saga-python (</a:t>
            </a:r>
            <a:r>
              <a:rPr lang="en-US" dirty="0">
                <a:hlinkClick r:id="rId2"/>
              </a:rPr>
              <a:t>http://saga-project.github.io</a:t>
            </a:r>
            <a:r>
              <a:rPr lang="en-US" dirty="0" smtClean="0">
                <a:hlinkClick r:id="rId2"/>
              </a:rPr>
              <a:t>/saga-python/</a:t>
            </a:r>
            <a:r>
              <a:rPr lang="en-US" dirty="0"/>
              <a:t>)</a:t>
            </a:r>
            <a:endParaRPr lang="en-US" dirty="0" smtClean="0"/>
          </a:p>
          <a:p>
            <a:pPr lvl="3"/>
            <a:r>
              <a:rPr lang="en-US" dirty="0" smtClean="0"/>
              <a:t>Write code in a well-defined API and be able to access different middleware and operating systems</a:t>
            </a:r>
          </a:p>
          <a:p>
            <a:pPr lvl="4"/>
            <a:r>
              <a:rPr lang="en-US" dirty="0" smtClean="0"/>
              <a:t>Use same job description to submit to PBS or SLURM or Clouds</a:t>
            </a:r>
          </a:p>
          <a:p>
            <a:r>
              <a:rPr lang="en-US" dirty="0" err="1" smtClean="0"/>
              <a:t>BigJob</a:t>
            </a:r>
            <a:r>
              <a:rPr lang="en-US" dirty="0" smtClean="0"/>
              <a:t> is an open-source python module</a:t>
            </a:r>
          </a:p>
          <a:p>
            <a:pPr lvl="1"/>
            <a:r>
              <a:rPr lang="en-US" dirty="0" smtClean="0"/>
              <a:t>Can be used as an underlying “framework” to develop more advanced applications</a:t>
            </a:r>
          </a:p>
          <a:p>
            <a:pPr lvl="1"/>
            <a:endParaRPr lang="en-US" dirty="0" smtClean="0"/>
          </a:p>
        </p:txBody>
      </p:sp>
    </p:spTree>
    <p:extLst>
      <p:ext uri="{BB962C8B-B14F-4D97-AF65-F5344CB8AC3E}">
        <p14:creationId xmlns:p14="http://schemas.microsoft.com/office/powerpoint/2010/main" val="1466901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AsyncRE</a:t>
            </a:r>
            <a:r>
              <a:rPr lang="en-US" dirty="0"/>
              <a:t>: Python Utility for File-Based</a:t>
            </a:r>
            <a:br>
              <a:rPr lang="en-US" dirty="0"/>
            </a:br>
            <a:r>
              <a:rPr lang="en-US" dirty="0"/>
              <a:t>Asynchronous RE</a:t>
            </a:r>
            <a:endParaRPr lang="en-US" dirty="0"/>
          </a:p>
        </p:txBody>
      </p:sp>
      <p:sp>
        <p:nvSpPr>
          <p:cNvPr id="7" name="Content Placeholder 6"/>
          <p:cNvSpPr>
            <a:spLocks noGrp="1"/>
          </p:cNvSpPr>
          <p:nvPr>
            <p:ph idx="1"/>
          </p:nvPr>
        </p:nvSpPr>
        <p:spPr/>
        <p:txBody>
          <a:bodyPr/>
          <a:lstStyle/>
          <a:p>
            <a:r>
              <a:rPr lang="en-US" dirty="0"/>
              <a:t>Main architecture:</a:t>
            </a:r>
          </a:p>
          <a:p>
            <a:pPr lvl="1"/>
            <a:r>
              <a:rPr lang="en-US" dirty="0" smtClean="0"/>
              <a:t>Replicas </a:t>
            </a:r>
            <a:r>
              <a:rPr lang="en-US" dirty="0"/>
              <a:t>are prepared in individual directories (r1, …, </a:t>
            </a:r>
            <a:r>
              <a:rPr lang="en-US" dirty="0" err="1"/>
              <a:t>rM</a:t>
            </a:r>
            <a:r>
              <a:rPr lang="en-US" dirty="0"/>
              <a:t>)) </a:t>
            </a:r>
            <a:r>
              <a:rPr lang="en-US" dirty="0" smtClean="0"/>
              <a:t>starting from </a:t>
            </a:r>
            <a:r>
              <a:rPr lang="en-US" dirty="0"/>
              <a:t>template input files, or similar.</a:t>
            </a:r>
          </a:p>
          <a:p>
            <a:pPr lvl="1"/>
            <a:r>
              <a:rPr lang="en-US" dirty="0" smtClean="0"/>
              <a:t>A </a:t>
            </a:r>
            <a:r>
              <a:rPr lang="en-US" dirty="0"/>
              <a:t>subset of replicas is launched via </a:t>
            </a:r>
            <a:r>
              <a:rPr lang="en-US" dirty="0" err="1"/>
              <a:t>BigJob</a:t>
            </a:r>
            <a:r>
              <a:rPr lang="en-US" dirty="0"/>
              <a:t>. They enter </a:t>
            </a:r>
            <a:r>
              <a:rPr lang="en-US" dirty="0" smtClean="0"/>
              <a:t>running “</a:t>
            </a:r>
            <a:r>
              <a:rPr lang="en-US" dirty="0"/>
              <a:t>R” </a:t>
            </a:r>
            <a:r>
              <a:rPr lang="en-US" dirty="0" smtClean="0"/>
              <a:t>state.</a:t>
            </a:r>
          </a:p>
          <a:p>
            <a:pPr lvl="1"/>
            <a:r>
              <a:rPr lang="en-US" dirty="0" smtClean="0"/>
              <a:t>When </a:t>
            </a:r>
            <a:r>
              <a:rPr lang="en-US" dirty="0"/>
              <a:t>a replica completes a run it enters a "W" (wait) </a:t>
            </a:r>
            <a:r>
              <a:rPr lang="en-US" dirty="0" smtClean="0"/>
              <a:t>state.</a:t>
            </a:r>
          </a:p>
          <a:p>
            <a:pPr lvl="1"/>
            <a:r>
              <a:rPr lang="en-US" dirty="0" smtClean="0"/>
              <a:t>Exchanges </a:t>
            </a:r>
            <a:r>
              <a:rPr lang="en-US" dirty="0"/>
              <a:t>of thermodynamic parameters are conducted by </a:t>
            </a:r>
            <a:r>
              <a:rPr lang="en-US" dirty="0" smtClean="0"/>
              <a:t>Gibbs sampling </a:t>
            </a:r>
            <a:r>
              <a:rPr lang="en-US" dirty="0"/>
              <a:t>among waiting </a:t>
            </a:r>
            <a:r>
              <a:rPr lang="en-US" dirty="0" smtClean="0"/>
              <a:t>replicas</a:t>
            </a:r>
          </a:p>
          <a:p>
            <a:pPr lvl="1"/>
            <a:r>
              <a:rPr lang="en-US" dirty="0" smtClean="0"/>
              <a:t>Cycle </a:t>
            </a:r>
            <a:r>
              <a:rPr lang="en-US" dirty="0"/>
              <a:t>is repeated</a:t>
            </a:r>
            <a:r>
              <a:rPr lang="en-US" dirty="0" smtClean="0"/>
              <a:t>.</a:t>
            </a:r>
          </a:p>
          <a:p>
            <a:pPr lvl="1"/>
            <a:endParaRPr lang="en-US" dirty="0"/>
          </a:p>
          <a:p>
            <a:pPr lvl="1"/>
            <a:r>
              <a:rPr lang="en-US" dirty="0" smtClean="0"/>
              <a:t>Detection </a:t>
            </a:r>
            <a:r>
              <a:rPr lang="en-US" dirty="0"/>
              <a:t>of failed replicas: automatically resubmitted.</a:t>
            </a:r>
          </a:p>
          <a:p>
            <a:pPr lvl="1"/>
            <a:r>
              <a:rPr lang="en-US" dirty="0" err="1" smtClean="0"/>
              <a:t>Checkpointing</a:t>
            </a:r>
            <a:r>
              <a:rPr lang="en-US" dirty="0" smtClean="0"/>
              <a:t> </a:t>
            </a:r>
            <a:r>
              <a:rPr lang="en-US" dirty="0"/>
              <a:t>and </a:t>
            </a:r>
            <a:r>
              <a:rPr lang="en-US" dirty="0" smtClean="0"/>
              <a:t>restart.</a:t>
            </a:r>
          </a:p>
          <a:p>
            <a:pPr lvl="1"/>
            <a:r>
              <a:rPr lang="en-US" dirty="0" smtClean="0"/>
              <a:t>Resilient </a:t>
            </a:r>
            <a:r>
              <a:rPr lang="en-US" dirty="0"/>
              <a:t>execution (i.e. file system errors)</a:t>
            </a:r>
            <a:r>
              <a:rPr lang="en-US" dirty="0" smtClean="0"/>
              <a:t>.</a:t>
            </a:r>
          </a:p>
          <a:p>
            <a:pPr lvl="1"/>
            <a:r>
              <a:rPr lang="en-US" dirty="0" smtClean="0"/>
              <a:t>Run </a:t>
            </a:r>
            <a:r>
              <a:rPr lang="en-US" dirty="0"/>
              <a:t>and “forget”</a:t>
            </a:r>
            <a:endParaRPr lang="en-US" dirty="0"/>
          </a:p>
        </p:txBody>
      </p:sp>
      <p:cxnSp>
        <p:nvCxnSpPr>
          <p:cNvPr id="22" name="Straight Arrow Connector 21"/>
          <p:cNvCxnSpPr/>
          <p:nvPr/>
        </p:nvCxnSpPr>
        <p:spPr>
          <a:xfrm>
            <a:off x="369890" y="2687720"/>
            <a:ext cx="468528"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357561" y="2675391"/>
            <a:ext cx="24659" cy="157811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394550" y="4253501"/>
            <a:ext cx="51784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8993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RE Package Current Analysis Methods</a:t>
            </a:r>
            <a:endParaRPr lang="en-US" dirty="0"/>
          </a:p>
        </p:txBody>
      </p:sp>
      <p:pic>
        <p:nvPicPr>
          <p:cNvPr id="5" name="Content Placeholder 4" descr="Screen Shot 2013-07-24 at 9.36.42 AM.png"/>
          <p:cNvPicPr>
            <a:picLocks noGrp="1" noChangeAspect="1"/>
          </p:cNvPicPr>
          <p:nvPr>
            <p:ph idx="1"/>
          </p:nvPr>
        </p:nvPicPr>
        <p:blipFill>
          <a:blip r:embed="rId2">
            <a:extLst>
              <a:ext uri="{28A0092B-C50C-407E-A947-70E740481C1C}">
                <a14:useLocalDpi xmlns:a14="http://schemas.microsoft.com/office/drawing/2010/main" val="0"/>
              </a:ext>
            </a:extLst>
          </a:blip>
          <a:srcRect t="1204" b="1204"/>
          <a:stretch>
            <a:fillRect/>
          </a:stretch>
        </p:blipFill>
        <p:spPr>
          <a:prstGeom prst="rect">
            <a:avLst/>
          </a:prstGeom>
        </p:spPr>
      </p:pic>
    </p:spTree>
    <p:extLst>
      <p:ext uri="{BB962C8B-B14F-4D97-AF65-F5344CB8AC3E}">
        <p14:creationId xmlns:p14="http://schemas.microsoft.com/office/powerpoint/2010/main" val="2323699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AsyncRE</a:t>
            </a:r>
            <a:r>
              <a:rPr lang="en-US" dirty="0" smtClean="0"/>
              <a:t> Software Implementation</a:t>
            </a:r>
            <a:endParaRPr lang="en-US" dirty="0"/>
          </a:p>
        </p:txBody>
      </p:sp>
      <p:pic>
        <p:nvPicPr>
          <p:cNvPr id="4" name="Content Placeholder 3"/>
          <p:cNvPicPr>
            <a:picLocks noGrp="1" noChangeAspect="1"/>
          </p:cNvPicPr>
          <p:nvPr>
            <p:ph idx="1"/>
          </p:nvPr>
        </p:nvPicPr>
        <p:blipFill>
          <a:blip r:embed="rId2"/>
          <a:srcRect t="2616" b="2616"/>
          <a:stretch>
            <a:fillRect/>
          </a:stretch>
        </p:blipFill>
        <p:spPr/>
      </p:pic>
      <p:sp>
        <p:nvSpPr>
          <p:cNvPr id="6" name="Rectangle 5"/>
          <p:cNvSpPr/>
          <p:nvPr/>
        </p:nvSpPr>
        <p:spPr>
          <a:xfrm>
            <a:off x="295912" y="6263126"/>
            <a:ext cx="8581459" cy="345212"/>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a:t>https://</a:t>
            </a:r>
            <a:r>
              <a:rPr lang="en-US" dirty="0" err="1"/>
              <a:t>github.com</a:t>
            </a:r>
            <a:r>
              <a:rPr lang="en-US" dirty="0"/>
              <a:t>/saga-project/</a:t>
            </a:r>
            <a:r>
              <a:rPr lang="en-US" dirty="0" err="1"/>
              <a:t>asyncre-</a:t>
            </a:r>
            <a:r>
              <a:rPr lang="en-US" dirty="0" err="1" smtClean="0"/>
              <a:t>bigjob</a:t>
            </a:r>
            <a:endParaRPr lang="en-US" dirty="0"/>
          </a:p>
        </p:txBody>
      </p:sp>
    </p:spTree>
    <p:extLst>
      <p:ext uri="{BB962C8B-B14F-4D97-AF65-F5344CB8AC3E}">
        <p14:creationId xmlns:p14="http://schemas.microsoft.com/office/powerpoint/2010/main" val="1110257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AsyncRE</a:t>
            </a:r>
            <a:r>
              <a:rPr lang="en-US" dirty="0" smtClean="0"/>
              <a:t> Software Implementation</a:t>
            </a:r>
            <a:endParaRPr lang="en-US" dirty="0"/>
          </a:p>
        </p:txBody>
      </p:sp>
      <p:pic>
        <p:nvPicPr>
          <p:cNvPr id="3" name="Picture 2"/>
          <p:cNvPicPr>
            <a:picLocks noChangeAspect="1"/>
          </p:cNvPicPr>
          <p:nvPr/>
        </p:nvPicPr>
        <p:blipFill>
          <a:blip r:embed="rId2"/>
          <a:stretch>
            <a:fillRect/>
          </a:stretch>
        </p:blipFill>
        <p:spPr>
          <a:xfrm>
            <a:off x="887737" y="1233813"/>
            <a:ext cx="7632073" cy="4708734"/>
          </a:xfrm>
          <a:prstGeom prst="rect">
            <a:avLst/>
          </a:prstGeom>
        </p:spPr>
      </p:pic>
      <p:sp>
        <p:nvSpPr>
          <p:cNvPr id="6" name="Rectangle 5"/>
          <p:cNvSpPr/>
          <p:nvPr/>
        </p:nvSpPr>
        <p:spPr>
          <a:xfrm>
            <a:off x="295912" y="6263126"/>
            <a:ext cx="8581459" cy="345212"/>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a:t>https://</a:t>
            </a:r>
            <a:r>
              <a:rPr lang="en-US" dirty="0" err="1"/>
              <a:t>github.com</a:t>
            </a:r>
            <a:r>
              <a:rPr lang="en-US" dirty="0"/>
              <a:t>/saga-project/</a:t>
            </a:r>
            <a:r>
              <a:rPr lang="en-US" dirty="0" err="1"/>
              <a:t>asyncre-</a:t>
            </a:r>
            <a:r>
              <a:rPr lang="en-US" dirty="0" err="1" smtClean="0"/>
              <a:t>bigjob</a:t>
            </a:r>
            <a:endParaRPr lang="en-US" dirty="0"/>
          </a:p>
        </p:txBody>
      </p:sp>
    </p:spTree>
    <p:extLst>
      <p:ext uri="{BB962C8B-B14F-4D97-AF65-F5344CB8AC3E}">
        <p14:creationId xmlns:p14="http://schemas.microsoft.com/office/powerpoint/2010/main" val="3629405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AsyncRE</a:t>
            </a:r>
            <a:r>
              <a:rPr lang="en-US" dirty="0" smtClean="0"/>
              <a:t> Software Implementation</a:t>
            </a:r>
            <a:endParaRPr lang="en-US" dirty="0"/>
          </a:p>
        </p:txBody>
      </p:sp>
      <p:pic>
        <p:nvPicPr>
          <p:cNvPr id="8" name="Picture 7"/>
          <p:cNvPicPr>
            <a:picLocks noChangeAspect="1"/>
          </p:cNvPicPr>
          <p:nvPr/>
        </p:nvPicPr>
        <p:blipFill>
          <a:blip r:embed="rId2"/>
          <a:stretch>
            <a:fillRect/>
          </a:stretch>
        </p:blipFill>
        <p:spPr>
          <a:xfrm>
            <a:off x="493187" y="1284876"/>
            <a:ext cx="7985010" cy="4809504"/>
          </a:xfrm>
          <a:prstGeom prst="rect">
            <a:avLst/>
          </a:prstGeom>
        </p:spPr>
      </p:pic>
      <p:sp>
        <p:nvSpPr>
          <p:cNvPr id="9" name="Rectangle 8"/>
          <p:cNvSpPr/>
          <p:nvPr/>
        </p:nvSpPr>
        <p:spPr>
          <a:xfrm>
            <a:off x="295912" y="6263126"/>
            <a:ext cx="8581459" cy="345212"/>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a:t>https://</a:t>
            </a:r>
            <a:r>
              <a:rPr lang="en-US" dirty="0" err="1"/>
              <a:t>github.com</a:t>
            </a:r>
            <a:r>
              <a:rPr lang="en-US" dirty="0"/>
              <a:t>/saga-project/</a:t>
            </a:r>
            <a:r>
              <a:rPr lang="en-US" dirty="0" err="1"/>
              <a:t>asyncre-</a:t>
            </a:r>
            <a:r>
              <a:rPr lang="en-US" dirty="0" err="1" smtClean="0"/>
              <a:t>bigjob</a:t>
            </a:r>
            <a:endParaRPr lang="en-US" dirty="0"/>
          </a:p>
        </p:txBody>
      </p:sp>
    </p:spTree>
    <p:extLst>
      <p:ext uri="{BB962C8B-B14F-4D97-AF65-F5344CB8AC3E}">
        <p14:creationId xmlns:p14="http://schemas.microsoft.com/office/powerpoint/2010/main" val="1831439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AsyncRE</a:t>
            </a:r>
            <a:r>
              <a:rPr lang="en-US" dirty="0" smtClean="0"/>
              <a:t> Installation</a:t>
            </a:r>
            <a:endParaRPr lang="en-US" dirty="0"/>
          </a:p>
        </p:txBody>
      </p:sp>
      <p:sp>
        <p:nvSpPr>
          <p:cNvPr id="9" name="Rectangle 8"/>
          <p:cNvSpPr/>
          <p:nvPr/>
        </p:nvSpPr>
        <p:spPr>
          <a:xfrm>
            <a:off x="271253" y="4463094"/>
            <a:ext cx="8581459" cy="345212"/>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a:t>https://</a:t>
            </a:r>
            <a:r>
              <a:rPr lang="en-US" dirty="0" err="1"/>
              <a:t>github.com</a:t>
            </a:r>
            <a:r>
              <a:rPr lang="en-US" dirty="0"/>
              <a:t>/saga-project/</a:t>
            </a:r>
            <a:r>
              <a:rPr lang="en-US" dirty="0" err="1"/>
              <a:t>asyncre-</a:t>
            </a:r>
            <a:r>
              <a:rPr lang="en-US" dirty="0" err="1" smtClean="0"/>
              <a:t>bigjob</a:t>
            </a:r>
            <a:endParaRPr lang="en-US" dirty="0"/>
          </a:p>
        </p:txBody>
      </p:sp>
      <p:sp>
        <p:nvSpPr>
          <p:cNvPr id="3" name="Rectangle 2"/>
          <p:cNvSpPr/>
          <p:nvPr/>
        </p:nvSpPr>
        <p:spPr>
          <a:xfrm>
            <a:off x="436548" y="1620596"/>
            <a:ext cx="7922976" cy="2031325"/>
          </a:xfrm>
          <a:prstGeom prst="rect">
            <a:avLst/>
          </a:prstGeom>
        </p:spPr>
        <p:txBody>
          <a:bodyPr wrap="square">
            <a:spAutoFit/>
          </a:bodyPr>
          <a:lstStyle/>
          <a:p>
            <a:pPr marL="285750" indent="-285750">
              <a:buFont typeface="Arial"/>
              <a:buChar char="•"/>
            </a:pPr>
            <a:r>
              <a:rPr lang="en-US" dirty="0" smtClean="0"/>
              <a:t>The </a:t>
            </a:r>
            <a:r>
              <a:rPr lang="en-US" dirty="0" err="1" smtClean="0"/>
              <a:t>AsyncRE</a:t>
            </a:r>
            <a:r>
              <a:rPr lang="en-US" dirty="0" smtClean="0"/>
              <a:t> package is installed via pip (successor to </a:t>
            </a:r>
            <a:r>
              <a:rPr lang="en-US" dirty="0" err="1" smtClean="0"/>
              <a:t>easy_install</a:t>
            </a:r>
            <a:r>
              <a:rPr lang="en-US" dirty="0" smtClean="0"/>
              <a:t>). The package is available on </a:t>
            </a:r>
            <a:r>
              <a:rPr lang="en-US" dirty="0" err="1" smtClean="0"/>
              <a:t>PyPi</a:t>
            </a:r>
            <a:r>
              <a:rPr lang="en-US" dirty="0" smtClean="0"/>
              <a:t> (Python Package Index). A typical installation of the software includes only the following commands:</a:t>
            </a:r>
          </a:p>
          <a:p>
            <a:endParaRPr lang="en-US" dirty="0">
              <a:latin typeface="Courier"/>
              <a:cs typeface="Courier"/>
            </a:endParaRPr>
          </a:p>
          <a:p>
            <a:r>
              <a:rPr lang="en-US" dirty="0" smtClean="0">
                <a:latin typeface="Courier"/>
                <a:cs typeface="Courier"/>
              </a:rPr>
              <a:t>pip install </a:t>
            </a:r>
            <a:r>
              <a:rPr lang="en-US" dirty="0" err="1">
                <a:latin typeface="Courier"/>
                <a:cs typeface="Courier"/>
              </a:rPr>
              <a:t>numpy</a:t>
            </a:r>
            <a:endParaRPr lang="en-US" dirty="0">
              <a:latin typeface="Courier"/>
              <a:cs typeface="Courier"/>
            </a:endParaRPr>
          </a:p>
          <a:p>
            <a:r>
              <a:rPr lang="en-US" dirty="0">
                <a:latin typeface="Courier"/>
                <a:cs typeface="Courier"/>
              </a:rPr>
              <a:t>pip </a:t>
            </a:r>
            <a:r>
              <a:rPr lang="en-US" dirty="0" smtClean="0">
                <a:latin typeface="Courier"/>
                <a:cs typeface="Courier"/>
              </a:rPr>
              <a:t>install </a:t>
            </a:r>
            <a:r>
              <a:rPr lang="en-US" dirty="0" err="1" smtClean="0">
                <a:latin typeface="Courier"/>
                <a:cs typeface="Courier"/>
              </a:rPr>
              <a:t>configobj</a:t>
            </a:r>
            <a:endParaRPr lang="en-US" dirty="0">
              <a:latin typeface="Courier"/>
              <a:cs typeface="Courier"/>
            </a:endParaRPr>
          </a:p>
          <a:p>
            <a:r>
              <a:rPr lang="ro-RO" dirty="0">
                <a:latin typeface="Courier"/>
                <a:cs typeface="Courier"/>
              </a:rPr>
              <a:t>pip </a:t>
            </a:r>
            <a:r>
              <a:rPr lang="ro-RO" dirty="0" smtClean="0">
                <a:latin typeface="Courier"/>
                <a:cs typeface="Courier"/>
              </a:rPr>
              <a:t>install async_re-0.1.0.t </a:t>
            </a:r>
            <a:r>
              <a:rPr lang="ro-RO" dirty="0">
                <a:latin typeface="Courier"/>
                <a:cs typeface="Courier"/>
              </a:rPr>
              <a:t>a </a:t>
            </a:r>
            <a:r>
              <a:rPr lang="ro-RO" dirty="0" smtClean="0">
                <a:latin typeface="Courier"/>
                <a:cs typeface="Courier"/>
              </a:rPr>
              <a:t>r.gz</a:t>
            </a:r>
            <a:endParaRPr lang="en-US" dirty="0">
              <a:latin typeface="Courier"/>
              <a:cs typeface="Courier"/>
            </a:endParaRPr>
          </a:p>
        </p:txBody>
      </p:sp>
    </p:spTree>
    <p:extLst>
      <p:ext uri="{BB962C8B-B14F-4D97-AF65-F5344CB8AC3E}">
        <p14:creationId xmlns:p14="http://schemas.microsoft.com/office/powerpoint/2010/main" val="4146358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lstStyle/>
          <a:p>
            <a:r>
              <a:rPr lang="en-US" i="1" dirty="0" smtClean="0"/>
              <a:t>Performance Evaluation</a:t>
            </a:r>
          </a:p>
          <a:p>
            <a:pPr lvl="1"/>
            <a:r>
              <a:rPr lang="en-US" dirty="0" smtClean="0"/>
              <a:t>Software Package has three modes of potential bottlenecks:</a:t>
            </a:r>
          </a:p>
          <a:p>
            <a:pPr lvl="2"/>
            <a:r>
              <a:rPr lang="en-US" dirty="0" smtClean="0"/>
              <a:t>SAGA/</a:t>
            </a:r>
            <a:r>
              <a:rPr lang="en-US" dirty="0" err="1" smtClean="0"/>
              <a:t>BigJob</a:t>
            </a:r>
            <a:r>
              <a:rPr lang="en-US" dirty="0" smtClean="0"/>
              <a:t> </a:t>
            </a:r>
          </a:p>
          <a:p>
            <a:pPr lvl="2"/>
            <a:r>
              <a:rPr lang="en-US" dirty="0" err="1" smtClean="0"/>
              <a:t>AsyncRE</a:t>
            </a:r>
            <a:r>
              <a:rPr lang="en-US" dirty="0" smtClean="0"/>
              <a:t> Python Package</a:t>
            </a:r>
          </a:p>
          <a:p>
            <a:pPr lvl="2"/>
            <a:r>
              <a:rPr lang="en-US" dirty="0" smtClean="0"/>
              <a:t>AMBER/IMPACT/MD simulation slow down</a:t>
            </a:r>
            <a:endParaRPr lang="en-US" dirty="0" smtClean="0"/>
          </a:p>
          <a:p>
            <a:pPr lvl="1"/>
            <a:r>
              <a:rPr lang="en-US" dirty="0" smtClean="0"/>
              <a:t>Can </a:t>
            </a:r>
            <a:r>
              <a:rPr lang="en-US" dirty="0" smtClean="0"/>
              <a:t>introduce application overhead: the fraction of the application runtime that is spent on application management logic, communication, and coordination</a:t>
            </a:r>
          </a:p>
          <a:p>
            <a:r>
              <a:rPr lang="en-US" dirty="0" smtClean="0"/>
              <a:t>How do we measure ‘quality’ or ‘performance’ in the MD world?</a:t>
            </a:r>
          </a:p>
          <a:p>
            <a:pPr lvl="1"/>
            <a:r>
              <a:rPr lang="en-US" dirty="0" smtClean="0"/>
              <a:t>In the computational chemistry community, typically the number of nanoseconds of simulation times output per day</a:t>
            </a:r>
          </a:p>
          <a:p>
            <a:pPr lvl="1"/>
            <a:r>
              <a:rPr lang="en-US" dirty="0" smtClean="0"/>
              <a:t>Must remember “not all simulation time is created equal”</a:t>
            </a:r>
          </a:p>
          <a:p>
            <a:pPr lvl="2"/>
            <a:r>
              <a:rPr lang="en-US" dirty="0"/>
              <a:t>M</a:t>
            </a:r>
            <a:r>
              <a:rPr lang="en-US" dirty="0" smtClean="0"/>
              <a:t>ultiple </a:t>
            </a:r>
            <a:r>
              <a:rPr lang="en-US" dirty="0"/>
              <a:t>short simulations do </a:t>
            </a:r>
            <a:r>
              <a:rPr lang="en-US" dirty="0" smtClean="0"/>
              <a:t>not usually </a:t>
            </a:r>
            <a:r>
              <a:rPr lang="en-US" dirty="0"/>
              <a:t>contain as much statistical information as a </a:t>
            </a:r>
            <a:r>
              <a:rPr lang="en-US" dirty="0" smtClean="0"/>
              <a:t>single long </a:t>
            </a:r>
            <a:r>
              <a:rPr lang="en-US" dirty="0"/>
              <a:t>simulation of the same </a:t>
            </a:r>
            <a:r>
              <a:rPr lang="en-US" dirty="0" smtClean="0"/>
              <a:t>length</a:t>
            </a:r>
            <a:endParaRPr lang="en-US" dirty="0"/>
          </a:p>
        </p:txBody>
      </p:sp>
    </p:spTree>
    <p:extLst>
      <p:ext uri="{BB962C8B-B14F-4D97-AF65-F5344CB8AC3E}">
        <p14:creationId xmlns:p14="http://schemas.microsoft.com/office/powerpoint/2010/main" val="378920343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Investigated (aka SCIENCE!)</a:t>
            </a:r>
            <a:endParaRPr lang="en-US" dirty="0"/>
          </a:p>
        </p:txBody>
      </p:sp>
      <p:sp>
        <p:nvSpPr>
          <p:cNvPr id="3" name="Content Placeholder 2"/>
          <p:cNvSpPr>
            <a:spLocks noGrp="1"/>
          </p:cNvSpPr>
          <p:nvPr>
            <p:ph idx="1"/>
          </p:nvPr>
        </p:nvSpPr>
        <p:spPr>
          <a:xfrm>
            <a:off x="688895" y="1545523"/>
            <a:ext cx="8229600" cy="4533900"/>
          </a:xfrm>
        </p:spPr>
        <p:txBody>
          <a:bodyPr/>
          <a:lstStyle/>
          <a:p>
            <a:r>
              <a:rPr lang="en-US" sz="2400" dirty="0" smtClean="0"/>
              <a:t>MD engines</a:t>
            </a:r>
          </a:p>
          <a:p>
            <a:pPr lvl="1"/>
            <a:r>
              <a:rPr lang="en-US" sz="2000" dirty="0" smtClean="0"/>
              <a:t>IMPACT (implicit solvent)</a:t>
            </a:r>
          </a:p>
          <a:p>
            <a:pPr lvl="2"/>
            <a:r>
              <a:rPr lang="en-US" dirty="0" smtClean="0"/>
              <a:t>System 1: </a:t>
            </a:r>
            <a:r>
              <a:rPr lang="en-US" dirty="0"/>
              <a:t>Host/guest binding of </a:t>
            </a:r>
            <a:r>
              <a:rPr lang="en-US" dirty="0" err="1"/>
              <a:t>cyclooctanol</a:t>
            </a:r>
            <a:r>
              <a:rPr lang="en-US" dirty="0" smtClean="0"/>
              <a:t>/β-</a:t>
            </a:r>
            <a:r>
              <a:rPr lang="en-US" dirty="0" err="1"/>
              <a:t>cyclodextrin</a:t>
            </a:r>
            <a:r>
              <a:rPr lang="en-US" dirty="0"/>
              <a:t>. The exchange parameters are all permutations of the system temperatures and an alchemical parameter coupling the host/guest interactions</a:t>
            </a:r>
            <a:r>
              <a:rPr lang="en-US" dirty="0" smtClean="0"/>
              <a:t>.</a:t>
            </a:r>
          </a:p>
          <a:p>
            <a:pPr lvl="2"/>
            <a:r>
              <a:rPr lang="en-US" dirty="0" smtClean="0"/>
              <a:t>System 2: Folding of the </a:t>
            </a:r>
            <a:r>
              <a:rPr lang="en-US" dirty="0" err="1" smtClean="0"/>
              <a:t>TrpCage</a:t>
            </a:r>
            <a:r>
              <a:rPr lang="en-US" dirty="0" smtClean="0"/>
              <a:t> mini-protein. The exchange parameters are all permutations of the system temperature and the coupling weight of a Go-type biasing potential.</a:t>
            </a:r>
          </a:p>
          <a:p>
            <a:pPr lvl="1"/>
            <a:r>
              <a:rPr lang="en-US" sz="2000" dirty="0" smtClean="0"/>
              <a:t>AMBER (explicit solvent)</a:t>
            </a:r>
          </a:p>
          <a:p>
            <a:pPr lvl="2"/>
            <a:r>
              <a:rPr lang="en-US" dirty="0" smtClean="0"/>
              <a:t>System 3: Umbrella sampling of the backbone conformational space of alanine dipeptide. The exchange parameters are all permutations of harmonic biasing potentials of each torsion. (i.e. CLASSICAL AMBER RUN)</a:t>
            </a:r>
          </a:p>
          <a:p>
            <a:pPr lvl="2"/>
            <a:r>
              <a:rPr lang="en-US" dirty="0" smtClean="0"/>
              <a:t>System 4: Hybrid quantum mechanical/molecular mechanical umbrella sampling of </a:t>
            </a:r>
            <a:r>
              <a:rPr lang="en-US" dirty="0" err="1" smtClean="0"/>
              <a:t>phosphoryl</a:t>
            </a:r>
            <a:r>
              <a:rPr lang="en-US" dirty="0" smtClean="0"/>
              <a:t> transfer in 2-hydroxy ethyl ethyl phosphate, a model reaction for base catalyzed RNA cleavage. The exchange parameters are all permutations of harmonic biasing potentials on the breaking and forming bonds (i.e. QM/MM AMBER RUN)</a:t>
            </a:r>
          </a:p>
        </p:txBody>
      </p:sp>
    </p:spTree>
    <p:extLst>
      <p:ext uri="{BB962C8B-B14F-4D97-AF65-F5344CB8AC3E}">
        <p14:creationId xmlns:p14="http://schemas.microsoft.com/office/powerpoint/2010/main" val="119415641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Talk Pilots</a:t>
            </a:r>
            <a:endParaRPr lang="en-US" dirty="0"/>
          </a:p>
        </p:txBody>
      </p:sp>
      <p:sp>
        <p:nvSpPr>
          <p:cNvPr id="3" name="Content Placeholder 2"/>
          <p:cNvSpPr>
            <a:spLocks noGrp="1"/>
          </p:cNvSpPr>
          <p:nvPr>
            <p:ph idx="1"/>
          </p:nvPr>
        </p:nvSpPr>
        <p:spPr>
          <a:xfrm>
            <a:off x="688895" y="1545523"/>
            <a:ext cx="8229600" cy="4533900"/>
          </a:xfrm>
        </p:spPr>
        <p:txBody>
          <a:bodyPr/>
          <a:lstStyle/>
          <a:p>
            <a:r>
              <a:rPr lang="en-US" sz="2400" dirty="0" smtClean="0"/>
              <a:t>IMPACT (Systems 1 and 2): Fixed Pilot Size, fixed Pilot runtime, and varying number of replicas in proportion to the number of cores per replica</a:t>
            </a:r>
          </a:p>
          <a:p>
            <a:pPr marL="0" indent="0">
              <a:buNone/>
            </a:pPr>
            <a:endParaRPr lang="en-US" sz="2400" dirty="0" smtClean="0"/>
          </a:p>
          <a:p>
            <a:r>
              <a:rPr lang="en-US" sz="2400" dirty="0" smtClean="0"/>
              <a:t>AMBER (System 3): Fixed Pilot Size, approx. fixed cycle length (in CPU time) while varying the number of concurrent jobs (i.e. the number of cores per job) and the simulation time of each cycle</a:t>
            </a:r>
          </a:p>
          <a:p>
            <a:pPr marL="0" indent="0">
              <a:buNone/>
            </a:pPr>
            <a:endParaRPr lang="en-US" sz="2400" dirty="0" smtClean="0"/>
          </a:p>
          <a:p>
            <a:r>
              <a:rPr lang="en-US" sz="2400" dirty="0" smtClean="0"/>
              <a:t>AMBER (System 4): Fixed replica count (192) while varying Pilot size</a:t>
            </a:r>
            <a:endParaRPr lang="en-US" dirty="0" smtClean="0"/>
          </a:p>
        </p:txBody>
      </p:sp>
    </p:spTree>
    <p:extLst>
      <p:ext uri="{BB962C8B-B14F-4D97-AF65-F5344CB8AC3E}">
        <p14:creationId xmlns:p14="http://schemas.microsoft.com/office/powerpoint/2010/main" val="419801432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457200" y="1524000"/>
            <a:ext cx="4104782" cy="4533900"/>
          </a:xfrm>
        </p:spPr>
        <p:txBody>
          <a:bodyPr/>
          <a:lstStyle/>
          <a:p>
            <a:r>
              <a:rPr lang="en-US" dirty="0" smtClean="0"/>
              <a:t>Introduction</a:t>
            </a:r>
          </a:p>
          <a:p>
            <a:r>
              <a:rPr lang="en-US" dirty="0" smtClean="0"/>
              <a:t>Replica-Exchange Algorithms</a:t>
            </a:r>
          </a:p>
          <a:p>
            <a:pPr lvl="1"/>
            <a:r>
              <a:rPr lang="en-US" dirty="0" smtClean="0"/>
              <a:t>Synchronous</a:t>
            </a:r>
          </a:p>
          <a:p>
            <a:pPr lvl="1"/>
            <a:r>
              <a:rPr lang="en-US" dirty="0" smtClean="0"/>
              <a:t>Asynchronous</a:t>
            </a:r>
            <a:endParaRPr lang="en-US" dirty="0" smtClean="0"/>
          </a:p>
          <a:p>
            <a:r>
              <a:rPr lang="en-US" dirty="0" smtClean="0"/>
              <a:t>Making REMD Accessible for DCI</a:t>
            </a:r>
          </a:p>
          <a:p>
            <a:pPr lvl="1"/>
            <a:r>
              <a:rPr lang="en-US" dirty="0" err="1" smtClean="0"/>
              <a:t>Async</a:t>
            </a:r>
            <a:r>
              <a:rPr lang="en-US" dirty="0" smtClean="0"/>
              <a:t> RE Software Package</a:t>
            </a:r>
          </a:p>
          <a:p>
            <a:pPr lvl="1"/>
            <a:r>
              <a:rPr lang="en-US" dirty="0" smtClean="0"/>
              <a:t>Use of XSEDE resources via SAGA/</a:t>
            </a:r>
            <a:r>
              <a:rPr lang="en-US" dirty="0" err="1" smtClean="0"/>
              <a:t>BigJob</a:t>
            </a:r>
            <a:endParaRPr lang="en-US" dirty="0" smtClean="0"/>
          </a:p>
          <a:p>
            <a:endParaRPr lang="en-US" dirty="0" smtClean="0"/>
          </a:p>
          <a:p>
            <a:pPr lvl="1"/>
            <a:endParaRPr lang="en-US" dirty="0" smtClean="0"/>
          </a:p>
          <a:p>
            <a:endParaRPr lang="en-US" dirty="0"/>
          </a:p>
        </p:txBody>
      </p:sp>
      <p:sp>
        <p:nvSpPr>
          <p:cNvPr id="4" name="Rectangle 3"/>
          <p:cNvSpPr/>
          <p:nvPr/>
        </p:nvSpPr>
        <p:spPr>
          <a:xfrm>
            <a:off x="4406705" y="1504680"/>
            <a:ext cx="4572000" cy="3046988"/>
          </a:xfrm>
          <a:prstGeom prst="rect">
            <a:avLst/>
          </a:prstGeom>
        </p:spPr>
        <p:txBody>
          <a:bodyPr>
            <a:spAutoFit/>
          </a:bodyPr>
          <a:lstStyle/>
          <a:p>
            <a:pPr marL="285750" indent="-285750">
              <a:buFont typeface="Arial"/>
              <a:buChar char="•"/>
            </a:pPr>
            <a:r>
              <a:rPr lang="en-US" sz="2200" dirty="0"/>
              <a:t>Experiments</a:t>
            </a:r>
          </a:p>
          <a:p>
            <a:pPr marL="742950" lvl="1" indent="-285750">
              <a:buFont typeface="Wingdings" charset="2"/>
              <a:buChar char="Ø"/>
            </a:pPr>
            <a:r>
              <a:rPr lang="en-US" dirty="0" smtClean="0"/>
              <a:t>Systems </a:t>
            </a:r>
            <a:r>
              <a:rPr lang="en-US" dirty="0"/>
              <a:t>Investigated</a:t>
            </a:r>
          </a:p>
          <a:p>
            <a:pPr marL="742950" lvl="1" indent="-285750">
              <a:buFont typeface="Wingdings" charset="2"/>
              <a:buChar char="Ø"/>
            </a:pPr>
            <a:r>
              <a:rPr lang="en-US" dirty="0"/>
              <a:t>Systems in PJ </a:t>
            </a:r>
            <a:r>
              <a:rPr lang="en-US" dirty="0" smtClean="0"/>
              <a:t>Terms</a:t>
            </a:r>
          </a:p>
          <a:p>
            <a:pPr lvl="1"/>
            <a:r>
              <a:rPr lang="en-US" dirty="0" smtClean="0"/>
              <a:t>Results</a:t>
            </a:r>
            <a:endParaRPr lang="en-US" dirty="0"/>
          </a:p>
          <a:p>
            <a:pPr lvl="2"/>
            <a:r>
              <a:rPr lang="en-US" dirty="0"/>
              <a:t>System 1</a:t>
            </a:r>
          </a:p>
          <a:p>
            <a:pPr lvl="2"/>
            <a:r>
              <a:rPr lang="en-US" dirty="0"/>
              <a:t>System 2</a:t>
            </a:r>
          </a:p>
          <a:p>
            <a:pPr lvl="2"/>
            <a:r>
              <a:rPr lang="en-US" dirty="0"/>
              <a:t>System 3</a:t>
            </a:r>
          </a:p>
          <a:p>
            <a:pPr lvl="2"/>
            <a:r>
              <a:rPr lang="en-US" dirty="0"/>
              <a:t>System </a:t>
            </a:r>
            <a:r>
              <a:rPr lang="en-US" dirty="0" smtClean="0"/>
              <a:t>4</a:t>
            </a:r>
          </a:p>
          <a:p>
            <a:pPr marL="285750" indent="-285750">
              <a:buFont typeface="Arial"/>
              <a:buChar char="•"/>
            </a:pPr>
            <a:r>
              <a:rPr lang="en-US" sz="2200" dirty="0" smtClean="0"/>
              <a:t>Future Work</a:t>
            </a:r>
            <a:endParaRPr lang="en-US" sz="2200" dirty="0"/>
          </a:p>
          <a:p>
            <a:pPr marL="285750" indent="-285750">
              <a:buFont typeface="Arial"/>
              <a:buChar char="•"/>
            </a:pPr>
            <a:r>
              <a:rPr lang="en-US" sz="2200" dirty="0"/>
              <a:t>Conclusion</a:t>
            </a:r>
          </a:p>
        </p:txBody>
      </p:sp>
    </p:spTree>
    <p:extLst>
      <p:ext uri="{BB962C8B-B14F-4D97-AF65-F5344CB8AC3E}">
        <p14:creationId xmlns:p14="http://schemas.microsoft.com/office/powerpoint/2010/main" val="70329332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System 1</a:t>
            </a:r>
            <a:endParaRPr lang="en-US" dirty="0"/>
          </a:p>
        </p:txBody>
      </p:sp>
      <p:pic>
        <p:nvPicPr>
          <p:cNvPr id="5" name="Picture 4"/>
          <p:cNvPicPr>
            <a:picLocks noChangeAspect="1"/>
          </p:cNvPicPr>
          <p:nvPr/>
        </p:nvPicPr>
        <p:blipFill>
          <a:blip r:embed="rId2"/>
          <a:stretch>
            <a:fillRect/>
          </a:stretch>
        </p:blipFill>
        <p:spPr>
          <a:xfrm>
            <a:off x="1366555" y="1312076"/>
            <a:ext cx="6502175" cy="2260864"/>
          </a:xfrm>
          <a:prstGeom prst="rect">
            <a:avLst/>
          </a:prstGeom>
        </p:spPr>
      </p:pic>
      <p:sp>
        <p:nvSpPr>
          <p:cNvPr id="6" name="TextBox 5"/>
          <p:cNvSpPr txBox="1"/>
          <p:nvPr/>
        </p:nvSpPr>
        <p:spPr>
          <a:xfrm>
            <a:off x="882646" y="3551416"/>
            <a:ext cx="7362561" cy="3693319"/>
          </a:xfrm>
          <a:prstGeom prst="rect">
            <a:avLst/>
          </a:prstGeom>
          <a:noFill/>
        </p:spPr>
        <p:txBody>
          <a:bodyPr wrap="square" rtlCol="0">
            <a:spAutoFit/>
          </a:bodyPr>
          <a:lstStyle/>
          <a:p>
            <a:pPr marL="285750" indent="-285750">
              <a:buFont typeface="Arial"/>
              <a:buChar char="•"/>
            </a:pPr>
            <a:r>
              <a:rPr lang="en-US" dirty="0" smtClean="0"/>
              <a:t>Nominal maximal throughput: 1300 ns/day (uninterrupted MD at the measured MD CPU speed [4.2 minutes for 10ps per replica])</a:t>
            </a:r>
          </a:p>
          <a:p>
            <a:pPr marL="285750" indent="-285750">
              <a:buFont typeface="Arial"/>
              <a:buChar char="•"/>
            </a:pPr>
            <a:r>
              <a:rPr lang="en-US" dirty="0" smtClean="0"/>
              <a:t>Observed throughput / maximum = 73%</a:t>
            </a:r>
          </a:p>
          <a:p>
            <a:pPr marL="742950" lvl="1" indent="-285750">
              <a:buFont typeface="Arial"/>
              <a:buChar char="•"/>
            </a:pPr>
            <a:r>
              <a:rPr lang="en-US" dirty="0" smtClean="0"/>
              <a:t>This corresponds to the overhead imposed by replica exchange coordination (i.e. </a:t>
            </a:r>
            <a:r>
              <a:rPr lang="en-US" dirty="0"/>
              <a:t>T</a:t>
            </a:r>
            <a:r>
              <a:rPr lang="en-US" baseline="30000" dirty="0"/>
              <a:t>O</a:t>
            </a:r>
            <a:r>
              <a:rPr lang="en-US" baseline="-25000" dirty="0"/>
              <a:t>BJ</a:t>
            </a:r>
            <a:r>
              <a:rPr lang="en-US" dirty="0"/>
              <a:t> + T</a:t>
            </a:r>
            <a:r>
              <a:rPr lang="en-US" baseline="30000" dirty="0"/>
              <a:t>O</a:t>
            </a:r>
            <a:r>
              <a:rPr lang="en-US" baseline="-25000" dirty="0"/>
              <a:t>RE</a:t>
            </a:r>
            <a:r>
              <a:rPr lang="en-US" dirty="0"/>
              <a:t> </a:t>
            </a:r>
            <a:r>
              <a:rPr lang="en-US" dirty="0" smtClean="0"/>
              <a:t>)</a:t>
            </a:r>
          </a:p>
          <a:p>
            <a:pPr marL="285750" indent="-285750">
              <a:buFont typeface="Arial"/>
              <a:buChar char="•"/>
            </a:pPr>
            <a:r>
              <a:rPr lang="en-US" dirty="0" smtClean="0"/>
              <a:t>Parallel efficiency (more cores introduces parallel overhead)</a:t>
            </a:r>
          </a:p>
          <a:p>
            <a:pPr marL="742950" lvl="1" indent="-285750">
              <a:buFont typeface="Arial"/>
              <a:buChar char="•"/>
            </a:pPr>
            <a:r>
              <a:rPr lang="en-US" dirty="0" smtClean="0"/>
              <a:t>76% for 2 cores</a:t>
            </a:r>
          </a:p>
          <a:p>
            <a:pPr marL="742950" lvl="1" indent="-285750">
              <a:buFont typeface="Arial"/>
              <a:buChar char="•"/>
            </a:pPr>
            <a:r>
              <a:rPr lang="en-US" dirty="0" smtClean="0"/>
              <a:t>67% for 4 cores</a:t>
            </a:r>
          </a:p>
          <a:p>
            <a:pPr marL="285750" indent="-285750">
              <a:buFont typeface="Arial"/>
              <a:buChar char="•"/>
            </a:pPr>
            <a:r>
              <a:rPr lang="en-US" dirty="0" smtClean="0"/>
              <a:t>Replica exchange coordination overhead remains </a:t>
            </a:r>
            <a:r>
              <a:rPr lang="en-US" dirty="0" err="1" smtClean="0"/>
              <a:t>approx</a:t>
            </a:r>
            <a:r>
              <a:rPr lang="en-US" dirty="0" smtClean="0"/>
              <a:t> constant</a:t>
            </a:r>
          </a:p>
          <a:p>
            <a:pPr marL="742950" lvl="1" indent="-285750">
              <a:buFont typeface="Arial"/>
              <a:buChar char="•"/>
            </a:pPr>
            <a:r>
              <a:rPr lang="en-US" dirty="0" smtClean="0"/>
              <a:t>Indicates </a:t>
            </a:r>
            <a:r>
              <a:rPr lang="en-US" dirty="0" err="1" smtClean="0"/>
              <a:t>ASyncRE+BigJob</a:t>
            </a:r>
            <a:r>
              <a:rPr lang="en-US" dirty="0" smtClean="0"/>
              <a:t> capable of handling </a:t>
            </a:r>
            <a:r>
              <a:rPr lang="en-US" dirty="0" smtClean="0"/>
              <a:t>~4000 </a:t>
            </a:r>
            <a:r>
              <a:rPr lang="en-US" dirty="0" err="1" smtClean="0"/>
              <a:t>subjob</a:t>
            </a:r>
            <a:r>
              <a:rPr lang="en-US" dirty="0" smtClean="0"/>
              <a:t> launches per </a:t>
            </a:r>
            <a:r>
              <a:rPr lang="en-US" dirty="0" smtClean="0"/>
              <a:t>hour for this particular system</a:t>
            </a:r>
            <a:endParaRPr lang="en-US" dirty="0" smtClean="0"/>
          </a:p>
          <a:p>
            <a:pPr marL="742950" lvl="1" indent="-285750">
              <a:buFont typeface="Arial"/>
              <a:buChar char="•"/>
            </a:pPr>
            <a:endParaRPr lang="en-US" dirty="0" smtClean="0"/>
          </a:p>
          <a:p>
            <a:pPr marL="285750" indent="-285750">
              <a:buFont typeface="Arial"/>
              <a:buChar char="•"/>
            </a:pPr>
            <a:endParaRPr lang="en-US" dirty="0"/>
          </a:p>
        </p:txBody>
      </p:sp>
    </p:spTree>
    <p:extLst>
      <p:ext uri="{BB962C8B-B14F-4D97-AF65-F5344CB8AC3E}">
        <p14:creationId xmlns:p14="http://schemas.microsoft.com/office/powerpoint/2010/main" val="105499109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System 2</a:t>
            </a:r>
            <a:endParaRPr lang="en-US" dirty="0"/>
          </a:p>
        </p:txBody>
      </p:sp>
      <p:pic>
        <p:nvPicPr>
          <p:cNvPr id="3" name="Picture 2"/>
          <p:cNvPicPr>
            <a:picLocks noChangeAspect="1"/>
          </p:cNvPicPr>
          <p:nvPr/>
        </p:nvPicPr>
        <p:blipFill>
          <a:blip r:embed="rId2"/>
          <a:stretch>
            <a:fillRect/>
          </a:stretch>
        </p:blipFill>
        <p:spPr>
          <a:xfrm>
            <a:off x="2515684" y="1491101"/>
            <a:ext cx="4229100" cy="2959100"/>
          </a:xfrm>
          <a:prstGeom prst="rect">
            <a:avLst/>
          </a:prstGeom>
        </p:spPr>
      </p:pic>
      <p:sp>
        <p:nvSpPr>
          <p:cNvPr id="4" name="TextBox 3"/>
          <p:cNvSpPr txBox="1"/>
          <p:nvPr/>
        </p:nvSpPr>
        <p:spPr>
          <a:xfrm>
            <a:off x="862488" y="4377803"/>
            <a:ext cx="7362561" cy="2308324"/>
          </a:xfrm>
          <a:prstGeom prst="rect">
            <a:avLst/>
          </a:prstGeom>
          <a:noFill/>
        </p:spPr>
        <p:txBody>
          <a:bodyPr wrap="square" rtlCol="0">
            <a:spAutoFit/>
          </a:bodyPr>
          <a:lstStyle/>
          <a:p>
            <a:pPr marL="285750" indent="-285750">
              <a:buFont typeface="Arial"/>
              <a:buChar char="•"/>
            </a:pPr>
            <a:r>
              <a:rPr lang="en-US" dirty="0" smtClean="0"/>
              <a:t>Nominal maximal throughput: 4.7 </a:t>
            </a:r>
            <a:r>
              <a:rPr lang="en-US" dirty="0" err="1" smtClean="0"/>
              <a:t>μs</a:t>
            </a:r>
            <a:r>
              <a:rPr lang="en-US" dirty="0" smtClean="0"/>
              <a:t>/day </a:t>
            </a:r>
            <a:endParaRPr lang="en-US" dirty="0"/>
          </a:p>
          <a:p>
            <a:pPr marL="285750" indent="-285750">
              <a:buFont typeface="Arial"/>
              <a:buChar char="•"/>
            </a:pPr>
            <a:r>
              <a:rPr lang="en-US" dirty="0" smtClean="0"/>
              <a:t>Observed throughput / maximum = 75%</a:t>
            </a:r>
          </a:p>
          <a:p>
            <a:pPr marL="742950" lvl="1" indent="-285750">
              <a:buFont typeface="Arial"/>
              <a:buChar char="•"/>
            </a:pPr>
            <a:r>
              <a:rPr lang="en-US" dirty="0" smtClean="0"/>
              <a:t>This corresponds to the overhead imposed by replica exchange coordination (i.e. </a:t>
            </a:r>
            <a:r>
              <a:rPr lang="en-US" dirty="0"/>
              <a:t>T</a:t>
            </a:r>
            <a:r>
              <a:rPr lang="en-US" baseline="30000" dirty="0"/>
              <a:t>O</a:t>
            </a:r>
            <a:r>
              <a:rPr lang="en-US" baseline="-25000" dirty="0"/>
              <a:t>BJ</a:t>
            </a:r>
            <a:r>
              <a:rPr lang="en-US" dirty="0"/>
              <a:t> + T</a:t>
            </a:r>
            <a:r>
              <a:rPr lang="en-US" baseline="30000" dirty="0"/>
              <a:t>O</a:t>
            </a:r>
            <a:r>
              <a:rPr lang="en-US" baseline="-25000" dirty="0"/>
              <a:t>RE</a:t>
            </a:r>
            <a:r>
              <a:rPr lang="en-US" dirty="0"/>
              <a:t> </a:t>
            </a:r>
            <a:r>
              <a:rPr lang="en-US" dirty="0" smtClean="0"/>
              <a:t>)</a:t>
            </a:r>
          </a:p>
          <a:p>
            <a:pPr marL="285750" indent="-285750">
              <a:buFont typeface="Arial"/>
              <a:buChar char="•"/>
            </a:pPr>
            <a:r>
              <a:rPr lang="en-US" dirty="0" smtClean="0"/>
              <a:t>With 12-cores we obtain 2.8 </a:t>
            </a:r>
            <a:r>
              <a:rPr lang="en-US" dirty="0" err="1"/>
              <a:t>μs</a:t>
            </a:r>
            <a:r>
              <a:rPr lang="en-US" dirty="0"/>
              <a:t>/day </a:t>
            </a:r>
            <a:endParaRPr lang="en-US" dirty="0" smtClean="0"/>
          </a:p>
          <a:p>
            <a:pPr marL="742950" lvl="1" indent="-285750">
              <a:buFont typeface="Arial"/>
              <a:buChar char="•"/>
            </a:pPr>
            <a:r>
              <a:rPr lang="en-US" dirty="0" smtClean="0"/>
              <a:t>6-fold speed up in terms of single-replica MD throughput</a:t>
            </a:r>
          </a:p>
          <a:p>
            <a:pPr marL="742950" lvl="1" indent="-285750">
              <a:buFont typeface="Arial"/>
              <a:buChar char="•"/>
            </a:pPr>
            <a:endParaRPr lang="en-US" dirty="0" smtClean="0"/>
          </a:p>
          <a:p>
            <a:pPr marL="285750" indent="-285750">
              <a:buFont typeface="Arial"/>
              <a:buChar char="•"/>
            </a:pPr>
            <a:endParaRPr lang="en-US" dirty="0"/>
          </a:p>
        </p:txBody>
      </p:sp>
    </p:spTree>
    <p:extLst>
      <p:ext uri="{BB962C8B-B14F-4D97-AF65-F5344CB8AC3E}">
        <p14:creationId xmlns:p14="http://schemas.microsoft.com/office/powerpoint/2010/main" val="299076551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System 3</a:t>
            </a:r>
            <a:endParaRPr lang="en-US" dirty="0"/>
          </a:p>
        </p:txBody>
      </p:sp>
      <p:sp>
        <p:nvSpPr>
          <p:cNvPr id="4" name="TextBox 3"/>
          <p:cNvSpPr txBox="1"/>
          <p:nvPr/>
        </p:nvSpPr>
        <p:spPr>
          <a:xfrm>
            <a:off x="998114" y="4237494"/>
            <a:ext cx="7362561" cy="3139321"/>
          </a:xfrm>
          <a:prstGeom prst="rect">
            <a:avLst/>
          </a:prstGeom>
          <a:noFill/>
        </p:spPr>
        <p:txBody>
          <a:bodyPr wrap="square" rtlCol="0">
            <a:spAutoFit/>
          </a:bodyPr>
          <a:lstStyle/>
          <a:p>
            <a:pPr marL="285750" indent="-285750">
              <a:buFont typeface="Arial"/>
              <a:buChar char="•"/>
            </a:pPr>
            <a:r>
              <a:rPr lang="en-US" dirty="0" smtClean="0"/>
              <a:t>Length </a:t>
            </a:r>
            <a:r>
              <a:rPr lang="en-US" dirty="0" smtClean="0"/>
              <a:t>of each simulation cycle (i.e. the frequency with which simulations are coordinated) was fixed in real time by varying the simulation time per cycle</a:t>
            </a:r>
          </a:p>
          <a:p>
            <a:pPr marL="285750" indent="-285750">
              <a:buFont typeface="Arial"/>
              <a:buChar char="•"/>
            </a:pPr>
            <a:r>
              <a:rPr lang="en-US" dirty="0" smtClean="0"/>
              <a:t>Ideal performance </a:t>
            </a:r>
            <a:r>
              <a:rPr lang="en-US" dirty="0" smtClean="0"/>
              <a:t>considered to be zero coupling in this case</a:t>
            </a:r>
            <a:endParaRPr lang="en-US" dirty="0" smtClean="0"/>
          </a:p>
          <a:p>
            <a:pPr marL="285750" indent="-285750">
              <a:buFont typeface="Arial"/>
              <a:buChar char="•"/>
            </a:pPr>
            <a:r>
              <a:rPr lang="en-US" dirty="0" smtClean="0"/>
              <a:t>Diminished results due to coordination overheads</a:t>
            </a:r>
          </a:p>
          <a:p>
            <a:pPr marL="285750" indent="-285750">
              <a:buFont typeface="Arial"/>
              <a:buChar char="•"/>
            </a:pPr>
            <a:r>
              <a:rPr lang="en-US" dirty="0" smtClean="0"/>
              <a:t>Launch frequency seems to be fairly uniform at higher freq. (see blue line)</a:t>
            </a:r>
          </a:p>
          <a:p>
            <a:pPr marL="285750" indent="-285750">
              <a:buFont typeface="Arial"/>
              <a:buChar char="•"/>
            </a:pPr>
            <a:r>
              <a:rPr lang="en-US" dirty="0" smtClean="0"/>
              <a:t>Conclusion: Generally, the number of replicas can be increased with only a minor performance hit</a:t>
            </a:r>
          </a:p>
          <a:p>
            <a:pPr marL="742950" lvl="1" indent="-285750">
              <a:buFont typeface="Arial"/>
              <a:buChar char="•"/>
            </a:pPr>
            <a:endParaRPr lang="en-US" dirty="0" smtClean="0"/>
          </a:p>
          <a:p>
            <a:pPr marL="285750" indent="-285750">
              <a:buFont typeface="Arial"/>
              <a:buChar char="•"/>
            </a:pPr>
            <a:endParaRPr lang="en-US" dirty="0"/>
          </a:p>
        </p:txBody>
      </p:sp>
      <p:pic>
        <p:nvPicPr>
          <p:cNvPr id="5" name="Picture 4"/>
          <p:cNvPicPr>
            <a:picLocks noChangeAspect="1"/>
          </p:cNvPicPr>
          <p:nvPr/>
        </p:nvPicPr>
        <p:blipFill>
          <a:blip r:embed="rId2"/>
          <a:stretch>
            <a:fillRect/>
          </a:stretch>
        </p:blipFill>
        <p:spPr>
          <a:xfrm>
            <a:off x="2354743" y="1181168"/>
            <a:ext cx="4394200" cy="3073400"/>
          </a:xfrm>
          <a:prstGeom prst="rect">
            <a:avLst/>
          </a:prstGeom>
        </p:spPr>
      </p:pic>
      <p:sp>
        <p:nvSpPr>
          <p:cNvPr id="3" name="Rectangle 2"/>
          <p:cNvSpPr/>
          <p:nvPr/>
        </p:nvSpPr>
        <p:spPr>
          <a:xfrm>
            <a:off x="152965" y="1568398"/>
            <a:ext cx="2189674" cy="1569660"/>
          </a:xfrm>
          <a:prstGeom prst="rect">
            <a:avLst/>
          </a:prstGeom>
        </p:spPr>
        <p:txBody>
          <a:bodyPr wrap="square">
            <a:spAutoFit/>
          </a:bodyPr>
          <a:lstStyle/>
          <a:p>
            <a:r>
              <a:rPr lang="en-US" sz="1200" dirty="0"/>
              <a:t>Umbrella sampling of the backbone conformational space of alanine</a:t>
            </a:r>
          </a:p>
          <a:p>
            <a:r>
              <a:rPr lang="en-US" sz="1200" dirty="0"/>
              <a:t>dipeptide. The exchange parameters are all permutations of harmonic</a:t>
            </a:r>
          </a:p>
          <a:p>
            <a:r>
              <a:rPr lang="en-US" sz="1200" dirty="0"/>
              <a:t>biasing potentials on each torsion.</a:t>
            </a:r>
            <a:endParaRPr lang="en-US" sz="1200" dirty="0"/>
          </a:p>
        </p:txBody>
      </p:sp>
    </p:spTree>
    <p:extLst>
      <p:ext uri="{BB962C8B-B14F-4D97-AF65-F5344CB8AC3E}">
        <p14:creationId xmlns:p14="http://schemas.microsoft.com/office/powerpoint/2010/main" val="181996827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System </a:t>
            </a:r>
            <a:r>
              <a:rPr lang="en-US" dirty="0"/>
              <a:t>4</a:t>
            </a:r>
          </a:p>
        </p:txBody>
      </p:sp>
      <p:sp>
        <p:nvSpPr>
          <p:cNvPr id="4" name="TextBox 3"/>
          <p:cNvSpPr txBox="1"/>
          <p:nvPr/>
        </p:nvSpPr>
        <p:spPr>
          <a:xfrm>
            <a:off x="862488" y="4297180"/>
            <a:ext cx="7362561" cy="3139321"/>
          </a:xfrm>
          <a:prstGeom prst="rect">
            <a:avLst/>
          </a:prstGeom>
          <a:noFill/>
        </p:spPr>
        <p:txBody>
          <a:bodyPr wrap="square" rtlCol="0">
            <a:spAutoFit/>
          </a:bodyPr>
          <a:lstStyle/>
          <a:p>
            <a:pPr marL="285750" indent="-285750">
              <a:buFont typeface="Arial"/>
              <a:buChar char="•"/>
            </a:pPr>
            <a:r>
              <a:rPr lang="en-US" dirty="0" smtClean="0"/>
              <a:t>QM/MM is not generally considered parallelizable </a:t>
            </a:r>
          </a:p>
          <a:p>
            <a:pPr marL="742950" lvl="1" indent="-285750">
              <a:buFont typeface="Arial"/>
              <a:buChar char="•"/>
            </a:pPr>
            <a:r>
              <a:rPr lang="en-US" dirty="0" smtClean="0"/>
              <a:t>RE provides efficient sampling irrespective</a:t>
            </a:r>
            <a:endParaRPr lang="en-US" dirty="0" smtClean="0"/>
          </a:p>
          <a:p>
            <a:pPr marL="285750" indent="-285750">
              <a:buFont typeface="Arial"/>
              <a:buChar char="•"/>
            </a:pPr>
            <a:r>
              <a:rPr lang="en-US" dirty="0" err="1"/>
              <a:t>Repex</a:t>
            </a:r>
            <a:r>
              <a:rPr lang="en-US" dirty="0"/>
              <a:t> FW: </a:t>
            </a:r>
            <a:r>
              <a:rPr lang="en-US" dirty="0" err="1"/>
              <a:t>BigJob</a:t>
            </a:r>
            <a:r>
              <a:rPr lang="en-US" dirty="0"/>
              <a:t>-based </a:t>
            </a:r>
            <a:r>
              <a:rPr lang="en-US" dirty="0" err="1"/>
              <a:t>Repex</a:t>
            </a:r>
            <a:endParaRPr lang="en-US" dirty="0"/>
          </a:p>
          <a:p>
            <a:pPr marL="742950" lvl="1" indent="-285750">
              <a:buFont typeface="Arial"/>
              <a:buChar char="•"/>
            </a:pPr>
            <a:r>
              <a:rPr lang="en-US" dirty="0" smtClean="0"/>
              <a:t>Framework </a:t>
            </a:r>
            <a:r>
              <a:rPr lang="en-US" dirty="0"/>
              <a:t>to handle O(100</a:t>
            </a:r>
            <a:r>
              <a:rPr lang="en-US" dirty="0" smtClean="0"/>
              <a:t>)-</a:t>
            </a:r>
            <a:r>
              <a:rPr lang="en-US" dirty="0"/>
              <a:t>-</a:t>
            </a:r>
            <a:r>
              <a:rPr lang="en-US" dirty="0" smtClean="0"/>
              <a:t>-O</a:t>
            </a:r>
            <a:r>
              <a:rPr lang="en-US" dirty="0"/>
              <a:t>(1000) concurrent simulations</a:t>
            </a:r>
          </a:p>
          <a:p>
            <a:pPr marL="742950" lvl="1" indent="-285750">
              <a:buFont typeface="Arial"/>
              <a:buChar char="•"/>
            </a:pPr>
            <a:r>
              <a:rPr lang="en-US" dirty="0" smtClean="0"/>
              <a:t>Amongst </a:t>
            </a:r>
            <a:r>
              <a:rPr lang="en-US" dirty="0"/>
              <a:t>the earliest QM/MM</a:t>
            </a:r>
          </a:p>
          <a:p>
            <a:pPr marL="742950" lvl="1" indent="-285750">
              <a:buFont typeface="Arial"/>
              <a:buChar char="•"/>
            </a:pPr>
            <a:r>
              <a:rPr lang="en-US" dirty="0" smtClean="0"/>
              <a:t>Framework </a:t>
            </a:r>
            <a:r>
              <a:rPr lang="en-US" dirty="0"/>
              <a:t>similar to classical QM/MM</a:t>
            </a:r>
            <a:endParaRPr lang="en-US" dirty="0" smtClean="0"/>
          </a:p>
          <a:p>
            <a:pPr marL="285750" indent="-285750">
              <a:buFont typeface="Arial"/>
              <a:buChar char="•"/>
            </a:pPr>
            <a:r>
              <a:rPr lang="en-US" dirty="0" smtClean="0"/>
              <a:t>Performance increases linearly with core count – no apparent coordination cost for additional simulations</a:t>
            </a:r>
          </a:p>
          <a:p>
            <a:pPr marL="742950" lvl="1" indent="-285750">
              <a:buFont typeface="Arial"/>
              <a:buChar char="•"/>
            </a:pPr>
            <a:r>
              <a:rPr lang="en-US" dirty="0" smtClean="0"/>
              <a:t>QM/MM simulations are serial</a:t>
            </a:r>
          </a:p>
          <a:p>
            <a:pPr marL="742950" lvl="1" indent="-285750">
              <a:buFont typeface="Arial"/>
              <a:buChar char="•"/>
            </a:pPr>
            <a:endParaRPr lang="en-US" dirty="0" smtClean="0"/>
          </a:p>
          <a:p>
            <a:pPr marL="285750" indent="-285750">
              <a:buFont typeface="Arial"/>
              <a:buChar char="•"/>
            </a:pPr>
            <a:endParaRPr lang="en-US" dirty="0"/>
          </a:p>
        </p:txBody>
      </p:sp>
      <p:pic>
        <p:nvPicPr>
          <p:cNvPr id="3" name="Picture 2"/>
          <p:cNvPicPr>
            <a:picLocks noChangeAspect="1"/>
          </p:cNvPicPr>
          <p:nvPr/>
        </p:nvPicPr>
        <p:blipFill>
          <a:blip r:embed="rId2"/>
          <a:stretch>
            <a:fillRect/>
          </a:stretch>
        </p:blipFill>
        <p:spPr>
          <a:xfrm>
            <a:off x="2701121" y="1254771"/>
            <a:ext cx="4292600" cy="3086100"/>
          </a:xfrm>
          <a:prstGeom prst="rect">
            <a:avLst/>
          </a:prstGeom>
        </p:spPr>
      </p:pic>
    </p:spTree>
    <p:extLst>
      <p:ext uri="{BB962C8B-B14F-4D97-AF65-F5344CB8AC3E}">
        <p14:creationId xmlns:p14="http://schemas.microsoft.com/office/powerpoint/2010/main" val="424670824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Basic</a:t>
            </a:r>
            <a:r>
              <a:rPr lang="en-US" dirty="0"/>
              <a:t> </a:t>
            </a:r>
            <a:r>
              <a:rPr lang="en-US" dirty="0" smtClean="0"/>
              <a:t>aim </a:t>
            </a:r>
            <a:r>
              <a:rPr lang="en-US" dirty="0"/>
              <a:t>of REMD is to increase the statistical power of </a:t>
            </a:r>
            <a:r>
              <a:rPr lang="en-US" dirty="0" smtClean="0"/>
              <a:t>multiple simulations </a:t>
            </a:r>
            <a:r>
              <a:rPr lang="en-US" dirty="0"/>
              <a:t>by facilitating the exchange of information </a:t>
            </a:r>
            <a:r>
              <a:rPr lang="en-US" dirty="0" smtClean="0"/>
              <a:t>between them </a:t>
            </a:r>
            <a:r>
              <a:rPr lang="en-US" dirty="0"/>
              <a:t>in a concerted fashion</a:t>
            </a:r>
            <a:endParaRPr lang="en-US" dirty="0" smtClean="0"/>
          </a:p>
          <a:p>
            <a:r>
              <a:rPr lang="en-US" dirty="0" smtClean="0"/>
              <a:t>New </a:t>
            </a:r>
            <a:r>
              <a:rPr lang="en-US" dirty="0" err="1" smtClean="0"/>
              <a:t>AsyncRE</a:t>
            </a:r>
            <a:r>
              <a:rPr lang="en-US" dirty="0" smtClean="0"/>
              <a:t> python package proves to be able to handle more large-scale replica exchange than was previously possible</a:t>
            </a:r>
          </a:p>
          <a:p>
            <a:pPr lvl="1"/>
            <a:r>
              <a:rPr lang="en-US" dirty="0" smtClean="0"/>
              <a:t>Modular code design allows for the development of new adaptors or RE methods (development on NAMD adaptor being investigated)</a:t>
            </a:r>
          </a:p>
          <a:p>
            <a:r>
              <a:rPr lang="en-US" dirty="0" smtClean="0"/>
              <a:t>SAGA/</a:t>
            </a:r>
            <a:r>
              <a:rPr lang="en-US" dirty="0" err="1" smtClean="0"/>
              <a:t>BigJob</a:t>
            </a:r>
            <a:r>
              <a:rPr lang="en-US" dirty="0" smtClean="0"/>
              <a:t> allow the </a:t>
            </a:r>
            <a:r>
              <a:rPr lang="en-US" dirty="0" err="1" smtClean="0"/>
              <a:t>AsyncRE</a:t>
            </a:r>
            <a:r>
              <a:rPr lang="en-US" dirty="0" smtClean="0"/>
              <a:t> framework to submit to various platforms and XSEDE machines</a:t>
            </a:r>
          </a:p>
          <a:p>
            <a:r>
              <a:rPr lang="en-US" dirty="0" smtClean="0"/>
              <a:t>The framework is applied </a:t>
            </a:r>
            <a:r>
              <a:rPr lang="en-US" dirty="0"/>
              <a:t>in a consistent manner across </a:t>
            </a:r>
            <a:r>
              <a:rPr lang="en-US" dirty="0" smtClean="0"/>
              <a:t>simulation engines </a:t>
            </a:r>
            <a:r>
              <a:rPr lang="en-US" dirty="0"/>
              <a:t>and execution </a:t>
            </a:r>
            <a:r>
              <a:rPr lang="en-US" dirty="0" smtClean="0"/>
              <a:t>modes</a:t>
            </a:r>
          </a:p>
          <a:p>
            <a:pPr lvl="1"/>
            <a:r>
              <a:rPr lang="en-US" dirty="0"/>
              <a:t>P</a:t>
            </a:r>
            <a:r>
              <a:rPr lang="en-US" dirty="0" smtClean="0"/>
              <a:t>erformance of the </a:t>
            </a:r>
            <a:r>
              <a:rPr lang="en-US" dirty="0"/>
              <a:t>simulation engines are inline with expected behavior </a:t>
            </a:r>
            <a:r>
              <a:rPr lang="en-US" dirty="0" smtClean="0"/>
              <a:t>in the </a:t>
            </a:r>
            <a:r>
              <a:rPr lang="en-US" dirty="0"/>
              <a:t>absence of coordination from </a:t>
            </a:r>
            <a:r>
              <a:rPr lang="en-US" dirty="0" err="1"/>
              <a:t>ASyncRE</a:t>
            </a:r>
            <a:r>
              <a:rPr lang="en-US" dirty="0"/>
              <a:t>/</a:t>
            </a:r>
            <a:r>
              <a:rPr lang="en-US" dirty="0" err="1"/>
              <a:t>BigJob</a:t>
            </a:r>
            <a:endParaRPr lang="en-US" dirty="0" smtClean="0"/>
          </a:p>
          <a:p>
            <a:pPr marL="0" indent="0">
              <a:buNone/>
            </a:pPr>
            <a:endParaRPr lang="en-US" dirty="0"/>
          </a:p>
        </p:txBody>
      </p:sp>
      <p:sp>
        <p:nvSpPr>
          <p:cNvPr id="4" name="TextBox 3"/>
          <p:cNvSpPr txBox="1"/>
          <p:nvPr/>
        </p:nvSpPr>
        <p:spPr>
          <a:xfrm>
            <a:off x="1693240" y="5482369"/>
            <a:ext cx="1028039" cy="369332"/>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233091606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Develop new MD engine adaptors</a:t>
            </a:r>
          </a:p>
          <a:p>
            <a:pPr lvl="1"/>
            <a:r>
              <a:rPr lang="en-US" dirty="0" smtClean="0"/>
              <a:t>NAMD</a:t>
            </a:r>
          </a:p>
          <a:p>
            <a:r>
              <a:rPr lang="en-US" dirty="0" smtClean="0"/>
              <a:t>Stress-test components more individually </a:t>
            </a:r>
          </a:p>
          <a:p>
            <a:pPr lvl="1"/>
            <a:r>
              <a:rPr lang="en-US" dirty="0" smtClean="0"/>
              <a:t>Clear separation to identify bottlenecks and how to mitigate them</a:t>
            </a:r>
          </a:p>
          <a:p>
            <a:r>
              <a:rPr lang="en-US" dirty="0" smtClean="0"/>
              <a:t>Utilize </a:t>
            </a:r>
            <a:r>
              <a:rPr lang="en-US" dirty="0" err="1" smtClean="0"/>
              <a:t>BigJob</a:t>
            </a:r>
            <a:r>
              <a:rPr lang="en-US" dirty="0" err="1" smtClean="0"/>
              <a:t>’s</a:t>
            </a:r>
            <a:r>
              <a:rPr lang="en-US" dirty="0" smtClean="0"/>
              <a:t> data-movement capabilities in order to run across multiple XSEDE machines</a:t>
            </a:r>
          </a:p>
          <a:p>
            <a:r>
              <a:rPr lang="en-US" dirty="0" smtClean="0"/>
              <a:t>Test the capabilities of running order 10</a:t>
            </a:r>
            <a:r>
              <a:rPr lang="en-US" baseline="30000" dirty="0" smtClean="0"/>
              <a:t>3</a:t>
            </a:r>
            <a:r>
              <a:rPr lang="en-US" dirty="0" smtClean="0"/>
              <a:t> replicas</a:t>
            </a:r>
          </a:p>
          <a:p>
            <a:r>
              <a:rPr lang="en-US" dirty="0" smtClean="0"/>
              <a:t>Data deluge, transfer, analysis</a:t>
            </a:r>
          </a:p>
          <a:p>
            <a:r>
              <a:rPr lang="en-US" dirty="0" smtClean="0"/>
              <a:t>Adaptive RE: add/remove replicas during run</a:t>
            </a:r>
          </a:p>
          <a:p>
            <a:r>
              <a:rPr lang="en-US" dirty="0" smtClean="0"/>
              <a:t>Load on front-end host (exchanges can be somewhat expensive)</a:t>
            </a:r>
          </a:p>
          <a:p>
            <a:r>
              <a:rPr lang="en-US" dirty="0" smtClean="0"/>
              <a:t>Grow user base and user documentation</a:t>
            </a:r>
            <a:endParaRPr lang="en-US" dirty="0" smtClean="0"/>
          </a:p>
          <a:p>
            <a:pPr marL="0" indent="0">
              <a:buNone/>
            </a:pPr>
            <a:endParaRPr lang="en-US" dirty="0"/>
          </a:p>
        </p:txBody>
      </p:sp>
      <p:sp>
        <p:nvSpPr>
          <p:cNvPr id="4" name="TextBox 3"/>
          <p:cNvSpPr txBox="1"/>
          <p:nvPr/>
        </p:nvSpPr>
        <p:spPr>
          <a:xfrm>
            <a:off x="1693240" y="5482369"/>
            <a:ext cx="1028039" cy="369332"/>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187826238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p:txBody>
          <a:bodyPr/>
          <a:lstStyle/>
          <a:p>
            <a:r>
              <a:rPr lang="en-US" dirty="0" smtClean="0"/>
              <a:t>“The Rutgers Chemists”</a:t>
            </a:r>
          </a:p>
          <a:p>
            <a:pPr lvl="1"/>
            <a:r>
              <a:rPr lang="en-US" dirty="0" smtClean="0"/>
              <a:t>Brian </a:t>
            </a:r>
            <a:r>
              <a:rPr lang="en-US" dirty="0" err="1" smtClean="0"/>
              <a:t>Radak</a:t>
            </a:r>
            <a:r>
              <a:rPr lang="en-US" dirty="0" smtClean="0"/>
              <a:t>, Darrin York, Ronald Levy, Emilio </a:t>
            </a:r>
            <a:r>
              <a:rPr lang="en-US" dirty="0" err="1" smtClean="0"/>
              <a:t>Gallicchio</a:t>
            </a:r>
            <a:r>
              <a:rPr lang="en-US" dirty="0" smtClean="0"/>
              <a:t>, </a:t>
            </a:r>
            <a:r>
              <a:rPr lang="en-US" dirty="0"/>
              <a:t>Tai-Sung Lee, </a:t>
            </a:r>
            <a:r>
              <a:rPr lang="en-US" dirty="0" smtClean="0"/>
              <a:t>Nan</a:t>
            </a:r>
            <a:r>
              <a:rPr lang="en-US" dirty="0"/>
              <a:t>-</a:t>
            </a:r>
            <a:r>
              <a:rPr lang="en-US" dirty="0" err="1"/>
              <a:t>Jie</a:t>
            </a:r>
            <a:r>
              <a:rPr lang="en-US" dirty="0"/>
              <a:t> Deng, </a:t>
            </a:r>
            <a:r>
              <a:rPr lang="en-US" dirty="0" err="1"/>
              <a:t>Peng</a:t>
            </a:r>
            <a:r>
              <a:rPr lang="en-US" dirty="0"/>
              <a:t> He, Wei Dai</a:t>
            </a:r>
            <a:endParaRPr lang="en-US" dirty="0" smtClean="0"/>
          </a:p>
          <a:p>
            <a:r>
              <a:rPr lang="en-US" dirty="0" smtClean="0"/>
              <a:t>Rutgers RADICAL Team</a:t>
            </a:r>
          </a:p>
          <a:p>
            <a:pPr lvl="1"/>
            <a:r>
              <a:rPr lang="en-US" dirty="0" smtClean="0">
                <a:hlinkClick r:id="rId2"/>
              </a:rPr>
              <a:t>http://radical.rutgers.edu</a:t>
            </a:r>
            <a:endParaRPr lang="en-US" dirty="0" smtClean="0"/>
          </a:p>
          <a:p>
            <a:pPr lvl="1"/>
            <a:r>
              <a:rPr lang="en-US" dirty="0" smtClean="0"/>
              <a:t>Especially: </a:t>
            </a:r>
            <a:r>
              <a:rPr lang="en-US" dirty="0" err="1" smtClean="0"/>
              <a:t>Shantenu</a:t>
            </a:r>
            <a:r>
              <a:rPr lang="en-US" dirty="0" smtClean="0"/>
              <a:t> </a:t>
            </a:r>
            <a:r>
              <a:rPr lang="en-US" dirty="0" err="1" smtClean="0"/>
              <a:t>Jha</a:t>
            </a:r>
            <a:r>
              <a:rPr lang="en-US" dirty="0" smtClean="0"/>
              <a:t>, </a:t>
            </a:r>
            <a:r>
              <a:rPr lang="en-US" dirty="0" err="1" smtClean="0"/>
              <a:t>Pradeep</a:t>
            </a:r>
            <a:r>
              <a:rPr lang="en-US" dirty="0" smtClean="0"/>
              <a:t> Kumar </a:t>
            </a:r>
            <a:r>
              <a:rPr lang="en-US" dirty="0" err="1" smtClean="0"/>
              <a:t>Mantha</a:t>
            </a:r>
            <a:r>
              <a:rPr lang="en-US" dirty="0" smtClean="0"/>
              <a:t> (graduated), Ole Weidner, Andre </a:t>
            </a:r>
            <a:r>
              <a:rPr lang="en-US" dirty="0" err="1" smtClean="0"/>
              <a:t>Luckow</a:t>
            </a:r>
            <a:r>
              <a:rPr lang="en-US" dirty="0" smtClean="0"/>
              <a:t>, Andre </a:t>
            </a:r>
            <a:r>
              <a:rPr lang="en-US" dirty="0" err="1" smtClean="0"/>
              <a:t>Merzky</a:t>
            </a:r>
            <a:r>
              <a:rPr lang="en-US" dirty="0" smtClean="0"/>
              <a:t>, Ashley </a:t>
            </a:r>
            <a:r>
              <a:rPr lang="en-US" dirty="0" err="1" smtClean="0"/>
              <a:t>Zebrowski</a:t>
            </a:r>
            <a:endParaRPr lang="en-US" dirty="0" smtClean="0"/>
          </a:p>
          <a:p>
            <a:r>
              <a:rPr lang="en-US" dirty="0" smtClean="0"/>
              <a:t>TACC ECSS Assistance: </a:t>
            </a:r>
            <a:r>
              <a:rPr lang="en-US" dirty="0" err="1" smtClean="0"/>
              <a:t>Yaakoub</a:t>
            </a:r>
            <a:r>
              <a:rPr lang="en-US" dirty="0" smtClean="0"/>
              <a:t> El-</a:t>
            </a:r>
            <a:r>
              <a:rPr lang="en-US" dirty="0" err="1" smtClean="0"/>
              <a:t>Khamra</a:t>
            </a:r>
            <a:endParaRPr lang="en-US" dirty="0" smtClean="0"/>
          </a:p>
          <a:p>
            <a:r>
              <a:rPr lang="en-US" dirty="0" smtClean="0"/>
              <a:t>National Science Foundation</a:t>
            </a:r>
            <a:endParaRPr lang="en-US" dirty="0"/>
          </a:p>
        </p:txBody>
      </p:sp>
    </p:spTree>
    <p:extLst>
      <p:ext uri="{BB962C8B-B14F-4D97-AF65-F5344CB8AC3E}">
        <p14:creationId xmlns:p14="http://schemas.microsoft.com/office/powerpoint/2010/main" val="1523407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Rutgers </a:t>
            </a:r>
            <a:r>
              <a:rPr lang="en-US" dirty="0" err="1" smtClean="0"/>
              <a:t>BioMaps</a:t>
            </a:r>
            <a:r>
              <a:rPr lang="en-US" dirty="0" smtClean="0"/>
              <a:t>: </a:t>
            </a:r>
            <a:r>
              <a:rPr lang="en-US" dirty="0" smtClean="0">
                <a:hlinkClick r:id="rId2"/>
              </a:rPr>
              <a:t>http://biomaps.rutgers.edu</a:t>
            </a:r>
            <a:endParaRPr lang="en-US" dirty="0" smtClean="0"/>
          </a:p>
          <a:p>
            <a:r>
              <a:rPr lang="en-US" dirty="0" smtClean="0"/>
              <a:t>Rutgers RADICAL: </a:t>
            </a:r>
            <a:r>
              <a:rPr lang="en-US" dirty="0" smtClean="0">
                <a:hlinkClick r:id="rId3"/>
              </a:rPr>
              <a:t>http://radical.rutgers.edu</a:t>
            </a:r>
            <a:endParaRPr lang="en-US" dirty="0" smtClean="0"/>
          </a:p>
          <a:p>
            <a:r>
              <a:rPr lang="en-US" dirty="0" err="1" smtClean="0"/>
              <a:t>AsyncRE</a:t>
            </a:r>
            <a:r>
              <a:rPr lang="en-US" dirty="0" smtClean="0"/>
              <a:t> Software </a:t>
            </a:r>
            <a:r>
              <a:rPr lang="en-US" dirty="0"/>
              <a:t>Package: </a:t>
            </a:r>
            <a:r>
              <a:rPr lang="en-US" dirty="0">
                <a:hlinkClick r:id="rId4"/>
              </a:rPr>
              <a:t>https://github.com/saga-project/asyncre-</a:t>
            </a:r>
            <a:r>
              <a:rPr lang="en-US" dirty="0" smtClean="0">
                <a:hlinkClick r:id="rId4"/>
              </a:rPr>
              <a:t>bigjob/</a:t>
            </a:r>
            <a:endParaRPr lang="en-US" dirty="0" smtClean="0"/>
          </a:p>
          <a:p>
            <a:r>
              <a:rPr lang="en-US" dirty="0" err="1" smtClean="0"/>
              <a:t>AsyncRE</a:t>
            </a:r>
            <a:r>
              <a:rPr lang="en-US" dirty="0" smtClean="0"/>
              <a:t> Mailing List: </a:t>
            </a:r>
            <a:r>
              <a:rPr lang="en-US" dirty="0" smtClean="0">
                <a:hlinkClick r:id="rId5"/>
              </a:rPr>
              <a:t>async-replica-exchange@googlegroups.com</a:t>
            </a:r>
            <a:endParaRPr lang="en-US" dirty="0" smtClean="0"/>
          </a:p>
          <a:p>
            <a:r>
              <a:rPr lang="en-US" dirty="0" smtClean="0"/>
              <a:t>saga</a:t>
            </a:r>
            <a:r>
              <a:rPr lang="en-US" dirty="0"/>
              <a:t>-python: </a:t>
            </a:r>
            <a:r>
              <a:rPr lang="en-US" dirty="0">
                <a:hlinkClick r:id="rId6"/>
              </a:rPr>
              <a:t>http://saga-project.github.io</a:t>
            </a:r>
            <a:r>
              <a:rPr lang="en-US" dirty="0" smtClean="0">
                <a:hlinkClick r:id="rId6"/>
              </a:rPr>
              <a:t>/saga-python/</a:t>
            </a:r>
            <a:endParaRPr lang="en-US" dirty="0" smtClean="0"/>
          </a:p>
          <a:p>
            <a:r>
              <a:rPr lang="en-US" dirty="0" err="1" smtClean="0"/>
              <a:t>BigJob</a:t>
            </a:r>
            <a:r>
              <a:rPr lang="en-US" dirty="0"/>
              <a:t>: </a:t>
            </a:r>
            <a:r>
              <a:rPr lang="en-US" dirty="0">
                <a:hlinkClick r:id="rId7"/>
              </a:rPr>
              <a:t>http://saga-project.github.io/BigJob</a:t>
            </a:r>
            <a:r>
              <a:rPr lang="en-US" dirty="0" smtClean="0">
                <a:hlinkClick r:id="rId7"/>
              </a:rPr>
              <a:t>/</a:t>
            </a:r>
            <a:endParaRPr lang="en-US" dirty="0" smtClean="0"/>
          </a:p>
          <a:p>
            <a:pPr marL="0" indent="0">
              <a:buNone/>
            </a:pPr>
            <a:endParaRPr lang="en-US" dirty="0"/>
          </a:p>
          <a:p>
            <a:endParaRPr lang="en-US" dirty="0" smtClean="0"/>
          </a:p>
          <a:p>
            <a:endParaRPr lang="en-US" dirty="0"/>
          </a:p>
        </p:txBody>
      </p:sp>
    </p:spTree>
    <p:extLst>
      <p:ext uri="{BB962C8B-B14F-4D97-AF65-F5344CB8AC3E}">
        <p14:creationId xmlns:p14="http://schemas.microsoft.com/office/powerpoint/2010/main" val="2326427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93240" y="5482369"/>
            <a:ext cx="1028039" cy="369332"/>
          </a:xfrm>
          <a:prstGeom prst="rect">
            <a:avLst/>
          </a:prstGeom>
          <a:noFill/>
        </p:spPr>
        <p:txBody>
          <a:bodyPr wrap="square" rtlCol="0">
            <a:spAutoFit/>
          </a:bodyPr>
          <a:lstStyle/>
          <a:p>
            <a:endParaRPr lang="en-US"/>
          </a:p>
        </p:txBody>
      </p:sp>
      <p:pic>
        <p:nvPicPr>
          <p:cNvPr id="8" name="Picture 7" descr="Screen Shot 2013-04-23 at 1.59.2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0700" y="3009900"/>
            <a:ext cx="3022600" cy="825500"/>
          </a:xfrm>
          <a:prstGeom prst="rect">
            <a:avLst/>
          </a:prstGeom>
        </p:spPr>
      </p:pic>
    </p:spTree>
    <p:extLst>
      <p:ext uri="{BB962C8B-B14F-4D97-AF65-F5344CB8AC3E}">
        <p14:creationId xmlns:p14="http://schemas.microsoft.com/office/powerpoint/2010/main" val="374598671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1416381"/>
            <a:ext cx="8229600" cy="4533900"/>
          </a:xfrm>
        </p:spPr>
        <p:txBody>
          <a:bodyPr/>
          <a:lstStyle/>
          <a:p>
            <a:r>
              <a:rPr lang="en-US" dirty="0" smtClean="0"/>
              <a:t>Replica-exchange molecular dynamics (REMD) is a method for effectively sampling high-dimensional rough energy landscapes</a:t>
            </a:r>
          </a:p>
          <a:p>
            <a:pPr lvl="1"/>
            <a:r>
              <a:rPr lang="en-US" dirty="0" smtClean="0"/>
              <a:t>Enhanced sampling relative to regular MD simulations</a:t>
            </a:r>
          </a:p>
          <a:p>
            <a:pPr lvl="1"/>
            <a:r>
              <a:rPr lang="en-US" dirty="0" smtClean="0"/>
              <a:t>Systems with similar potential energies can sample conformations at different temperatures</a:t>
            </a:r>
          </a:p>
          <a:p>
            <a:pPr lvl="2"/>
            <a:r>
              <a:rPr lang="en-US" dirty="0" smtClean="0"/>
              <a:t>Potential to o</a:t>
            </a:r>
            <a:r>
              <a:rPr lang="en-US" dirty="0" smtClean="0"/>
              <a:t>vercome energy barriers on the potential energy surface</a:t>
            </a:r>
          </a:p>
          <a:p>
            <a:pPr lvl="1"/>
            <a:r>
              <a:rPr lang="en-US" dirty="0" smtClean="0"/>
              <a:t>Can be used for a range of physical systems from protein-folding to binding energy affinity calculations</a:t>
            </a:r>
            <a:endParaRPr lang="en-US" dirty="0" smtClean="0"/>
          </a:p>
          <a:p>
            <a:r>
              <a:rPr lang="en-US" dirty="0" smtClean="0"/>
              <a:t>Traditional REMD previously </a:t>
            </a:r>
            <a:r>
              <a:rPr lang="en-US" dirty="0" smtClean="0"/>
              <a:t>limited to smaller scales</a:t>
            </a:r>
          </a:p>
          <a:p>
            <a:pPr lvl="1"/>
            <a:r>
              <a:rPr lang="en-US" dirty="0" smtClean="0"/>
              <a:t>Enhanced sampling comes at the cost of coordination overhead</a:t>
            </a:r>
            <a:endParaRPr lang="en-US" dirty="0" smtClean="0"/>
          </a:p>
          <a:p>
            <a:r>
              <a:rPr lang="en-US" dirty="0" smtClean="0"/>
              <a:t>Goals of this Paper: Release </a:t>
            </a:r>
            <a:r>
              <a:rPr lang="en-US" dirty="0" err="1" smtClean="0"/>
              <a:t>Async</a:t>
            </a:r>
            <a:r>
              <a:rPr lang="en-US" dirty="0" smtClean="0"/>
              <a:t> RE package to public – show current performance statistics to scientific community</a:t>
            </a:r>
          </a:p>
          <a:p>
            <a:pPr lvl="1"/>
            <a:r>
              <a:rPr lang="en-US" i="1" dirty="0" smtClean="0"/>
              <a:t>Note: This paper does not aim to provide a computational chemistry analysis of the results.</a:t>
            </a:r>
            <a:endParaRPr lang="en-US" i="1" dirty="0" smtClean="0"/>
          </a:p>
        </p:txBody>
      </p:sp>
    </p:spTree>
    <p:extLst>
      <p:ext uri="{BB962C8B-B14F-4D97-AF65-F5344CB8AC3E}">
        <p14:creationId xmlns:p14="http://schemas.microsoft.com/office/powerpoint/2010/main" val="18268225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 Exchange</a:t>
            </a:r>
            <a:endParaRPr lang="en-US" dirty="0"/>
          </a:p>
        </p:txBody>
      </p:sp>
      <p:sp>
        <p:nvSpPr>
          <p:cNvPr id="3" name="Content Placeholder 2"/>
          <p:cNvSpPr>
            <a:spLocks noGrp="1"/>
          </p:cNvSpPr>
          <p:nvPr>
            <p:ph idx="1"/>
          </p:nvPr>
        </p:nvSpPr>
        <p:spPr>
          <a:xfrm>
            <a:off x="457200" y="1416381"/>
            <a:ext cx="8229600" cy="4533900"/>
          </a:xfrm>
        </p:spPr>
        <p:txBody>
          <a:bodyPr/>
          <a:lstStyle/>
          <a:p>
            <a:pPr marL="400050"/>
            <a:r>
              <a:rPr lang="en-US" dirty="0" smtClean="0"/>
              <a:t>Multiple importance sampling simulations (i.e. MD trajectories) executed in parallel, using intermittently exchange information</a:t>
            </a:r>
          </a:p>
          <a:p>
            <a:pPr marL="400050"/>
            <a:r>
              <a:rPr lang="en-US" dirty="0" smtClean="0"/>
              <a:t>Information exchanged corresponds to thermodynamic state definitions</a:t>
            </a:r>
          </a:p>
          <a:p>
            <a:pPr marL="800100" lvl="1"/>
            <a:r>
              <a:rPr lang="en-US" dirty="0" smtClean="0"/>
              <a:t>Microscopic reversibility requirements ensure simulation maintains the correct importance sampling weights in each state</a:t>
            </a:r>
          </a:p>
          <a:p>
            <a:pPr marL="1200150" lvl="2"/>
            <a:r>
              <a:rPr lang="en-US" dirty="0" smtClean="0"/>
              <a:t>Thus, </a:t>
            </a:r>
            <a:r>
              <a:rPr lang="en-US" dirty="0" err="1" smtClean="0"/>
              <a:t>sims</a:t>
            </a:r>
            <a:r>
              <a:rPr lang="en-US" dirty="0" smtClean="0"/>
              <a:t> can be viewed as identical “replicas” in both target </a:t>
            </a:r>
            <a:r>
              <a:rPr lang="en-US" dirty="0" err="1" smtClean="0"/>
              <a:t>configurational</a:t>
            </a:r>
            <a:r>
              <a:rPr lang="en-US" dirty="0" smtClean="0"/>
              <a:t> and state spaces</a:t>
            </a:r>
          </a:p>
          <a:p>
            <a:pPr marL="1200150" lvl="2"/>
            <a:r>
              <a:rPr lang="en-US" dirty="0" smtClean="0"/>
              <a:t>Advantage of such uniform sampling: Diagnose locally insufficient sampling, assess the accuracy of global properties</a:t>
            </a:r>
            <a:endParaRPr lang="en-US" dirty="0" smtClean="0"/>
          </a:p>
        </p:txBody>
      </p:sp>
    </p:spTree>
    <p:extLst>
      <p:ext uri="{BB962C8B-B14F-4D97-AF65-F5344CB8AC3E}">
        <p14:creationId xmlns:p14="http://schemas.microsoft.com/office/powerpoint/2010/main" val="14804011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Replica Exchange?</a:t>
            </a:r>
            <a:endParaRPr lang="en-US" dirty="0"/>
          </a:p>
        </p:txBody>
      </p:sp>
      <p:pic>
        <p:nvPicPr>
          <p:cNvPr id="4" name="Picture 3"/>
          <p:cNvPicPr>
            <a:picLocks noChangeAspect="1"/>
          </p:cNvPicPr>
          <p:nvPr/>
        </p:nvPicPr>
        <p:blipFill>
          <a:blip r:embed="rId2"/>
          <a:stretch>
            <a:fillRect/>
          </a:stretch>
        </p:blipFill>
        <p:spPr>
          <a:xfrm>
            <a:off x="833796" y="1339641"/>
            <a:ext cx="7175874" cy="2117164"/>
          </a:xfrm>
          <a:prstGeom prst="rect">
            <a:avLst/>
          </a:prstGeom>
        </p:spPr>
      </p:pic>
      <p:sp>
        <p:nvSpPr>
          <p:cNvPr id="3" name="Content Placeholder 2"/>
          <p:cNvSpPr>
            <a:spLocks noGrp="1"/>
          </p:cNvSpPr>
          <p:nvPr>
            <p:ph idx="1"/>
          </p:nvPr>
        </p:nvSpPr>
        <p:spPr>
          <a:xfrm>
            <a:off x="272254" y="3279511"/>
            <a:ext cx="8395512" cy="2152952"/>
          </a:xfrm>
        </p:spPr>
        <p:txBody>
          <a:bodyPr/>
          <a:lstStyle/>
          <a:p>
            <a:pPr marL="0" indent="0">
              <a:buNone/>
            </a:pPr>
            <a:r>
              <a:rPr lang="en-US" dirty="0" smtClean="0"/>
              <a:t>• Based upon the Hamiltonian-hopping idea</a:t>
            </a:r>
          </a:p>
          <a:p>
            <a:pPr marL="0" indent="0">
              <a:buNone/>
            </a:pPr>
            <a:r>
              <a:rPr lang="en-US" sz="1800" dirty="0" smtClean="0"/>
              <a:t>	- Can move in PE space more effectively, “faster”</a:t>
            </a:r>
          </a:p>
          <a:p>
            <a:pPr marL="0" indent="0">
              <a:buNone/>
            </a:pPr>
            <a:r>
              <a:rPr lang="en-US" sz="1800" dirty="0"/>
              <a:t>	</a:t>
            </a:r>
            <a:r>
              <a:rPr lang="en-US" sz="1800" dirty="0" smtClean="0"/>
              <a:t>- </a:t>
            </a:r>
            <a:r>
              <a:rPr lang="en-US" sz="1800" i="1" dirty="0" err="1" smtClean="0"/>
              <a:t>Consqueunce</a:t>
            </a:r>
            <a:r>
              <a:rPr lang="en-US" sz="1800" i="1" dirty="0" smtClean="0"/>
              <a:t>: </a:t>
            </a:r>
            <a:r>
              <a:rPr lang="en-US" sz="1800" dirty="0" smtClean="0"/>
              <a:t>Thermodynamic equilibrium between 	Hamiltonian 	states must be maintained</a:t>
            </a:r>
          </a:p>
          <a:p>
            <a:pPr marL="0" indent="0">
              <a:buNone/>
            </a:pPr>
            <a:r>
              <a:rPr lang="en-US" dirty="0" smtClean="0"/>
              <a:t>• </a:t>
            </a:r>
            <a:r>
              <a:rPr lang="en-US" dirty="0"/>
              <a:t>Serial Implementations (serial tempering, etc.)</a:t>
            </a:r>
            <a:r>
              <a:rPr lang="en-US" dirty="0" smtClean="0"/>
              <a:t>:</a:t>
            </a:r>
          </a:p>
          <a:p>
            <a:pPr marL="0" indent="0">
              <a:buNone/>
            </a:pPr>
            <a:r>
              <a:rPr lang="en-US" dirty="0"/>
              <a:t>	</a:t>
            </a:r>
            <a:r>
              <a:rPr lang="en-US" sz="1800" dirty="0" smtClean="0"/>
              <a:t>– </a:t>
            </a:r>
            <a:r>
              <a:rPr lang="en-US" sz="1800" dirty="0"/>
              <a:t>free energy weights are adjusted to regulate time </a:t>
            </a:r>
            <a:r>
              <a:rPr lang="en-US" sz="1800" dirty="0" smtClean="0"/>
              <a:t>spent at each state</a:t>
            </a:r>
          </a:p>
          <a:p>
            <a:r>
              <a:rPr lang="en-US" dirty="0" smtClean="0"/>
              <a:t>Parallel </a:t>
            </a:r>
            <a:r>
              <a:rPr lang="en-US" dirty="0"/>
              <a:t>Implementations (replica exchange)</a:t>
            </a:r>
            <a:r>
              <a:rPr lang="en-US" dirty="0" smtClean="0"/>
              <a:t>:</a:t>
            </a:r>
          </a:p>
          <a:p>
            <a:pPr marL="0" indent="0">
              <a:buNone/>
            </a:pPr>
            <a:r>
              <a:rPr lang="en-US" sz="1800" dirty="0"/>
              <a:t>	</a:t>
            </a:r>
            <a:r>
              <a:rPr lang="en-US" sz="1800" dirty="0" smtClean="0"/>
              <a:t>– </a:t>
            </a:r>
            <a:r>
              <a:rPr lang="en-US" sz="1800" dirty="0"/>
              <a:t>runs as many MD replicas as states; Hamiltonian </a:t>
            </a:r>
            <a:r>
              <a:rPr lang="en-US" sz="1800" dirty="0" smtClean="0"/>
              <a:t>swaps </a:t>
            </a:r>
            <a:r>
              <a:rPr lang="en-US" sz="1800" dirty="0"/>
              <a:t>between replicas</a:t>
            </a:r>
          </a:p>
          <a:p>
            <a:pPr marL="0" indent="0">
              <a:buNone/>
            </a:pPr>
            <a:r>
              <a:rPr lang="en-US" sz="1800" dirty="0" smtClean="0"/>
              <a:t>	– </a:t>
            </a:r>
            <a:r>
              <a:rPr lang="en-US" sz="1800" dirty="0"/>
              <a:t>overall each state is equally sampled automatically</a:t>
            </a:r>
          </a:p>
          <a:p>
            <a:pPr marL="0" indent="0">
              <a:buNone/>
            </a:pPr>
            <a:r>
              <a:rPr lang="en-US" sz="1800" dirty="0" smtClean="0"/>
              <a:t>	– </a:t>
            </a:r>
            <a:r>
              <a:rPr lang="en-US" sz="1800" dirty="0"/>
              <a:t>suitable for parallel environments</a:t>
            </a:r>
            <a:endParaRPr lang="en-US" sz="1800" i="1" dirty="0" smtClean="0"/>
          </a:p>
        </p:txBody>
      </p:sp>
    </p:spTree>
    <p:extLst>
      <p:ext uri="{BB962C8B-B14F-4D97-AF65-F5344CB8AC3E}">
        <p14:creationId xmlns:p14="http://schemas.microsoft.com/office/powerpoint/2010/main" val="90291604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Synchronous Replica Exchange</a:t>
            </a:r>
            <a:endParaRPr lang="en-US" dirty="0"/>
          </a:p>
        </p:txBody>
      </p:sp>
      <p:pic>
        <p:nvPicPr>
          <p:cNvPr id="5" name="Picture 4"/>
          <p:cNvPicPr>
            <a:picLocks noChangeAspect="1"/>
          </p:cNvPicPr>
          <p:nvPr/>
        </p:nvPicPr>
        <p:blipFill>
          <a:blip r:embed="rId2"/>
          <a:stretch>
            <a:fillRect/>
          </a:stretch>
        </p:blipFill>
        <p:spPr>
          <a:xfrm>
            <a:off x="428467" y="1325822"/>
            <a:ext cx="8496300" cy="2184400"/>
          </a:xfrm>
          <a:prstGeom prst="rect">
            <a:avLst/>
          </a:prstGeom>
        </p:spPr>
      </p:pic>
      <p:sp>
        <p:nvSpPr>
          <p:cNvPr id="14" name="Content Placeholder 13"/>
          <p:cNvSpPr>
            <a:spLocks noGrp="1"/>
          </p:cNvSpPr>
          <p:nvPr>
            <p:ph idx="1"/>
          </p:nvPr>
        </p:nvSpPr>
        <p:spPr>
          <a:xfrm>
            <a:off x="469529" y="3821987"/>
            <a:ext cx="8229600" cy="1964676"/>
          </a:xfrm>
        </p:spPr>
        <p:txBody>
          <a:bodyPr/>
          <a:lstStyle/>
          <a:p>
            <a:r>
              <a:rPr lang="en-US" sz="1600" dirty="0" smtClean="0"/>
              <a:t>After </a:t>
            </a:r>
            <a:r>
              <a:rPr lang="en-US" sz="1600" dirty="0"/>
              <a:t>a fixed number of MD steps all replicas stop computing and exchanges </a:t>
            </a:r>
            <a:r>
              <a:rPr lang="en-US" sz="1600" dirty="0" smtClean="0"/>
              <a:t>occur simultaneously.</a:t>
            </a:r>
          </a:p>
          <a:p>
            <a:r>
              <a:rPr lang="en-US" sz="1600" dirty="0" smtClean="0"/>
              <a:t>All </a:t>
            </a:r>
            <a:r>
              <a:rPr lang="en-US" sz="1600" dirty="0"/>
              <a:t>replicas need to run at the same time</a:t>
            </a:r>
          </a:p>
          <a:p>
            <a:r>
              <a:rPr lang="en-US" sz="1600" dirty="0" smtClean="0"/>
              <a:t>Termination </a:t>
            </a:r>
            <a:r>
              <a:rPr lang="en-US" sz="1600" dirty="0"/>
              <a:t>of one replica causes termination of the whole RE simulation.</a:t>
            </a:r>
          </a:p>
          <a:p>
            <a:r>
              <a:rPr lang="en-US" sz="1600" dirty="0" smtClean="0"/>
              <a:t>Not </a:t>
            </a:r>
            <a:r>
              <a:rPr lang="en-US" sz="1600" dirty="0"/>
              <a:t>suitable for large RE calculations on limited resources</a:t>
            </a:r>
          </a:p>
          <a:p>
            <a:r>
              <a:rPr lang="en-US" sz="1600" dirty="0" smtClean="0"/>
              <a:t>Not </a:t>
            </a:r>
            <a:r>
              <a:rPr lang="en-US" sz="1600" dirty="0"/>
              <a:t>suitable for pools of delocalized, heterogeneous, dynamic, unreliable, possibly </a:t>
            </a:r>
            <a:r>
              <a:rPr lang="en-US" sz="1600" dirty="0" smtClean="0"/>
              <a:t>at times </a:t>
            </a:r>
            <a:r>
              <a:rPr lang="en-US" sz="1600" dirty="0"/>
              <a:t>isolated processors.</a:t>
            </a:r>
          </a:p>
          <a:p>
            <a:r>
              <a:rPr lang="en-US" sz="1600" dirty="0" smtClean="0"/>
              <a:t>Multi</a:t>
            </a:r>
            <a:r>
              <a:rPr lang="en-US" sz="1600" dirty="0"/>
              <a:t>-dimensional RE schemes are difficult to implement within existing MD </a:t>
            </a:r>
            <a:r>
              <a:rPr lang="en-US" sz="1600" dirty="0" smtClean="0"/>
              <a:t>engines codebases</a:t>
            </a:r>
            <a:r>
              <a:rPr lang="en-US" sz="1600" dirty="0"/>
              <a:t>.</a:t>
            </a:r>
          </a:p>
          <a:p>
            <a:r>
              <a:rPr lang="en-US" sz="1600" dirty="0" smtClean="0"/>
              <a:t>Overall </a:t>
            </a:r>
            <a:r>
              <a:rPr lang="en-US" sz="1600" dirty="0"/>
              <a:t>speed is the speed of the slowest processor. CPU resources – often </a:t>
            </a:r>
            <a:r>
              <a:rPr lang="en-US" sz="1600" dirty="0" smtClean="0"/>
              <a:t>divided among </a:t>
            </a:r>
            <a:r>
              <a:rPr lang="en-US" sz="1600" dirty="0"/>
              <a:t>a minority</a:t>
            </a:r>
            <a:endParaRPr lang="en-US" sz="1600" dirty="0"/>
          </a:p>
        </p:txBody>
      </p:sp>
      <p:sp>
        <p:nvSpPr>
          <p:cNvPr id="16" name="Rounded Rectangle 15"/>
          <p:cNvSpPr/>
          <p:nvPr/>
        </p:nvSpPr>
        <p:spPr>
          <a:xfrm>
            <a:off x="480857" y="3427459"/>
            <a:ext cx="8273216" cy="394527"/>
          </a:xfrm>
          <a:prstGeom prst="roundRect">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PROBLEM: </a:t>
            </a:r>
            <a:r>
              <a:rPr lang="en-US" dirty="0" smtClean="0"/>
              <a:t>NOT scalable to 1000’s of replicas/states</a:t>
            </a:r>
            <a:endParaRPr lang="en-US" dirty="0"/>
          </a:p>
        </p:txBody>
      </p:sp>
    </p:spTree>
    <p:extLst>
      <p:ext uri="{BB962C8B-B14F-4D97-AF65-F5344CB8AC3E}">
        <p14:creationId xmlns:p14="http://schemas.microsoft.com/office/powerpoint/2010/main" val="36892183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12182" y="1111036"/>
            <a:ext cx="7489781" cy="2179044"/>
          </a:xfrm>
          <a:prstGeom prst="rect">
            <a:avLst/>
          </a:prstGeom>
        </p:spPr>
      </p:pic>
      <p:sp>
        <p:nvSpPr>
          <p:cNvPr id="2" name="Title 1"/>
          <p:cNvSpPr>
            <a:spLocks noGrp="1"/>
          </p:cNvSpPr>
          <p:nvPr>
            <p:ph type="title"/>
          </p:nvPr>
        </p:nvSpPr>
        <p:spPr/>
        <p:txBody>
          <a:bodyPr/>
          <a:lstStyle/>
          <a:p>
            <a:r>
              <a:rPr lang="en-US" dirty="0" smtClean="0"/>
              <a:t>As</a:t>
            </a:r>
            <a:r>
              <a:rPr lang="en-US" dirty="0" smtClean="0"/>
              <a:t>ynchronous Replica Exchange</a:t>
            </a:r>
            <a:endParaRPr lang="en-US" dirty="0"/>
          </a:p>
        </p:txBody>
      </p:sp>
      <p:sp>
        <p:nvSpPr>
          <p:cNvPr id="14" name="Content Placeholder 13"/>
          <p:cNvSpPr>
            <a:spLocks noGrp="1"/>
          </p:cNvSpPr>
          <p:nvPr>
            <p:ph idx="1"/>
          </p:nvPr>
        </p:nvSpPr>
        <p:spPr>
          <a:xfrm>
            <a:off x="444869" y="3180879"/>
            <a:ext cx="8229600" cy="1964676"/>
          </a:xfrm>
        </p:spPr>
        <p:txBody>
          <a:bodyPr/>
          <a:lstStyle/>
          <a:p>
            <a:r>
              <a:rPr lang="en-US" sz="1600" dirty="0" smtClean="0"/>
              <a:t>Exchanges </a:t>
            </a:r>
            <a:r>
              <a:rPr lang="en-US" sz="1600" dirty="0"/>
              <a:t>are performed at random times between random pairs of available replicas.</a:t>
            </a:r>
          </a:p>
          <a:p>
            <a:r>
              <a:rPr lang="en-US" sz="1600" dirty="0" smtClean="0"/>
              <a:t>Replicas </a:t>
            </a:r>
            <a:r>
              <a:rPr lang="en-US" sz="1600" dirty="0"/>
              <a:t>run independently in between exchanges.</a:t>
            </a:r>
          </a:p>
          <a:p>
            <a:r>
              <a:rPr lang="en-US" sz="1600" dirty="0" smtClean="0"/>
              <a:t>Termination </a:t>
            </a:r>
            <a:r>
              <a:rPr lang="en-US" sz="1600" dirty="0"/>
              <a:t>of one replica does not affect the others.</a:t>
            </a:r>
          </a:p>
          <a:p>
            <a:r>
              <a:rPr lang="en-US" sz="1600" dirty="0" smtClean="0"/>
              <a:t>Not </a:t>
            </a:r>
            <a:r>
              <a:rPr lang="en-US" sz="1600" dirty="0"/>
              <a:t>all replicas need to be running at the same time.</a:t>
            </a:r>
          </a:p>
          <a:p>
            <a:r>
              <a:rPr lang="en-US" sz="1600" dirty="0" smtClean="0"/>
              <a:t>The </a:t>
            </a:r>
            <a:r>
              <a:rPr lang="en-US" sz="1600" dirty="0"/>
              <a:t>number of running replicas can vary depending on available resources.</a:t>
            </a:r>
          </a:p>
          <a:p>
            <a:r>
              <a:rPr lang="en-US" sz="1600" dirty="0" smtClean="0"/>
              <a:t>Satisfies </a:t>
            </a:r>
            <a:r>
              <a:rPr lang="en-US" sz="1600" dirty="0"/>
              <a:t>microscopic reversibility.</a:t>
            </a:r>
          </a:p>
          <a:p>
            <a:r>
              <a:rPr lang="en-US" sz="1600" dirty="0" smtClean="0"/>
              <a:t>Does </a:t>
            </a:r>
            <a:r>
              <a:rPr lang="en-US" sz="1600" dirty="0"/>
              <a:t>not rely on centralized master gather/scatter mechanism.</a:t>
            </a:r>
          </a:p>
          <a:p>
            <a:r>
              <a:rPr lang="en-US" sz="1600" dirty="0" smtClean="0"/>
              <a:t>Each </a:t>
            </a:r>
            <a:r>
              <a:rPr lang="en-US" sz="1600" dirty="0"/>
              <a:t>replica can complete a different number of MD steps in between swaps.</a:t>
            </a:r>
          </a:p>
          <a:p>
            <a:r>
              <a:rPr lang="en-US" sz="1600" dirty="0" smtClean="0"/>
              <a:t>Suitable </a:t>
            </a:r>
            <a:r>
              <a:rPr lang="en-US" sz="1600" dirty="0"/>
              <a:t>for large RE applications on dynamic and heterogeneous computational resources.</a:t>
            </a:r>
          </a:p>
          <a:p>
            <a:r>
              <a:rPr lang="en-US" sz="1600" dirty="0" smtClean="0"/>
              <a:t>Fast </a:t>
            </a:r>
            <a:r>
              <a:rPr lang="en-US" sz="1600" dirty="0"/>
              <a:t>and slow processors automatically operate at near 100% utilization. Overall </a:t>
            </a:r>
            <a:r>
              <a:rPr lang="en-US" sz="1600" dirty="0" smtClean="0"/>
              <a:t>speed scales </a:t>
            </a:r>
            <a:r>
              <a:rPr lang="en-US" sz="1600" dirty="0"/>
              <a:t>as global processing capacity.</a:t>
            </a:r>
            <a:endParaRPr lang="en-US" sz="1600" dirty="0"/>
          </a:p>
        </p:txBody>
      </p:sp>
    </p:spTree>
    <p:extLst>
      <p:ext uri="{BB962C8B-B14F-4D97-AF65-F5344CB8AC3E}">
        <p14:creationId xmlns:p14="http://schemas.microsoft.com/office/powerpoint/2010/main" val="225384333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 in Computational Terms</a:t>
            </a:r>
            <a:endParaRPr lang="en-US" dirty="0"/>
          </a:p>
        </p:txBody>
      </p:sp>
      <p:sp>
        <p:nvSpPr>
          <p:cNvPr id="3" name="Content Placeholder 2"/>
          <p:cNvSpPr>
            <a:spLocks noGrp="1"/>
          </p:cNvSpPr>
          <p:nvPr>
            <p:ph idx="1"/>
          </p:nvPr>
        </p:nvSpPr>
        <p:spPr>
          <a:xfrm>
            <a:off x="457200" y="1256104"/>
            <a:ext cx="8229600" cy="4533900"/>
          </a:xfrm>
        </p:spPr>
        <p:txBody>
          <a:bodyPr/>
          <a:lstStyle/>
          <a:p>
            <a:r>
              <a:rPr lang="en-US" dirty="0" smtClean="0"/>
              <a:t>Molecular Dynamics Simulations</a:t>
            </a:r>
            <a:endParaRPr lang="en-US" dirty="0" smtClean="0"/>
          </a:p>
          <a:p>
            <a:pPr lvl="1"/>
            <a:r>
              <a:rPr lang="en-US" dirty="0" smtClean="0"/>
              <a:t>Multiple molecular dynamics threads (replicas) are each assigned to a different thermodynamic or potential energy state of the system</a:t>
            </a:r>
          </a:p>
          <a:p>
            <a:pPr lvl="1"/>
            <a:r>
              <a:rPr lang="en-US" dirty="0" smtClean="0"/>
              <a:t>Executed in parallel</a:t>
            </a:r>
          </a:p>
          <a:p>
            <a:pPr lvl="1"/>
            <a:r>
              <a:rPr lang="en-US" dirty="0" smtClean="0"/>
              <a:t>Replicas travel in configurationally space as well as in state space by communication and exchange of parameters (state assignments</a:t>
            </a:r>
            <a:r>
              <a:rPr lang="en-US" dirty="0" smtClean="0"/>
              <a:t>)</a:t>
            </a:r>
            <a:endParaRPr lang="en-US" dirty="0" smtClean="0"/>
          </a:p>
          <a:p>
            <a:r>
              <a:rPr lang="en-US" dirty="0" smtClean="0"/>
              <a:t>RE Computationally</a:t>
            </a:r>
          </a:p>
          <a:p>
            <a:pPr lvl="1"/>
            <a:r>
              <a:rPr lang="en-US" dirty="0" smtClean="0"/>
              <a:t>Scaling many loosely-coupled MPI-</a:t>
            </a:r>
            <a:r>
              <a:rPr lang="en-US" dirty="0" smtClean="0"/>
              <a:t>style MD simulations</a:t>
            </a:r>
          </a:p>
          <a:p>
            <a:pPr lvl="2"/>
            <a:r>
              <a:rPr lang="en-US" dirty="0" smtClean="0"/>
              <a:t>Use of pre-existing MD simulators such as IMPACT, AMBER, etc.</a:t>
            </a:r>
            <a:endParaRPr lang="en-US" dirty="0" smtClean="0"/>
          </a:p>
          <a:p>
            <a:pPr lvl="1"/>
            <a:r>
              <a:rPr lang="en-US" dirty="0" smtClean="0"/>
              <a:t>Each replica represents an individual execution model with different input </a:t>
            </a:r>
            <a:r>
              <a:rPr lang="en-US" dirty="0" smtClean="0"/>
              <a:t>parameters (many jobs submitted to batch queue)</a:t>
            </a:r>
            <a:endParaRPr lang="en-US" dirty="0" smtClean="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805" y="4810531"/>
            <a:ext cx="811329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184944" y="6152165"/>
            <a:ext cx="8815723" cy="61645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a:t>CDI Project Goal: Understand important aspects of the physics of protein-ligand recognition by multidimensional replica exchange (RE) computer </a:t>
            </a:r>
            <a:r>
              <a:rPr lang="en-US" dirty="0" smtClean="0"/>
              <a:t>simulations</a:t>
            </a:r>
            <a:endParaRPr lang="en-US" dirty="0"/>
          </a:p>
        </p:txBody>
      </p:sp>
    </p:spTree>
    <p:extLst>
      <p:ext uri="{BB962C8B-B14F-4D97-AF65-F5344CB8AC3E}">
        <p14:creationId xmlns:p14="http://schemas.microsoft.com/office/powerpoint/2010/main" val="313728157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Replica-Exchange Package</a:t>
            </a:r>
            <a:endParaRPr lang="en-US" dirty="0"/>
          </a:p>
        </p:txBody>
      </p:sp>
      <p:sp>
        <p:nvSpPr>
          <p:cNvPr id="3" name="Content Placeholder 2"/>
          <p:cNvSpPr>
            <a:spLocks noGrp="1"/>
          </p:cNvSpPr>
          <p:nvPr>
            <p:ph idx="1"/>
          </p:nvPr>
        </p:nvSpPr>
        <p:spPr/>
        <p:txBody>
          <a:bodyPr/>
          <a:lstStyle/>
          <a:p>
            <a:r>
              <a:rPr lang="en-US" dirty="0" smtClean="0"/>
              <a:t>Python package built to perform file-based asynchronous parallel replica exchange </a:t>
            </a:r>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1306946" y="2420096"/>
            <a:ext cx="6221865" cy="2480769"/>
          </a:xfrm>
          <a:prstGeom prst="rect">
            <a:avLst/>
          </a:prstGeom>
        </p:spPr>
      </p:pic>
      <p:sp>
        <p:nvSpPr>
          <p:cNvPr id="5" name="Content Placeholder 2"/>
          <p:cNvSpPr txBox="1">
            <a:spLocks/>
          </p:cNvSpPr>
          <p:nvPr/>
        </p:nvSpPr>
        <p:spPr bwMode="auto">
          <a:xfrm>
            <a:off x="523292" y="4807964"/>
            <a:ext cx="8229600" cy="453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200">
                <a:solidFill>
                  <a:schemeClr val="tx1"/>
                </a:solidFill>
                <a:latin typeface="+mn-lt"/>
                <a:ea typeface="+mn-ea"/>
                <a:cs typeface="+mn-cs"/>
              </a:defRPr>
            </a:lvl1pPr>
            <a:lvl2pPr marL="742950" indent="-285750" algn="l" rtl="0" eaLnBrk="1" fontAlgn="base" hangingPunct="1">
              <a:spcBef>
                <a:spcPct val="20000"/>
              </a:spcBef>
              <a:spcAft>
                <a:spcPct val="0"/>
              </a:spcAft>
              <a:buChar char="–"/>
              <a:defRPr>
                <a:solidFill>
                  <a:schemeClr val="tx1"/>
                </a:solidFill>
                <a:latin typeface="+mn-lt"/>
              </a:defRPr>
            </a:lvl2pPr>
            <a:lvl3pPr marL="1143000" indent="-228600" algn="l" rtl="0" eaLnBrk="1" fontAlgn="base" hangingPunct="1">
              <a:spcBef>
                <a:spcPct val="20000"/>
              </a:spcBef>
              <a:spcAft>
                <a:spcPct val="0"/>
              </a:spcAft>
              <a:buChar char="•"/>
              <a:defRPr sz="1600">
                <a:solidFill>
                  <a:schemeClr val="tx1"/>
                </a:solidFill>
                <a:latin typeface="+mn-lt"/>
              </a:defRPr>
            </a:lvl3pPr>
            <a:lvl4pPr marL="1600200" indent="-228600" algn="l" rtl="0" eaLnBrk="1" fontAlgn="base" hangingPunct="1">
              <a:spcBef>
                <a:spcPct val="20000"/>
              </a:spcBef>
              <a:spcAft>
                <a:spcPct val="0"/>
              </a:spcAft>
              <a:buChar char="–"/>
              <a:defRPr sz="1400">
                <a:solidFill>
                  <a:schemeClr val="tx1"/>
                </a:solidFill>
                <a:latin typeface="+mn-lt"/>
              </a:defRPr>
            </a:lvl4pPr>
            <a:lvl5pPr marL="2057400" indent="-228600" algn="l" rtl="0" eaLnBrk="1" fontAlgn="base" hangingPunct="1">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a:lstStyle>
          <a:p>
            <a:r>
              <a:rPr lang="en-US" dirty="0" smtClean="0"/>
              <a:t>Exchanges are performed for pairs of replicas currently not running</a:t>
            </a:r>
          </a:p>
          <a:p>
            <a:r>
              <a:rPr lang="en-US" dirty="0" smtClean="0"/>
              <a:t>Plus: Does not require changes to MD code</a:t>
            </a:r>
          </a:p>
          <a:p>
            <a:r>
              <a:rPr lang="en-US" dirty="0" smtClean="0"/>
              <a:t>Minus: Exchanges only possible when replicas in “Waiting” state = low exchange frequency</a:t>
            </a:r>
          </a:p>
          <a:p>
            <a:endParaRPr lang="en-US" dirty="0" smtClean="0"/>
          </a:p>
        </p:txBody>
      </p:sp>
    </p:spTree>
    <p:extLst>
      <p:ext uri="{BB962C8B-B14F-4D97-AF65-F5344CB8AC3E}">
        <p14:creationId xmlns:p14="http://schemas.microsoft.com/office/powerpoint/2010/main" val="1614482664"/>
      </p:ext>
    </p:extLst>
  </p:cSld>
  <p:clrMapOvr>
    <a:masterClrMapping/>
  </p:clrMapOvr>
</p:sld>
</file>

<file path=ppt/theme/theme1.xml><?xml version="1.0" encoding="utf-8"?>
<a:theme xmlns:a="http://schemas.openxmlformats.org/drawingml/2006/main" name="RU_Template_Arial_B">
  <a:themeElements>
    <a:clrScheme name="RU_Template_Formata_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RU_Template_Formata_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U_Template_Formata_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U_Template_Formata_B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U_Template_Formata_B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U_Template_Formata_B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U_Template_Formata_B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U_Template_Formata_B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U_Template_Formata_B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U_Template_Formata_B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U_Template_Formata_B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U_Template_Formata_B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U_Template_Formata_B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U_Template_Formata_B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27522</TotalTime>
  <Words>2187</Words>
  <Application>Microsoft Macintosh PowerPoint</Application>
  <PresentationFormat>On-screen Show (4:3)</PresentationFormat>
  <Paragraphs>211</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RU_Template_Arial_B</vt:lpstr>
      <vt:lpstr>A Framework for Flexible and Scalable Replica-Exchange on Production Distributed CI</vt:lpstr>
      <vt:lpstr>Overview</vt:lpstr>
      <vt:lpstr>Introduction</vt:lpstr>
      <vt:lpstr>“Replica” Exchange</vt:lpstr>
      <vt:lpstr>Why Replica Exchange?</vt:lpstr>
      <vt:lpstr>Synchronous Replica Exchange</vt:lpstr>
      <vt:lpstr>Asynchronous Replica Exchange</vt:lpstr>
      <vt:lpstr>RE in Computational Terms</vt:lpstr>
      <vt:lpstr>Async Replica-Exchange Package</vt:lpstr>
      <vt:lpstr>Job and Data Management using Pilots</vt:lpstr>
      <vt:lpstr>AsyncRE: Python Utility for File-Based Asynchronous RE</vt:lpstr>
      <vt:lpstr>Async RE Package Current Analysis Methods</vt:lpstr>
      <vt:lpstr>AsyncRE Software Implementation</vt:lpstr>
      <vt:lpstr>AsyncRE Software Implementation</vt:lpstr>
      <vt:lpstr>AsyncRE Software Implementation</vt:lpstr>
      <vt:lpstr>AsyncRE Installation</vt:lpstr>
      <vt:lpstr>Experiments</vt:lpstr>
      <vt:lpstr>Systems Investigated (aka SCIENCE!)</vt:lpstr>
      <vt:lpstr>Let’s Talk Pilots</vt:lpstr>
      <vt:lpstr>Results – System 1</vt:lpstr>
      <vt:lpstr>Results – System 2</vt:lpstr>
      <vt:lpstr>Results – System 3</vt:lpstr>
      <vt:lpstr>Results – System 4</vt:lpstr>
      <vt:lpstr>Conclusion</vt:lpstr>
      <vt:lpstr>Future Work</vt:lpstr>
      <vt:lpstr>Acknowledgements</vt:lpstr>
      <vt:lpstr>References</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eburris</dc:creator>
  <cp:lastModifiedBy>Melissa Romanus</cp:lastModifiedBy>
  <cp:revision>124</cp:revision>
  <cp:lastPrinted>2013-02-12T01:17:29Z</cp:lastPrinted>
  <dcterms:created xsi:type="dcterms:W3CDTF">2012-05-15T15:34:32Z</dcterms:created>
  <dcterms:modified xsi:type="dcterms:W3CDTF">2013-07-24T17:47:41Z</dcterms:modified>
</cp:coreProperties>
</file>