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5"/>
  </p:notesMasterIdLst>
  <p:sldIdLst>
    <p:sldId id="256" r:id="rId3"/>
    <p:sldId id="832" r:id="rId4"/>
    <p:sldId id="787" r:id="rId5"/>
    <p:sldId id="822" r:id="rId6"/>
    <p:sldId id="823" r:id="rId7"/>
    <p:sldId id="788" r:id="rId8"/>
    <p:sldId id="834" r:id="rId9"/>
    <p:sldId id="837" r:id="rId10"/>
    <p:sldId id="835" r:id="rId11"/>
    <p:sldId id="478" r:id="rId12"/>
    <p:sldId id="555" r:id="rId13"/>
    <p:sldId id="791" r:id="rId14"/>
    <p:sldId id="773" r:id="rId15"/>
    <p:sldId id="830" r:id="rId16"/>
    <p:sldId id="838" r:id="rId17"/>
    <p:sldId id="840" r:id="rId18"/>
    <p:sldId id="817" r:id="rId19"/>
    <p:sldId id="820" r:id="rId20"/>
    <p:sldId id="815" r:id="rId21"/>
    <p:sldId id="816" r:id="rId22"/>
    <p:sldId id="757" r:id="rId23"/>
    <p:sldId id="7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 showComments="0">
  <p:normalViewPr showOutlineIcons="0"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113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" TargetMode="External"/><Relationship Id="rId4" Type="http://schemas.openxmlformats.org/officeDocument/2006/relationships/hyperlink" Target="http://dare.cct.ls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err="1" smtClean="0"/>
              <a:t>Joohyun</a:t>
            </a:r>
            <a:r>
              <a:rPr lang="en-US" sz="2100" dirty="0" smtClean="0"/>
              <a:t> Kim, </a:t>
            </a:r>
            <a:r>
              <a:rPr lang="en-US" sz="2100" dirty="0" err="1" smtClean="0"/>
              <a:t>Sharath</a:t>
            </a:r>
            <a:r>
              <a:rPr lang="en-US" sz="2100" dirty="0" smtClean="0"/>
              <a:t>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Shantenu Jha</a:t>
            </a: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  <a:hlinkClick r:id="rId3"/>
              </a:rPr>
              <a:t>http://saga.cct.lsu.edu</a:t>
            </a:r>
            <a:r>
              <a:rPr lang="en-US" sz="2100" dirty="0" smtClean="0">
                <a:solidFill>
                  <a:srgbClr val="800000"/>
                </a:solidFill>
              </a:rPr>
              <a:t> and 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http://dare.cct.lsu.edu/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Characterizing Deep Sequencing Analytics Using BFAST: Towards a Scalable Distributed Architecture for Next-Generation Sequencing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621268"/>
            <a:ext cx="3729555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</a:t>
            </a:r>
          </a:p>
          <a:p>
            <a:pPr lvl="1"/>
            <a:r>
              <a:rPr lang="en-US" sz="1700" dirty="0" smtClean="0"/>
              <a:t>Services &amp; MW Layer</a:t>
            </a:r>
          </a:p>
          <a:p>
            <a:pPr lvl="1"/>
            <a:r>
              <a:rPr lang="en-US" sz="1700" dirty="0" smtClean="0"/>
              <a:t>Resource Layer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55" y="1595869"/>
            <a:ext cx="5223945" cy="441123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DARE-NGS : Mapping on Scalable Distributed HPC resources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9024" y="4000500"/>
            <a:ext cx="7966954" cy="264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g1-g4: each task requires 2 cores (40 index files)</a:t>
            </a:r>
          </a:p>
          <a:p>
            <a:r>
              <a:rPr lang="en-US" dirty="0" smtClean="0"/>
              <a:t>g1, g2:  Scalable task concurrency</a:t>
            </a:r>
          </a:p>
          <a:p>
            <a:pPr lvl="1"/>
            <a:r>
              <a:rPr lang="en-US" dirty="0" smtClean="0"/>
              <a:t>Be sure  this is not IO bound</a:t>
            </a:r>
          </a:p>
          <a:p>
            <a:r>
              <a:rPr lang="en-US" dirty="0" smtClean="0"/>
              <a:t>g3, g4: multiple generations of tasks (and concurrency) </a:t>
            </a:r>
          </a:p>
          <a:p>
            <a:pPr lvl="1"/>
            <a:r>
              <a:rPr lang="en-US" dirty="0" smtClean="0"/>
              <a:t>Basis for dynamic </a:t>
            </a:r>
          </a:p>
          <a:p>
            <a:r>
              <a:rPr lang="en-US" dirty="0" smtClean="0"/>
              <a:t>g5, g6: Different number of index files (10)</a:t>
            </a:r>
          </a:p>
          <a:p>
            <a:endParaRPr lang="en-US" dirty="0"/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8114"/>
            <a:ext cx="7988300" cy="275095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1146" y="4681636"/>
            <a:ext cx="7966954" cy="1985864"/>
          </a:xfrm>
        </p:spPr>
        <p:txBody>
          <a:bodyPr>
            <a:normAutofit/>
          </a:bodyPr>
          <a:lstStyle/>
          <a:p>
            <a:r>
              <a:rPr lang="en-US" dirty="0" smtClean="0"/>
              <a:t>R3 – average of R1 and R2 </a:t>
            </a:r>
          </a:p>
          <a:p>
            <a:pPr lvl="1"/>
            <a:r>
              <a:rPr lang="en-US" dirty="0" smtClean="0"/>
              <a:t>Not including Transfer time</a:t>
            </a:r>
          </a:p>
          <a:p>
            <a:pPr lvl="1"/>
            <a:r>
              <a:rPr lang="en-US" dirty="0" smtClean="0"/>
              <a:t>Coordination time quite small, including R/QB/FG</a:t>
            </a:r>
          </a:p>
          <a:p>
            <a:r>
              <a:rPr lang="en-US" dirty="0" smtClean="0"/>
              <a:t>Similar characteristics for different physical systems</a:t>
            </a:r>
            <a:endParaRPr lang="en-US" dirty="0"/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" y="1013014"/>
            <a:ext cx="7809967" cy="376778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endParaRPr lang="en-US" sz="2400" dirty="0"/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1178114"/>
            <a:ext cx="5297501" cy="2555686"/>
          </a:xfrm>
          <a:prstGeom prst="rect">
            <a:avLst/>
          </a:prstGeom>
        </p:spPr>
      </p:pic>
      <p:pic>
        <p:nvPicPr>
          <p:cNvPr id="6" name="Picture 5" descr="file-t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9" y="3733800"/>
            <a:ext cx="6893103" cy="26416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Production DCI for NGS Analytics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1746" y="1529880"/>
            <a:ext cx="8386053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“Why is the 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not used for data-intensive applications” (Fox)</a:t>
            </a:r>
          </a:p>
          <a:p>
            <a:pPr lvl="1"/>
            <a:r>
              <a:rPr lang="en-US" sz="1700" dirty="0" smtClean="0"/>
              <a:t>Is it just about storage? Or is it about data transfer? High </a:t>
            </a:r>
            <a:r>
              <a:rPr lang="en-US" sz="1700" dirty="0" err="1" smtClean="0"/>
              <a:t>Amdahls</a:t>
            </a:r>
            <a:r>
              <a:rPr lang="en-US" sz="1700" dirty="0" smtClean="0"/>
              <a:t>?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What is the “optimal” CI/Cloud configuration? No well-defined single infrastructure configuration or capabilities</a:t>
            </a:r>
          </a:p>
          <a:p>
            <a:pPr lvl="1"/>
            <a:r>
              <a:rPr lang="en-US" sz="1700" dirty="0" smtClean="0"/>
              <a:t>Astronomy, HEP - Application characteristic better defined</a:t>
            </a:r>
          </a:p>
          <a:p>
            <a:pPr lvl="1"/>
            <a:r>
              <a:rPr lang="en-US" sz="1700" dirty="0" smtClean="0"/>
              <a:t>What can LS community learn from them?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pPr lvl="2">
              <a:buNone/>
            </a:pPr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 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Coordination, decomposition, granularity, distribution:</a:t>
            </a:r>
          </a:p>
          <a:p>
            <a:pPr lvl="2"/>
            <a:r>
              <a:rPr lang="en-US" sz="1700" dirty="0" smtClean="0"/>
              <a:t>Where, when, how to distribute? How to manage coordination?</a:t>
            </a:r>
          </a:p>
          <a:p>
            <a:pPr lvl="2"/>
            <a:r>
              <a:rPr lang="en-US" sz="1700" dirty="0" smtClean="0"/>
              <a:t>What is the task decomposition granularity? Mapping to resources?</a:t>
            </a:r>
          </a:p>
          <a:p>
            <a:pPr lvl="2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  <a:p>
            <a:pPr lvl="1"/>
            <a:r>
              <a:rPr lang="en-US" sz="1700" dirty="0" smtClean="0"/>
              <a:t>If clouds part of a larger, richer distributed CI</a:t>
            </a:r>
          </a:p>
          <a:p>
            <a:pPr lvl="2"/>
            <a:r>
              <a:rPr lang="en-US" sz="1700" dirty="0" smtClean="0"/>
              <a:t>Are certain tasks better suited for Grids, others on Cloud? When?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5298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Motivation</a:t>
            </a:r>
          </a:p>
          <a:p>
            <a:pPr lvl="1"/>
            <a:r>
              <a:rPr lang="en-US" sz="1700" dirty="0" smtClean="0"/>
              <a:t>Perform alignment for “real” NGS problems on production DCI</a:t>
            </a:r>
          </a:p>
          <a:p>
            <a:pPr lvl="1"/>
            <a:r>
              <a:rPr lang="en-US" sz="1700" dirty="0" smtClean="0"/>
              <a:t>Empirical understanding of using prod DCI for DI applications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Configuration sensitive to specific data-set size</a:t>
            </a:r>
          </a:p>
          <a:p>
            <a:r>
              <a:rPr lang="en-US" sz="1700" dirty="0" smtClean="0"/>
              <a:t>DARE-based Gateway for NGS Analytics</a:t>
            </a:r>
          </a:p>
          <a:p>
            <a:pPr lvl="1"/>
            <a:r>
              <a:rPr lang="en-US" sz="1700" dirty="0" smtClean="0"/>
              <a:t>XD/</a:t>
            </a:r>
            <a:r>
              <a:rPr lang="en-US" sz="1700" dirty="0" err="1" smtClean="0"/>
              <a:t>FutureGrid</a:t>
            </a:r>
            <a:r>
              <a:rPr lang="en-US" sz="1700" dirty="0" smtClean="0"/>
              <a:t> Solution:  Architecture, Performance and Scalability</a:t>
            </a:r>
          </a:p>
          <a:p>
            <a:r>
              <a:rPr lang="en-US" sz="1700" dirty="0" smtClean="0"/>
              <a:t>Towards Production DCI for NGS Analytics</a:t>
            </a:r>
          </a:p>
          <a:p>
            <a:pPr lvl="1"/>
            <a:r>
              <a:rPr lang="en-US" sz="1700" dirty="0" smtClean="0"/>
              <a:t>DARE-based Gateway: Lessons and Experience</a:t>
            </a:r>
          </a:p>
          <a:p>
            <a:pPr lvl="1"/>
            <a:r>
              <a:rPr lang="en-US" sz="1700" dirty="0" smtClean="0"/>
              <a:t>Understand the present CI challenges for LS Applications on Cloud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Clouds as the natural CI for DI computing?</a:t>
            </a:r>
          </a:p>
          <a:p>
            <a:pPr lvl="1"/>
            <a:r>
              <a:rPr lang="en-US" sz="1700" dirty="0" smtClean="0"/>
              <a:t>Need to support  distributed, dynamic loads</a:t>
            </a:r>
          </a:p>
          <a:p>
            <a:pPr lvl="2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2"/>
            <a:r>
              <a:rPr lang="en-US" sz="1700" dirty="0" smtClean="0"/>
              <a:t>Sequence length variation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for application configuration trade-offs</a:t>
            </a:r>
          </a:p>
          <a:p>
            <a:pPr lvl="1"/>
            <a:r>
              <a:rPr lang="en-US" sz="1700" dirty="0" smtClean="0"/>
              <a:t>Is the Cloud data localization model scalable and/or sustainable?</a:t>
            </a:r>
          </a:p>
          <a:p>
            <a:pPr lvl="2"/>
            <a:r>
              <a:rPr lang="en-US" sz="1700" dirty="0" smtClean="0"/>
              <a:t>Must address: How and when to move compute to data (or vice-versa) in scalable fashion?</a:t>
            </a:r>
          </a:p>
          <a:p>
            <a:pPr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pPr lvl="1"/>
            <a:r>
              <a:rPr lang="en-US" dirty="0" smtClean="0"/>
              <a:t>Have characterized BFAST as 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r>
              <a:rPr lang="en-US" dirty="0" smtClean="0"/>
              <a:t>DARE-based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provisioning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case for advanced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182853" cy="4479925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Data types:</a:t>
            </a:r>
          </a:p>
          <a:p>
            <a:pPr lvl="1"/>
            <a:r>
              <a:rPr lang="en-US" sz="1700" dirty="0" smtClean="0"/>
              <a:t>Short read  data</a:t>
            </a:r>
          </a:p>
          <a:p>
            <a:pPr lvl="1"/>
            <a:r>
              <a:rPr lang="en-US" sz="1700" dirty="0" smtClean="0"/>
              <a:t>Reference Index data</a:t>
            </a:r>
          </a:p>
          <a:p>
            <a:r>
              <a:rPr lang="en-US" sz="1700" dirty="0" smtClean="0"/>
              <a:t>Classify most alignment software into categories 	based upon based upon indexing property</a:t>
            </a:r>
          </a:p>
          <a:p>
            <a:pPr lvl="1"/>
            <a:r>
              <a:rPr lang="en-US" sz="1700" dirty="0" smtClean="0"/>
              <a:t>Hash-based and Tree-based</a:t>
            </a:r>
          </a:p>
          <a:p>
            <a:r>
              <a:rPr lang="en-US" sz="1700" dirty="0" smtClean="0"/>
              <a:t>Relative to other alignments programs, 					BFAST has:		</a:t>
            </a:r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memory and disk requirements</a:t>
            </a:r>
          </a:p>
          <a:p>
            <a:endParaRPr lang="en-US" sz="1700" dirty="0" smtClean="0"/>
          </a:p>
        </p:txBody>
      </p:sp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45585"/>
            <a:ext cx="4114800" cy="2047315"/>
          </a:xfrm>
          <a:prstGeom prst="rect">
            <a:avLst/>
          </a:prstGeom>
        </p:spPr>
      </p:pic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992679" y="1866900"/>
            <a:ext cx="2846521" cy="2476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98600"/>
            <a:ext cx="4291100" cy="4279900"/>
          </a:xfrm>
        </p:spPr>
        <p:txBody>
          <a:bodyPr>
            <a:noAutofit/>
          </a:bodyPr>
          <a:lstStyle/>
          <a:p>
            <a:r>
              <a:rPr lang="en-US" sz="1700" dirty="0" smtClean="0"/>
              <a:t>Supports Advanced features: </a:t>
            </a:r>
          </a:p>
          <a:p>
            <a:pPr lvl="1"/>
            <a:r>
              <a:rPr lang="en-US" sz="1700" dirty="0" smtClean="0"/>
              <a:t> Multi-threading support </a:t>
            </a:r>
          </a:p>
          <a:p>
            <a:pPr lvl="1"/>
            <a:r>
              <a:rPr lang="en-US" sz="1700" dirty="0" smtClean="0"/>
              <a:t>Low-memory option </a:t>
            </a:r>
          </a:p>
          <a:p>
            <a:pPr lvl="2"/>
            <a:r>
              <a:rPr lang="en-US" sz="1700" dirty="0" smtClean="0"/>
              <a:t>index file splitting</a:t>
            </a:r>
          </a:p>
          <a:p>
            <a:r>
              <a:rPr lang="en-US" sz="1700" dirty="0" smtClean="0"/>
              <a:t>Breaking up short-read data permits task-level concurrency</a:t>
            </a:r>
          </a:p>
          <a:p>
            <a:pPr lvl="1"/>
            <a:r>
              <a:rPr lang="en-US" sz="1700" dirty="0" smtClean="0"/>
              <a:t>Each task requires full reference index, possible I/O bottleneck</a:t>
            </a:r>
          </a:p>
          <a:p>
            <a:pPr lvl="1"/>
            <a:r>
              <a:rPr lang="en-US" sz="1700" dirty="0" smtClean="0"/>
              <a:t>Distribute to overcome I/O bottleneck?</a:t>
            </a:r>
          </a:p>
          <a:p>
            <a:r>
              <a:rPr lang="en-US" sz="1700" dirty="0" smtClean="0"/>
              <a:t>Tradeoffs:</a:t>
            </a:r>
          </a:p>
          <a:p>
            <a:pPr lvl="1"/>
            <a:r>
              <a:rPr lang="en-US" sz="1700" dirty="0" smtClean="0"/>
              <a:t>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size</a:t>
            </a:r>
          </a:p>
          <a:p>
            <a:endParaRPr lang="en-US" sz="1700" dirty="0" smtClean="0"/>
          </a:p>
          <a:p>
            <a:endParaRPr lang="en-US" sz="17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595900" y="4548381"/>
            <a:ext cx="4336042" cy="1880418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6" name="Picture 15" descr="bfast-expm-confg-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00" y="1651000"/>
            <a:ext cx="4535400" cy="239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 [Single Cluster]</a:t>
            </a: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  <p:pic>
        <p:nvPicPr>
          <p:cNvPr id="8" name="Picture 7" descr="threadsvs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8" y="1702121"/>
            <a:ext cx="4571543" cy="320008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[Single Cloud]</a:t>
            </a:r>
            <a:endParaRPr lang="en-US" sz="2300" dirty="0"/>
          </a:p>
        </p:txBody>
      </p:sp>
      <p:pic>
        <p:nvPicPr>
          <p:cNvPr id="5" name="Picture 4" descr="single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4683314"/>
            <a:ext cx="5956300" cy="1612900"/>
          </a:xfrm>
          <a:prstGeom prst="rect">
            <a:avLst/>
          </a:prstGeom>
        </p:spPr>
      </p:pic>
      <p:pic>
        <p:nvPicPr>
          <p:cNvPr id="7" name="Picture 6" descr="cloud_threadsvs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4" y="1229074"/>
            <a:ext cx="4571543" cy="320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BFAST Characterization: I/O Bottleneck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io-boun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6372" b="-76372"/>
          <a:stretch>
            <a:fillRect/>
          </a:stretch>
        </p:blipFill>
        <p:spPr>
          <a:xfrm>
            <a:off x="872247" y="263714"/>
            <a:ext cx="7966954" cy="4608884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96047" y="3790480"/>
            <a:ext cx="7966954" cy="248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FG1-FG3: Number of tasks varies, but each task has constant read-file size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increase in going from FG1, FG2 and FG3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Cyder is slower than India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FG5 and FG2: coordination cost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FG6 and FG3: FG6 I/O bottleneck reduced by distributing tasks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SAGA – An Overview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3977</TotalTime>
  <Words>1624</Words>
  <Application>Microsoft Macintosh PowerPoint</Application>
  <PresentationFormat>On-screen Show (4:3)</PresentationFormat>
  <Paragraphs>176</Paragraphs>
  <Slides>22</Slides>
  <Notes>6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Perspective</vt:lpstr>
      <vt:lpstr>2_saga_theme</vt:lpstr>
      <vt:lpstr>Characterizing Deep Sequencing Analytics Using BFAST: Towards a Scalable Distributed Architecture for Next-Generation Sequencing Data</vt:lpstr>
      <vt:lpstr>Overview</vt:lpstr>
      <vt:lpstr>The case for advanced NGS Analytics</vt:lpstr>
      <vt:lpstr>BFAST: A prototype for NGS Analytics</vt:lpstr>
      <vt:lpstr>BFAST: A prototype for NGS Analytics</vt:lpstr>
      <vt:lpstr>BFAST Tradeoffs: Comp. vs Mem. vs I/O vs DoD  [Single Cluster]</vt:lpstr>
      <vt:lpstr>BFAST Tradeoffs: Comp. vs Mem. vs I/O vs DoD [Single Cloud]</vt:lpstr>
      <vt:lpstr>BFAST Characterization: I/O Bottleneck 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DARE-based Science Gateways</vt:lpstr>
      <vt:lpstr>DARE-NGS : Mapping on Scalable Distributed HPC resources</vt:lpstr>
      <vt:lpstr>Tradeoffs: Comp. vs Mem. vs I/O vs DoD</vt:lpstr>
      <vt:lpstr>Tradeoffs: Comp. vs Mem. vs I/O vs DoD</vt:lpstr>
      <vt:lpstr>Towards Production DCI for NGS Analytics</vt:lpstr>
      <vt:lpstr>NGS Analytics as a Service:  DARE-based Gateway on XD</vt:lpstr>
      <vt:lpstr>What are the Challenges for LS Applications on Clouds? </vt:lpstr>
      <vt:lpstr>What are the Challenges for LS Applications on Clouds?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2089</cp:revision>
  <cp:lastPrinted>2010-11-03T18:37:11Z</cp:lastPrinted>
  <dcterms:created xsi:type="dcterms:W3CDTF">2011-07-04T13:14:02Z</dcterms:created>
  <dcterms:modified xsi:type="dcterms:W3CDTF">2011-07-04T13:14:33Z</dcterms:modified>
</cp:coreProperties>
</file>