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520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dirty="0" smtClean="0"/>
              <a:t>Shantenu Jha, A </a:t>
            </a:r>
            <a:r>
              <a:rPr lang="en-US" dirty="0" err="1" smtClean="0"/>
              <a:t>Luckow</a:t>
            </a:r>
            <a:r>
              <a:rPr lang="en-US" dirty="0" smtClean="0"/>
              <a:t>, A </a:t>
            </a:r>
            <a:r>
              <a:rPr lang="en-US" dirty="0" err="1" smtClean="0"/>
              <a:t>Merzky</a:t>
            </a:r>
            <a:r>
              <a:rPr lang="en-US" dirty="0" smtClean="0"/>
              <a:t>,  M </a:t>
            </a:r>
            <a:r>
              <a:rPr lang="en-US" dirty="0" err="1" smtClean="0"/>
              <a:t>Santcroos</a:t>
            </a:r>
            <a:r>
              <a:rPr lang="en-US" dirty="0" smtClean="0"/>
              <a:t>, O Weidner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MAGIC Meeting, 06 July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Current State of Grid Computing: The SAGA Worldview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SAGA? 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Current State-of-Play in Production-Ready Grid Infrastructure?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820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Separate grid technologies, from production grid infrastructure (PGI), from grid/distributed applications</a:t>
            </a:r>
          </a:p>
          <a:p>
            <a:r>
              <a:rPr lang="en-US" dirty="0" smtClean="0"/>
              <a:t>Individual Grid technologies: </a:t>
            </a:r>
          </a:p>
          <a:p>
            <a:pPr lvl="1"/>
            <a:r>
              <a:rPr lang="en-US" dirty="0" smtClean="0"/>
              <a:t>Mostly maturing, strengthening, seeing uptake</a:t>
            </a:r>
          </a:p>
          <a:p>
            <a:pPr lvl="2"/>
            <a:r>
              <a:rPr lang="en-US" dirty="0" smtClean="0"/>
              <a:t>e.g., Many grid technologies are to be found in cloud space</a:t>
            </a:r>
          </a:p>
          <a:p>
            <a:pPr lvl="1"/>
            <a:r>
              <a:rPr lang="en-US" dirty="0" smtClean="0"/>
              <a:t>Federation does not have to be difficult, but is due to tech &amp; policy</a:t>
            </a:r>
          </a:p>
          <a:p>
            <a:pPr lvl="2"/>
            <a:r>
              <a:rPr lang="en-US" dirty="0" smtClean="0"/>
              <a:t>e.g., security, underlying policy behind security token</a:t>
            </a:r>
          </a:p>
          <a:p>
            <a:r>
              <a:rPr lang="en-US" dirty="0" smtClean="0"/>
              <a:t>Most PGI don’t work as grid infrastructures!</a:t>
            </a:r>
          </a:p>
          <a:p>
            <a:pPr lvl="1"/>
            <a:r>
              <a:rPr lang="en-US" dirty="0" smtClean="0"/>
              <a:t>Except for the elite few applications/projects</a:t>
            </a:r>
          </a:p>
          <a:p>
            <a:pPr lvl="1"/>
            <a:r>
              <a:rPr lang="en-US" dirty="0" smtClean="0"/>
              <a:t>Narrow grids </a:t>
            </a:r>
            <a:r>
              <a:rPr lang="en-US" dirty="0" err="1" smtClean="0"/>
              <a:t>vs</a:t>
            </a:r>
            <a:r>
              <a:rPr lang="en-US" dirty="0" smtClean="0"/>
              <a:t> general-purpose grids </a:t>
            </a:r>
            <a:r>
              <a:rPr lang="en-US" sz="1730" i="1" dirty="0" smtClean="0"/>
              <a:t>[Jha, </a:t>
            </a:r>
            <a:r>
              <a:rPr lang="en-US" sz="1730" i="1" dirty="0" err="1" smtClean="0"/>
              <a:t>Merzky</a:t>
            </a:r>
            <a:r>
              <a:rPr lang="en-US" sz="1730" i="1" dirty="0" smtClean="0"/>
              <a:t>, Fox, CCPE’08]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Develop distributed applications as localized applications, and then export to distributed environments a posteriori</a:t>
            </a:r>
          </a:p>
          <a:p>
            <a:pPr lvl="2"/>
            <a:r>
              <a:rPr lang="en-US" dirty="0" smtClean="0"/>
              <a:t>Need to factor distribution and services </a:t>
            </a:r>
            <a:r>
              <a:rPr lang="en-US" i="1" dirty="0" smtClean="0"/>
              <a:t>a priori</a:t>
            </a:r>
            <a:endParaRPr lang="en-US" dirty="0" smtClean="0"/>
          </a:p>
          <a:p>
            <a:pPr lvl="1"/>
            <a:r>
              <a:rPr lang="en-US" dirty="0" smtClean="0"/>
              <a:t>Abstractions for developing distributed applications missing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Integrated end-to-end solutions for science &amp; engineering</a:t>
            </a:r>
          </a:p>
          <a:p>
            <a:r>
              <a:rPr lang="en-US" dirty="0" smtClean="0"/>
              <a:t>Low impedance between levels and across capabilities</a:t>
            </a:r>
          </a:p>
          <a:p>
            <a:pPr lvl="1"/>
            <a:r>
              <a:rPr lang="en-US" dirty="0" smtClean="0"/>
              <a:t>There exist many moving parts and degrees-of-freedom</a:t>
            </a:r>
          </a:p>
          <a:p>
            <a:pPr lvl="2"/>
            <a:r>
              <a:rPr lang="en-US" dirty="0" smtClean="0"/>
              <a:t>Individual components exist, but not integrated within  consistent architectures</a:t>
            </a:r>
          </a:p>
          <a:p>
            <a:pPr lvl="2"/>
            <a:r>
              <a:rPr lang="en-US" dirty="0" smtClean="0"/>
              <a:t>Multiple point-solutions but very few end-to-end solutions</a:t>
            </a:r>
          </a:p>
          <a:p>
            <a:pPr lvl="1"/>
            <a:r>
              <a:rPr lang="en-US" dirty="0" smtClean="0"/>
              <a:t>Most PGI effort: Individual software, not application capabilities</a:t>
            </a:r>
          </a:p>
          <a:p>
            <a:r>
              <a:rPr lang="en-US" dirty="0" smtClean="0"/>
              <a:t>Research Questions that are engendered?</a:t>
            </a:r>
          </a:p>
          <a:p>
            <a:pPr lvl="1"/>
            <a:r>
              <a:rPr lang="en-US" dirty="0" smtClean="0"/>
              <a:t>How do we integrate software across levels?</a:t>
            </a:r>
          </a:p>
          <a:p>
            <a:pPr lvl="1"/>
            <a:r>
              <a:rPr lang="en-US" dirty="0" smtClean="0"/>
              <a:t>How do we integrate capabilities?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Context </a:t>
            </a:r>
            <a:r>
              <a:rPr lang="en-US" smtClean="0"/>
              <a:t>set by </a:t>
            </a:r>
            <a:r>
              <a:rPr lang="en-US" dirty="0" smtClean="0"/>
              <a:t>open </a:t>
            </a:r>
            <a:r>
              <a:rPr lang="en-US" smtClean="0"/>
              <a:t>challenge: </a:t>
            </a:r>
            <a:r>
              <a:rPr lang="en-US" i="1" smtClean="0"/>
              <a:t>Integrated end-to-end solution</a:t>
            </a:r>
            <a:endParaRPr lang="en-US" smtClean="0"/>
          </a:p>
          <a:p>
            <a:r>
              <a:rPr lang="en-US" dirty="0" smtClean="0"/>
              <a:t>The need for broadly and deeply Integrated capabilities</a:t>
            </a:r>
          </a:p>
          <a:p>
            <a:pPr lvl="1"/>
            <a:r>
              <a:rPr lang="en-US" dirty="0" smtClean="0"/>
              <a:t>Broadly Integrated:</a:t>
            </a:r>
          </a:p>
          <a:p>
            <a:pPr lvl="2"/>
            <a:r>
              <a:rPr lang="en-US" dirty="0" smtClean="0"/>
              <a:t>Integrated end-to-end solutions for applications require transparent federation of  capabilities and the interoperability of services</a:t>
            </a:r>
          </a:p>
          <a:p>
            <a:pPr lvl="1"/>
            <a:r>
              <a:rPr lang="en-US" dirty="0" smtClean="0"/>
              <a:t>Deeply Integrated:</a:t>
            </a:r>
          </a:p>
          <a:p>
            <a:pPr lvl="2"/>
            <a:r>
              <a:rPr lang="en-US" dirty="0" smtClean="0"/>
              <a:t>Upper-level integration between application and middleware</a:t>
            </a:r>
          </a:p>
          <a:p>
            <a:pPr lvl="2"/>
            <a:r>
              <a:rPr lang="en-US" dirty="0" smtClean="0"/>
              <a:t>Lower-level Integration between middleware and hardware</a:t>
            </a:r>
          </a:p>
          <a:p>
            <a:r>
              <a:rPr lang="en-US" dirty="0" smtClean="0"/>
              <a:t>One suggestion for NSF + DOE</a:t>
            </a:r>
          </a:p>
          <a:p>
            <a:pPr lvl="1"/>
            <a:r>
              <a:rPr lang="en-US" dirty="0" smtClean="0"/>
              <a:t>Test-beds exist, but need to support end-to-end effort to use them to transition from experimental to production-grade 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1866</TotalTime>
  <Words>469</Words>
  <Application>Microsoft Macintosh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Perspective</vt:lpstr>
      <vt:lpstr>2_saga_theme</vt:lpstr>
      <vt:lpstr>The Current State of Grid Computing: The SAGA Worldview</vt:lpstr>
      <vt:lpstr>What is SAGA? </vt:lpstr>
      <vt:lpstr>What is the Current State-of-Play in Production-Ready Grid Infrastructure?</vt:lpstr>
      <vt:lpstr>Open Challenge</vt:lpstr>
      <vt:lpstr>The Road Ahead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2026</cp:revision>
  <cp:lastPrinted>2010-11-03T18:37:11Z</cp:lastPrinted>
  <dcterms:created xsi:type="dcterms:W3CDTF">2011-07-06T17:26:18Z</dcterms:created>
  <dcterms:modified xsi:type="dcterms:W3CDTF">2011-07-06T18:48:56Z</dcterms:modified>
</cp:coreProperties>
</file>