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5"/>
  </p:notesMasterIdLst>
  <p:sldIdLst>
    <p:sldId id="256" r:id="rId3"/>
    <p:sldId id="715" r:id="rId4"/>
    <p:sldId id="747" r:id="rId5"/>
    <p:sldId id="576" r:id="rId6"/>
    <p:sldId id="800" r:id="rId7"/>
    <p:sldId id="634" r:id="rId8"/>
    <p:sldId id="784" r:id="rId9"/>
    <p:sldId id="787" r:id="rId10"/>
    <p:sldId id="814" r:id="rId11"/>
    <p:sldId id="786" r:id="rId12"/>
    <p:sldId id="788" r:id="rId13"/>
    <p:sldId id="793" r:id="rId14"/>
    <p:sldId id="794" r:id="rId15"/>
    <p:sldId id="754" r:id="rId16"/>
    <p:sldId id="772" r:id="rId17"/>
    <p:sldId id="478" r:id="rId18"/>
    <p:sldId id="555" r:id="rId19"/>
    <p:sldId id="791" r:id="rId20"/>
    <p:sldId id="688" r:id="rId21"/>
    <p:sldId id="755" r:id="rId22"/>
    <p:sldId id="693" r:id="rId23"/>
    <p:sldId id="748" r:id="rId24"/>
    <p:sldId id="761" r:id="rId25"/>
    <p:sldId id="776" r:id="rId26"/>
    <p:sldId id="773" r:id="rId27"/>
    <p:sldId id="778" r:id="rId28"/>
    <p:sldId id="804" r:id="rId29"/>
    <p:sldId id="813" r:id="rId30"/>
    <p:sldId id="805" r:id="rId31"/>
    <p:sldId id="812" r:id="rId32"/>
    <p:sldId id="757" r:id="rId33"/>
    <p:sldId id="7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Andre </a:t>
            </a:r>
            <a:r>
              <a:rPr lang="en-US" sz="2400" dirty="0" err="1" smtClean="0"/>
              <a:t>Luckow</a:t>
            </a:r>
            <a:r>
              <a:rPr lang="en-US" sz="2100" dirty="0" smtClean="0"/>
              <a:t> </a:t>
            </a:r>
          </a:p>
          <a:p>
            <a:r>
              <a:rPr lang="en-US" sz="1800" dirty="0" smtClean="0"/>
              <a:t>Based on work by </a:t>
            </a:r>
            <a:r>
              <a:rPr lang="en-US" sz="1800" dirty="0" err="1" smtClean="0"/>
              <a:t>Joohyun</a:t>
            </a:r>
            <a:r>
              <a:rPr lang="en-US" sz="1800" dirty="0" smtClean="0"/>
              <a:t> Kim, S </a:t>
            </a:r>
            <a:r>
              <a:rPr lang="en-US" sz="1800" dirty="0" err="1" smtClean="0"/>
              <a:t>Maddineni</a:t>
            </a:r>
            <a:r>
              <a:rPr lang="en-US" sz="1800" dirty="0" smtClean="0"/>
              <a:t>,  P </a:t>
            </a:r>
            <a:r>
              <a:rPr lang="en-US" sz="1800" dirty="0" err="1" smtClean="0"/>
              <a:t>Mantha</a:t>
            </a:r>
            <a:r>
              <a:rPr lang="en-US" sz="1800" dirty="0" smtClean="0"/>
              <a:t>, Mark </a:t>
            </a:r>
            <a:r>
              <a:rPr lang="en-US" sz="1800" dirty="0" err="1" smtClean="0"/>
              <a:t>Santcroos</a:t>
            </a:r>
            <a:r>
              <a:rPr lang="en-US" sz="1800" dirty="0" smtClean="0"/>
              <a:t>, Ole Weidner</a:t>
            </a: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2011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r>
                        <a:rPr lang="en-US" sz="1600" dirty="0" smtClean="0"/>
                        <a:t> (BG)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 (HG)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63714"/>
            <a:ext cx="8115300" cy="914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solution: Logical and then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LS Applications have</a:t>
            </a:r>
          </a:p>
          <a:p>
            <a:pPr lvl="1"/>
            <a:r>
              <a:rPr lang="en-US" sz="1700" dirty="0" smtClean="0"/>
              <a:t>Memory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r>
              <a:rPr lang="en-US" sz="1700" dirty="0" smtClean="0"/>
              <a:t> Tradeoffs</a:t>
            </a:r>
          </a:p>
          <a:p>
            <a:pPr lvl="2"/>
            <a:r>
              <a:rPr lang="en-US" sz="1700" dirty="0" smtClean="0"/>
              <a:t>Multi-parametric trade-offs exist</a:t>
            </a:r>
          </a:p>
          <a:p>
            <a:pPr lvl="1"/>
            <a:r>
              <a:rPr lang="en-US" sz="1700" dirty="0" smtClean="0"/>
              <a:t>“Complex” coordination requirements</a:t>
            </a:r>
          </a:p>
          <a:p>
            <a:r>
              <a:rPr lang="en-US" sz="1700" dirty="0" smtClean="0"/>
              <a:t>Distributed Applications Revisited</a:t>
            </a:r>
          </a:p>
          <a:p>
            <a:pPr lvl="1"/>
            <a:r>
              <a:rPr lang="en-US" sz="1700" dirty="0" smtClean="0"/>
              <a:t>Where, when, how to distribute? How to manage coordination?</a:t>
            </a:r>
          </a:p>
          <a:p>
            <a:pPr lvl="1"/>
            <a:r>
              <a:rPr lang="en-US" sz="1700" dirty="0" smtClean="0"/>
              <a:t>What is the task decomposition granularity? Mapping to resources?</a:t>
            </a:r>
          </a:p>
          <a:p>
            <a:pPr lvl="1"/>
            <a:r>
              <a:rPr lang="en-US" sz="1700" dirty="0" smtClean="0"/>
              <a:t>What are the data transfer/access/storage mechanisms</a:t>
            </a:r>
          </a:p>
          <a:p>
            <a:r>
              <a:rPr lang="en-US" sz="1900" dirty="0" smtClean="0"/>
              <a:t>Need to support heterogeneous, distributed, dynamic loads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to for application configuration trade-offs</a:t>
            </a:r>
          </a:p>
          <a:p>
            <a:pPr lvl="2"/>
            <a:r>
              <a:rPr lang="en-US" sz="1700" dirty="0" smtClean="0"/>
              <a:t>Models of </a:t>
            </a:r>
            <a:r>
              <a:rPr lang="en-US" sz="1700" dirty="0" err="1" smtClean="0"/>
              <a:t>localisation</a:t>
            </a:r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sz="1700" dirty="0" smtClean="0"/>
              <a:t>What is the Cloud infrastructure configuration?</a:t>
            </a:r>
          </a:p>
          <a:p>
            <a:pPr lvl="1"/>
            <a:r>
              <a:rPr lang="en-US" sz="1700" dirty="0" smtClean="0"/>
              <a:t>No well-defined single infrastructure configuration or capabilities</a:t>
            </a:r>
          </a:p>
          <a:p>
            <a:pPr lvl="2"/>
            <a:r>
              <a:rPr lang="en-US" sz="1700" dirty="0" smtClean="0"/>
              <a:t>Contrast: Astronomy, HEP community</a:t>
            </a:r>
          </a:p>
          <a:p>
            <a:pPr lvl="1"/>
            <a:r>
              <a:rPr lang="en-US" sz="1700" dirty="0" smtClean="0"/>
              <a:t>“</a:t>
            </a:r>
            <a:r>
              <a:rPr lang="en-US" sz="1700" dirty="0" err="1" smtClean="0"/>
              <a:t>TeraGrid</a:t>
            </a:r>
            <a:r>
              <a:rPr lang="en-US" sz="1700" dirty="0" smtClean="0"/>
              <a:t> is not used for data-intensive applications” (Fox)</a:t>
            </a:r>
          </a:p>
          <a:p>
            <a:r>
              <a:rPr lang="en-US" sz="1700" dirty="0" smtClean="0"/>
              <a:t>“Building this infrastructure is not trivial” (Fox) </a:t>
            </a:r>
          </a:p>
          <a:p>
            <a:pPr lvl="1"/>
            <a:r>
              <a:rPr lang="en-US" sz="1700" dirty="0" smtClean="0"/>
              <a:t>Need Abstractions to Support Dynamic Applications</a:t>
            </a:r>
          </a:p>
          <a:p>
            <a:pPr lvl="2"/>
            <a:r>
              <a:rPr lang="en-US" sz="1700" dirty="0" smtClean="0"/>
              <a:t>Both Development and  System/Infrastructure level abstractions</a:t>
            </a:r>
          </a:p>
          <a:p>
            <a:pPr lvl="1"/>
            <a:r>
              <a:rPr lang="en-US" sz="1700" dirty="0" smtClean="0"/>
              <a:t>There are “hard” parts and tractable parts </a:t>
            </a:r>
          </a:p>
          <a:p>
            <a:pPr lvl="2"/>
            <a:r>
              <a:rPr lang="en-US" sz="1700" dirty="0" smtClean="0"/>
              <a:t>SAGA handles the hard part, opening up innovation elsewhere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SAGA: In a nutshell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 – An Overview</a:t>
            </a:r>
            <a:endParaRPr lang="en-US" sz="24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Abstractions for Dynamic Execution </a:t>
            </a:r>
            <a:br>
              <a:rPr lang="en-US" sz="2400" dirty="0" smtClean="0"/>
            </a:br>
            <a:r>
              <a:rPr lang="en-US" sz="2400" dirty="0" smtClean="0"/>
              <a:t>SAGA Pilot-Job (</a:t>
            </a:r>
            <a:r>
              <a:rPr lang="en-US" sz="2400" dirty="0" err="1" smtClean="0"/>
              <a:t>BigJob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“unique”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Ensemble MD simulations: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Lessons from a decade of Developing Distributed Applications [PAST]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</a:p>
          <a:p>
            <a:r>
              <a:rPr lang="en-US" sz="1600" dirty="0" smtClean="0"/>
              <a:t>Understand the present challenges for LS Applications on Cloud</a:t>
            </a:r>
          </a:p>
          <a:p>
            <a:pPr lvl="1"/>
            <a:r>
              <a:rPr lang="en-US" sz="1600" dirty="0" smtClean="0"/>
              <a:t>Understanding </a:t>
            </a:r>
            <a:r>
              <a:rPr lang="en-US" sz="1600" i="1" dirty="0" smtClean="0"/>
              <a:t>common</a:t>
            </a:r>
            <a:r>
              <a:rPr lang="en-US" sz="1600" dirty="0" smtClean="0"/>
              <a:t> computational characteristics</a:t>
            </a:r>
          </a:p>
          <a:p>
            <a:pPr lvl="1"/>
            <a:r>
              <a:rPr lang="en-US" sz="1600" dirty="0" smtClean="0"/>
              <a:t>Motivate and Introduce abstractions for dynamic execution</a:t>
            </a:r>
          </a:p>
          <a:p>
            <a:pPr lvl="2"/>
            <a:r>
              <a:rPr lang="en-US" sz="1600" dirty="0" smtClean="0"/>
              <a:t>“Autonomic”</a:t>
            </a:r>
            <a:r>
              <a:rPr lang="en-US" sz="1600" dirty="0" smtClean="0"/>
              <a:t> and “</a:t>
            </a:r>
            <a:r>
              <a:rPr lang="en-US" sz="1600" smtClean="0"/>
              <a:t>Intelligent” Pilot</a:t>
            </a:r>
            <a:r>
              <a:rPr lang="en-US" sz="1600" dirty="0" smtClean="0"/>
              <a:t>-Job </a:t>
            </a:r>
          </a:p>
          <a:p>
            <a:r>
              <a:rPr lang="en-US" sz="1600" dirty="0" smtClean="0"/>
              <a:t>Compute Intensive: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</a:t>
            </a:r>
          </a:p>
          <a:p>
            <a:pPr lvl="1"/>
            <a:r>
              <a:rPr lang="en-US" sz="1600" dirty="0" smtClean="0"/>
              <a:t>Azure Solution:  Architecture, Performance and Scalability</a:t>
            </a:r>
          </a:p>
          <a:p>
            <a:pPr lvl="2"/>
            <a:r>
              <a:rPr lang="en-US" sz="1600" dirty="0" smtClean="0"/>
              <a:t>Azure addresses several of the distributed application challenges</a:t>
            </a:r>
          </a:p>
          <a:p>
            <a:r>
              <a:rPr lang="en-US" sz="1600" dirty="0" smtClean="0"/>
              <a:t>Data Intensive:  NGS Analytics using BFAST [FUTURE]</a:t>
            </a:r>
          </a:p>
          <a:p>
            <a:pPr lvl="1"/>
            <a:r>
              <a:rPr lang="en-US" sz="1600" dirty="0" smtClean="0"/>
              <a:t>XD/</a:t>
            </a:r>
            <a:r>
              <a:rPr lang="en-US" sz="1600" dirty="0" err="1" smtClean="0"/>
              <a:t>FutureGrid</a:t>
            </a:r>
            <a:r>
              <a:rPr lang="en-US" sz="1600" dirty="0" smtClean="0"/>
              <a:t> Solution:  Architecture, Performance and Scalability</a:t>
            </a:r>
          </a:p>
          <a:p>
            <a:pPr lvl="1"/>
            <a:r>
              <a:rPr lang="en-US" sz="1600" dirty="0" smtClean="0"/>
              <a:t>Lessons and Experience from DARE-based Gateway on XD/FG</a:t>
            </a:r>
          </a:p>
          <a:p>
            <a:pPr lvl="2"/>
            <a:r>
              <a:rPr lang="en-US" sz="1600" dirty="0" smtClean="0"/>
              <a:t>Towards NGS Analytics as a Service on Azure?</a:t>
            </a:r>
          </a:p>
          <a:p>
            <a:pPr lvl="1"/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Coordinating Multiple Tasks Using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947755"/>
          </a:xfrm>
        </p:spPr>
        <p:txBody>
          <a:bodyPr/>
          <a:lstStyle/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Azure: Scalability with Simplicity</a:t>
            </a:r>
            <a:br>
              <a:rPr lang="en-US" sz="2400" dirty="0" smtClean="0"/>
            </a:br>
            <a:r>
              <a:rPr lang="en-US" sz="2400" dirty="0" smtClean="0"/>
              <a:t>Providing Infra-level abstractions for DDIA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</a:t>
            </a:r>
          </a:p>
          <a:p>
            <a:pPr lvl="1"/>
            <a:r>
              <a:rPr lang="en-US" dirty="0" smtClean="0"/>
              <a:t>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Replica-Exchange</a:t>
            </a:r>
            <a:r>
              <a:rPr lang="de-DE" sz="2400" dirty="0" smtClean="0"/>
              <a:t> on </a:t>
            </a:r>
            <a:r>
              <a:rPr lang="de-DE" sz="2400" dirty="0" err="1" smtClean="0"/>
              <a:t>Azure</a:t>
            </a:r>
            <a:endParaRPr lang="de-DE" sz="2400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67" dirty="0" smtClean="0"/>
              <a:t>RE Algorithms at Scale (</a:t>
            </a:r>
            <a:r>
              <a:rPr lang="en-US" sz="2667" dirty="0" err="1" smtClean="0"/>
              <a:t>TeraGrid</a:t>
            </a:r>
            <a:r>
              <a:rPr lang="en-US" sz="2667" dirty="0" smtClean="0"/>
              <a:t>)</a:t>
            </a:r>
            <a:br>
              <a:rPr lang="en-US" sz="2667" dirty="0" smtClean="0"/>
            </a:br>
            <a:r>
              <a:rPr lang="en-US" sz="2222" dirty="0" smtClean="0"/>
              <a:t>Replicate/Understand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6100" y="1595868"/>
            <a:ext cx="3148357" cy="391048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Provides fundamental abstractions for Dynamic and Adaptive Execution</a:t>
            </a:r>
          </a:p>
          <a:p>
            <a:pPr lvl="1"/>
            <a:r>
              <a:rPr lang="en-US" sz="1700" dirty="0" smtClean="0"/>
              <a:t>Integrated compute and data </a:t>
            </a:r>
          </a:p>
          <a:p>
            <a:r>
              <a:rPr lang="en-US" sz="1700" dirty="0" smtClean="0"/>
              <a:t>Efficient and novel runtime environments for Map-Reduce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new features and abstractions</a:t>
            </a:r>
            <a:endParaRPr lang="en-US" sz="1700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57" y="1595868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5144532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Extending the Pilot-Abstraction to Data</a:t>
            </a:r>
            <a:br>
              <a:rPr lang="en-US" sz="2400" dirty="0" smtClean="0"/>
            </a:br>
            <a:r>
              <a:rPr lang="en-US" sz="2400" dirty="0" smtClean="0"/>
              <a:t>Pilot-Data Features</a:t>
            </a:r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Expression of affinities between file groups (data-data) as well as files and compute resources (data-compute)</a:t>
            </a:r>
          </a:p>
          <a:p>
            <a:pPr lvl="1"/>
            <a:r>
              <a:rPr lang="en-US" dirty="0" smtClean="0"/>
              <a:t>Grouping of files that are often used together</a:t>
            </a:r>
          </a:p>
          <a:p>
            <a:pPr lvl="1"/>
            <a:r>
              <a:rPr lang="en-US" dirty="0" smtClean="0"/>
              <a:t>Data partitioning and distribution of files</a:t>
            </a:r>
          </a:p>
          <a:p>
            <a:r>
              <a:rPr lang="en-US" dirty="0" smtClean="0"/>
              <a:t>Distributed access and file movement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Integration with Pilot-Job </a:t>
            </a:r>
          </a:p>
          <a:p>
            <a:pPr lvl="1"/>
            <a:r>
              <a:rPr lang="en-US" dirty="0" smtClean="0"/>
              <a:t>For data-aware scheduling</a:t>
            </a:r>
          </a:p>
          <a:p>
            <a:pPr lvl="1"/>
            <a:r>
              <a:rPr lang="en-US" dirty="0" smtClean="0"/>
              <a:t>Supporting and Implementing affinity at middleware/tool level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Data scheduling</a:t>
            </a:r>
          </a:p>
          <a:p>
            <a:pPr lvl="1"/>
            <a:r>
              <a:rPr lang="en-US" dirty="0" smtClean="0"/>
              <a:t>Data replication and consistency management</a:t>
            </a:r>
          </a:p>
          <a:p>
            <a:pPr lvl="1"/>
            <a:r>
              <a:rPr lang="en-US" dirty="0" smtClean="0"/>
              <a:t>Integration of third party data management frameworks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6500" y="1183948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: Initial discussions with Jon </a:t>
            </a:r>
            <a:r>
              <a:rPr lang="en-US" dirty="0" err="1" smtClean="0"/>
              <a:t>Weissman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82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Extending the Pilot-Abstraction to Data</a:t>
            </a:r>
            <a:endParaRPr lang="en-US" sz="2400" dirty="0"/>
          </a:p>
        </p:txBody>
      </p:sp>
      <p:pic>
        <p:nvPicPr>
          <p:cNvPr id="5" name="Picture 4" descr="pilotst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7" y="1422400"/>
            <a:ext cx="7809053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Map-Reduce using Pilot-Abstractions</a:t>
            </a:r>
            <a:endParaRPr lang="en-US" sz="2400" dirty="0"/>
          </a:p>
        </p:txBody>
      </p:sp>
      <p:pic>
        <p:nvPicPr>
          <p:cNvPr id="5" name="Bild 4" descr="pilot-data-mapredu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314450"/>
            <a:ext cx="9123755" cy="482380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63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 Past: Lessons from Past Decade of Developing Distributed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90180"/>
            <a:ext cx="7966954" cy="5061420"/>
          </a:xfrm>
        </p:spPr>
        <p:txBody>
          <a:bodyPr>
            <a:noAutofit/>
          </a:bodyPr>
          <a:lstStyle/>
          <a:p>
            <a:r>
              <a:rPr lang="en-US" sz="1700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1700" dirty="0" smtClean="0"/>
              <a:t>More than just submitting jobs here and there!</a:t>
            </a:r>
          </a:p>
          <a:p>
            <a:r>
              <a:rPr lang="en-US" sz="1700" dirty="0" smtClean="0"/>
              <a:t>Developing DA is a hard undertaking</a:t>
            </a:r>
          </a:p>
          <a:p>
            <a:pPr lvl="1"/>
            <a:r>
              <a:rPr lang="en-US" sz="1700" dirty="0" smtClean="0"/>
              <a:t>Coordination across resources &amp; Execution Environment</a:t>
            </a:r>
          </a:p>
          <a:p>
            <a:pPr lvl="1"/>
            <a:r>
              <a:rPr lang="en-US" sz="1700" dirty="0" smtClean="0"/>
              <a:t>Large number programming systems, tools &amp; “incomplete solutions”</a:t>
            </a:r>
          </a:p>
          <a:p>
            <a:r>
              <a:rPr lang="en-US" sz="1700" dirty="0" smtClean="0"/>
              <a:t>Think “distribution”, not hide from it!</a:t>
            </a:r>
          </a:p>
          <a:p>
            <a:pPr lvl="1"/>
            <a:r>
              <a:rPr lang="en-US" sz="1700" dirty="0" smtClean="0"/>
              <a:t>Embrace distribution, e.g., data-centric application drivers!</a:t>
            </a:r>
          </a:p>
          <a:p>
            <a:pPr lvl="1"/>
            <a:r>
              <a:rPr lang="en-US" sz="1700" dirty="0" smtClean="0"/>
              <a:t>Heterogeneity &amp; dynamic execution are fundamental</a:t>
            </a:r>
          </a:p>
          <a:p>
            <a:r>
              <a:rPr lang="en-US" sz="1700" dirty="0" smtClean="0"/>
              <a:t>Point to a unique role for Pattern-oriented and Abstractions-based Development of Distributed Applications</a:t>
            </a:r>
          </a:p>
          <a:p>
            <a:pPr lvl="1"/>
            <a:r>
              <a:rPr lang="en-US" sz="1700" dirty="0" smtClean="0"/>
              <a:t>Application &amp; System-level Abstractions for Development, Deployment &amp; Execution</a:t>
            </a:r>
          </a:p>
          <a:p>
            <a:pPr lvl="2"/>
            <a:r>
              <a:rPr lang="en-US" sz="1700" dirty="0" smtClean="0"/>
              <a:t>“Abstractions allows innovation at more interesting layers”</a:t>
            </a:r>
          </a:p>
          <a:p>
            <a:pPr>
              <a:buNone/>
            </a:pPr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402880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8847" y="1263180"/>
            <a:ext cx="5858753" cy="5277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2"/>
            <a:r>
              <a:rPr lang="en-US" dirty="0" smtClean="0"/>
              <a:t>What can we learn from HEP? WMS? 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r>
              <a:rPr lang="en-US" dirty="0" smtClean="0"/>
              <a:t>Solutions Applicable to Azure</a:t>
            </a:r>
          </a:p>
          <a:p>
            <a:pPr lvl="1"/>
            <a:r>
              <a:rPr lang="en-US" dirty="0" smtClean="0"/>
              <a:t>Stand-up a NGS service for Azure community?</a:t>
            </a:r>
          </a:p>
          <a:p>
            <a:pPr lvl="1"/>
            <a:r>
              <a:rPr lang="en-US" dirty="0" smtClean="0"/>
              <a:t>Extensible to other “services” for drug-discovery and bioinformatics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dare.cct.lsu.edu</a:t>
            </a:r>
            <a:r>
              <a:rPr lang="en-US" dirty="0" smtClean="0">
                <a:solidFill>
                  <a:srgbClr val="800000"/>
                </a:solidFill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38" y="3548661"/>
            <a:ext cx="694531" cy="4747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80001" y="4356100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at scale</a:t>
            </a:r>
          </a:p>
          <a:p>
            <a:r>
              <a:rPr lang="en-US" dirty="0" smtClean="0"/>
              <a:t>Combination of appropriate system-level abstractions (e.g. AQS) and user provided abstractions (e.g., 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Relative Ease of implementation of the R-E Pattern</a:t>
            </a:r>
          </a:p>
          <a:p>
            <a:pPr lvl="2"/>
            <a:r>
              <a:rPr lang="en-US" dirty="0" smtClean="0"/>
              <a:t>Efficient and scalable messaging</a:t>
            </a:r>
          </a:p>
          <a:p>
            <a:pPr lvl="1"/>
            <a:r>
              <a:rPr lang="en-US" dirty="0" smtClean="0"/>
              <a:t>Performance comparable to TG</a:t>
            </a:r>
          </a:p>
          <a:p>
            <a:pPr lvl="2"/>
            <a:r>
              <a:rPr lang="en-US" dirty="0" smtClean="0"/>
              <a:t>Cost of virtualization not a  first order concern</a:t>
            </a:r>
          </a:p>
          <a:p>
            <a:r>
              <a:rPr lang="en-US" dirty="0" smtClean="0"/>
              <a:t>Ready/Need for advanced abstractions + implementation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2"/>
            <a:r>
              <a:rPr lang="en-US" dirty="0" smtClean="0"/>
              <a:t>E.g. map affinity in PS/PJ to Azure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Also Acknowledge useful discussions:</a:t>
            </a:r>
          </a:p>
          <a:p>
            <a:pPr>
              <a:buNone/>
            </a:pPr>
            <a:r>
              <a:rPr lang="en-US" i="1" dirty="0" smtClean="0"/>
              <a:t>		 Geoffrey Fox and Jon </a:t>
            </a:r>
            <a:r>
              <a:rPr lang="en-US" i="1" dirty="0" err="1" smtClean="0"/>
              <a:t>Weissman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expose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Policies, infrastructure &amp;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Assertion #3: Think 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Clouds Present: Novel or more of the same?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logical and physical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r>
              <a:rPr lang="en-US" sz="1700" dirty="0" smtClean="0"/>
              <a:t>If Clouds part of a larger, richer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Exemplar I: Ensemble and Replica-Exchange  Simulations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loosely-coupled ensembles</a:t>
            </a:r>
          </a:p>
          <a:p>
            <a:pPr lvl="1"/>
            <a:r>
              <a:rPr lang="en-US" dirty="0" smtClean="0"/>
              <a:t>Pattern not amenable to CIRRUS; explore Azure native abstractions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Exemplar II: 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An example of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47" y="1346200"/>
            <a:ext cx="4880853" cy="532812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Higher sensitivity (CAL finding and gapped Smith-Waterman alignment)</a:t>
            </a:r>
          </a:p>
          <a:p>
            <a:r>
              <a:rPr lang="en-US" sz="1800" dirty="0" smtClean="0"/>
              <a:t>Relatively large memory and disk space</a:t>
            </a:r>
          </a:p>
          <a:p>
            <a:r>
              <a:rPr lang="en-US" sz="1800" dirty="0" smtClean="0"/>
              <a:t>Data types: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Short- Read (ii) Reference (iii) Index data</a:t>
            </a:r>
          </a:p>
          <a:p>
            <a:r>
              <a:rPr lang="en-US" sz="1800" dirty="0" smtClean="0"/>
              <a:t>Advanced features: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Multi-threading support (ii) Low-memory option (index file splitting)</a:t>
            </a:r>
          </a:p>
          <a:p>
            <a:r>
              <a:rPr lang="en-US" sz="1800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 possible I/O bottleneck</a:t>
            </a:r>
          </a:p>
          <a:p>
            <a:pPr lvl="1"/>
            <a:r>
              <a:rPr lang="en-US" dirty="0" smtClean="0"/>
              <a:t>Distribute to over I/O bottleneck?</a:t>
            </a:r>
          </a:p>
          <a:p>
            <a:r>
              <a:rPr lang="en-US" sz="1800" dirty="0" smtClean="0"/>
              <a:t>Tradeoffs: Comp.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Mem</a:t>
            </a:r>
            <a:r>
              <a:rPr lang="en-US" sz="1800" dirty="0" smtClean="0"/>
              <a:t>. </a:t>
            </a:r>
            <a:r>
              <a:rPr lang="en-US" sz="1800" dirty="0" err="1" smtClean="0"/>
              <a:t>vs</a:t>
            </a:r>
            <a:r>
              <a:rPr lang="en-US" sz="1800" dirty="0" smtClean="0"/>
              <a:t> I/O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DoD</a:t>
            </a:r>
            <a:endParaRPr lang="en-US" sz="1800" dirty="0" smtClean="0"/>
          </a:p>
          <a:p>
            <a:pPr lvl="1"/>
            <a:r>
              <a:rPr lang="en-US" dirty="0" smtClean="0"/>
              <a:t>Sensitive to specific data-set size</a:t>
            </a:r>
          </a:p>
          <a:p>
            <a:endParaRPr lang="en-US" dirty="0"/>
          </a:p>
        </p:txBody>
      </p:sp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6" name="Right Arrow Callout 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2" name="Picture 11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1691</TotalTime>
  <Words>2467</Words>
  <Application>Microsoft Macintosh PowerPoint</Application>
  <PresentationFormat>On-screen Show (4:3)</PresentationFormat>
  <Paragraphs>286</Paragraphs>
  <Slides>32</Slides>
  <Notes>6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Perspective</vt:lpstr>
      <vt:lpstr>2_saga_theme</vt:lpstr>
      <vt:lpstr>Abstractions for Life-Science Applications on Clouds</vt:lpstr>
      <vt:lpstr>Overview</vt:lpstr>
      <vt:lpstr>Cloud Past: Lessons from Past Decade of Developing Distributed Applications</vt:lpstr>
      <vt:lpstr>Assertion #2: Developing DA is a hard undertaking</vt:lpstr>
      <vt:lpstr>Assertion #3: Think  Distribution</vt:lpstr>
      <vt:lpstr>Clouds Present: Novel or more of the same?</vt:lpstr>
      <vt:lpstr>Application Exemplar I: Ensemble and Replica-Exchange  Simulations</vt:lpstr>
      <vt:lpstr>Application Exemplar II: NGS Analytics</vt:lpstr>
      <vt:lpstr>BFAST: An example of NGS Analytics</vt:lpstr>
      <vt:lpstr>Slide 10</vt:lpstr>
      <vt:lpstr>BFAST Tradeoffs: Comp. vs Mem. vs I/O vs DoD 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 SAGA Pilot-Job (BigJob)</vt:lpstr>
      <vt:lpstr>Deployment &amp; Scheduling of  Multiple  Infrastructure Independent Pilot-Jobs</vt:lpstr>
      <vt:lpstr>What is “unique” about Pilot-Jobs built using the right abstractions?</vt:lpstr>
      <vt:lpstr>Ensemble MD simulations: BigJob for Azure</vt:lpstr>
      <vt:lpstr>Coordinating Multiple Tasks Using BigJob for Azure</vt:lpstr>
      <vt:lpstr>Azure: Scalability with Simplicity Providing Infra-level abstractions for DDIA</vt:lpstr>
      <vt:lpstr>Replica-Exchange on Azure</vt:lpstr>
      <vt:lpstr>RE Algorithms at Scale (TeraGrid) Replicate/Understand Algorithms at Scale on Azure?</vt:lpstr>
      <vt:lpstr>Application Exemplar II: NGS Analytics</vt:lpstr>
      <vt:lpstr>DARE-based Science Gateways</vt:lpstr>
      <vt:lpstr>Tradeoffs: Comp. vs Mem. vs I/O vs DoD</vt:lpstr>
      <vt:lpstr>Extending the Pilot-Abstraction to Data Pilot-Data Features</vt:lpstr>
      <vt:lpstr>Extending the Pilot-Abstraction to Data</vt:lpstr>
      <vt:lpstr>Map-Reduce using Pilot-Abstractions</vt:lpstr>
      <vt:lpstr>Towards NGS Analytics as a Service:  DARE-based Gateway on XD</vt:lpstr>
      <vt:lpstr>Conclusions</vt:lpstr>
      <vt:lpstr>Acknowledgements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1976</cp:revision>
  <cp:lastPrinted>2010-11-03T18:37:11Z</cp:lastPrinted>
  <dcterms:created xsi:type="dcterms:W3CDTF">2011-06-03T22:18:11Z</dcterms:created>
  <dcterms:modified xsi:type="dcterms:W3CDTF">2011-06-03T22:18:22Z</dcterms:modified>
</cp:coreProperties>
</file>