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70" r:id="rId7"/>
    <p:sldId id="271" r:id="rId8"/>
    <p:sldId id="263" r:id="rId9"/>
    <p:sldId id="267" r:id="rId10"/>
    <p:sldId id="268" r:id="rId11"/>
    <p:sldId id="261" r:id="rId12"/>
    <p:sldId id="266" r:id="rId13"/>
    <p:sldId id="26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30CDA-3686-3B46-A362-BF79325908D8}" type="datetimeFigureOut">
              <a:rPr lang="en-US" smtClean="0"/>
              <a:pPr/>
              <a:t>10/29/11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C9C6C-3674-9244-BD9B-E0B746DB1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244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9167B-B2D4-A543-B03E-30D44A90B885}" type="datetimeFigureOut">
              <a:rPr lang="en-US" smtClean="0"/>
              <a:pPr/>
              <a:t>10/29/11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38FE3-49A3-8942-BAD9-1941C28D66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9167B-B2D4-A543-B03E-30D44A90B885}" type="datetimeFigureOut">
              <a:rPr lang="en-US" smtClean="0"/>
              <a:pPr/>
              <a:t>10/29/11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38FE3-49A3-8942-BAD9-1941C28D6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9167B-B2D4-A543-B03E-30D44A90B885}" type="datetimeFigureOut">
              <a:rPr lang="en-US" smtClean="0"/>
              <a:pPr/>
              <a:t>10/29/11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38FE3-49A3-8942-BAD9-1941C28D6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9167B-B2D4-A543-B03E-30D44A90B885}" type="datetimeFigureOut">
              <a:rPr lang="en-US" smtClean="0"/>
              <a:pPr/>
              <a:t>10/29/11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38FE3-49A3-8942-BAD9-1941C28D6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9167B-B2D4-A543-B03E-30D44A90B885}" type="datetimeFigureOut">
              <a:rPr lang="en-US" smtClean="0"/>
              <a:pPr/>
              <a:t>10/29/11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38FE3-49A3-8942-BAD9-1941C28D6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9167B-B2D4-A543-B03E-30D44A90B885}" type="datetimeFigureOut">
              <a:rPr lang="en-US" smtClean="0"/>
              <a:pPr/>
              <a:t>10/29/11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38FE3-49A3-8942-BAD9-1941C28D6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9167B-B2D4-A543-B03E-30D44A90B885}" type="datetimeFigureOut">
              <a:rPr lang="en-US" smtClean="0"/>
              <a:pPr/>
              <a:t>10/29/11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38FE3-49A3-8942-BAD9-1941C28D6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9167B-B2D4-A543-B03E-30D44A90B885}" type="datetimeFigureOut">
              <a:rPr lang="en-US" smtClean="0"/>
              <a:pPr/>
              <a:t>10/29/11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38FE3-49A3-8942-BAD9-1941C28D6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9167B-B2D4-A543-B03E-30D44A90B885}" type="datetimeFigureOut">
              <a:rPr lang="en-US" smtClean="0"/>
              <a:pPr/>
              <a:t>10/29/11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38FE3-49A3-8942-BAD9-1941C28D6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9167B-B2D4-A543-B03E-30D44A90B885}" type="datetimeFigureOut">
              <a:rPr lang="en-US" smtClean="0"/>
              <a:pPr/>
              <a:t>10/29/11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38FE3-49A3-8942-BAD9-1941C28D6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9167B-B2D4-A543-B03E-30D44A90B885}" type="datetimeFigureOut">
              <a:rPr lang="en-US" smtClean="0"/>
              <a:pPr/>
              <a:t>10/29/11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38FE3-49A3-8942-BAD9-1941C28D6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aust.cct.lsu.edu/trac/bigjob/" TargetMode="External"/><Relationship Id="rId4" Type="http://schemas.openxmlformats.org/officeDocument/2006/relationships/hyperlink" Target="http://dare.cct.lsu.edu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aga-project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570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istributed and Loosely Coupled Parallel Molecular Simulations using the SAGA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856" y="3886200"/>
            <a:ext cx="7483344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898989"/>
                </a:solidFill>
                <a:ea typeface="ＭＳ Ｐゴシック" pitchFamily="27" charset="-128"/>
              </a:rPr>
              <a:t>PI: Ronald Levy, </a:t>
            </a:r>
            <a:r>
              <a:rPr lang="en-US" sz="2000" dirty="0" err="1" smtClean="0">
                <a:solidFill>
                  <a:srgbClr val="898989"/>
                </a:solidFill>
                <a:ea typeface="ＭＳ Ｐゴシック" pitchFamily="27" charset="-128"/>
              </a:rPr>
              <a:t>coPI</a:t>
            </a:r>
            <a:r>
              <a:rPr lang="en-US" sz="2000" dirty="0" smtClean="0">
                <a:solidFill>
                  <a:srgbClr val="898989"/>
                </a:solidFill>
                <a:ea typeface="ＭＳ Ｐゴシック" pitchFamily="27" charset="-128"/>
              </a:rPr>
              <a:t>: Emilio </a:t>
            </a:r>
            <a:r>
              <a:rPr lang="en-US" sz="2000" dirty="0" err="1" smtClean="0">
                <a:solidFill>
                  <a:srgbClr val="898989"/>
                </a:solidFill>
                <a:ea typeface="ＭＳ Ｐゴシック" pitchFamily="27" charset="-128"/>
              </a:rPr>
              <a:t>Gallicchio</a:t>
            </a:r>
            <a:r>
              <a:rPr lang="en-US" sz="2000" dirty="0" smtClean="0">
                <a:solidFill>
                  <a:srgbClr val="898989"/>
                </a:solidFill>
                <a:ea typeface="ＭＳ Ｐゴシック" pitchFamily="27" charset="-128"/>
              </a:rPr>
              <a:t>, </a:t>
            </a:r>
            <a:r>
              <a:rPr lang="en-US" sz="2000" dirty="0" err="1" smtClean="0">
                <a:solidFill>
                  <a:srgbClr val="898989"/>
                </a:solidFill>
                <a:ea typeface="ＭＳ Ｐゴシック" pitchFamily="27" charset="-128"/>
              </a:rPr>
              <a:t>Darrein</a:t>
            </a:r>
            <a:r>
              <a:rPr lang="en-US" sz="2000" dirty="0" smtClean="0">
                <a:solidFill>
                  <a:srgbClr val="898989"/>
                </a:solidFill>
                <a:ea typeface="ＭＳ Ｐゴシック" pitchFamily="27" charset="-128"/>
              </a:rPr>
              <a:t> York, </a:t>
            </a:r>
            <a:r>
              <a:rPr lang="en-US" sz="2000" dirty="0" err="1" smtClean="0">
                <a:solidFill>
                  <a:srgbClr val="898989"/>
                </a:solidFill>
                <a:ea typeface="ＭＳ Ｐゴシック" pitchFamily="27" charset="-128"/>
              </a:rPr>
              <a:t>Shantenu</a:t>
            </a:r>
            <a:r>
              <a:rPr lang="en-US" sz="2000" dirty="0" smtClean="0">
                <a:solidFill>
                  <a:srgbClr val="898989"/>
                </a:solidFill>
                <a:ea typeface="ＭＳ Ｐゴシック" pitchFamily="27" charset="-128"/>
              </a:rPr>
              <a:t> </a:t>
            </a:r>
            <a:r>
              <a:rPr lang="en-US" sz="2000" dirty="0" err="1" smtClean="0">
                <a:solidFill>
                  <a:srgbClr val="898989"/>
                </a:solidFill>
                <a:ea typeface="ＭＳ Ｐゴシック" pitchFamily="27" charset="-128"/>
              </a:rPr>
              <a:t>Jha</a:t>
            </a:r>
            <a:endParaRPr lang="en-US" sz="2000" dirty="0" smtClean="0">
              <a:solidFill>
                <a:srgbClr val="898989"/>
              </a:solidFill>
              <a:ea typeface="ＭＳ Ｐゴシック" pitchFamily="27" charset="-128"/>
            </a:endParaRPr>
          </a:p>
          <a:p>
            <a:endParaRPr lang="en-US" sz="2000" dirty="0" smtClean="0">
              <a:solidFill>
                <a:srgbClr val="898989"/>
              </a:solidFill>
              <a:ea typeface="ＭＳ Ｐゴシック" pitchFamily="27" charset="-128"/>
            </a:endParaRPr>
          </a:p>
          <a:p>
            <a:r>
              <a:rPr lang="en-US" sz="2000" dirty="0" smtClean="0">
                <a:solidFill>
                  <a:srgbClr val="898989"/>
                </a:solidFill>
                <a:ea typeface="ＭＳ Ｐゴシック" pitchFamily="27" charset="-128"/>
              </a:rPr>
              <a:t>Consultants: </a:t>
            </a:r>
            <a:r>
              <a:rPr lang="en-US" sz="2000" dirty="0" err="1" smtClean="0">
                <a:solidFill>
                  <a:srgbClr val="898989"/>
                </a:solidFill>
                <a:ea typeface="ＭＳ Ｐゴシック" pitchFamily="27" charset="-128"/>
              </a:rPr>
              <a:t>Yaakoub</a:t>
            </a:r>
            <a:r>
              <a:rPr lang="en-US" sz="2000" dirty="0" smtClean="0">
                <a:solidFill>
                  <a:srgbClr val="898989"/>
                </a:solidFill>
                <a:ea typeface="ＭＳ Ｐゴシック" pitchFamily="27" charset="-128"/>
              </a:rPr>
              <a:t> El </a:t>
            </a:r>
            <a:r>
              <a:rPr lang="en-US" sz="2000" dirty="0" err="1" smtClean="0">
                <a:solidFill>
                  <a:srgbClr val="898989"/>
                </a:solidFill>
                <a:ea typeface="ＭＳ Ｐゴシック" pitchFamily="27" charset="-128"/>
              </a:rPr>
              <a:t>Khamra</a:t>
            </a:r>
            <a:r>
              <a:rPr lang="en-US" sz="2000" dirty="0" smtClean="0">
                <a:solidFill>
                  <a:srgbClr val="898989"/>
                </a:solidFill>
                <a:ea typeface="ＭＳ Ｐゴシック" pitchFamily="27" charset="-128"/>
              </a:rPr>
              <a:t>, Matt McKenzie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FutureGrid</a:t>
            </a:r>
            <a:r>
              <a:rPr lang="en-US" dirty="0" smtClean="0"/>
              <a:t> &amp; OGF</a:t>
            </a:r>
            <a:r>
              <a:rPr lang="en-US" dirty="0" smtClean="0"/>
              <a:t>-GIN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" y="1345150"/>
            <a:ext cx="4526656" cy="4431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0858" y="1330036"/>
            <a:ext cx="4422613" cy="444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08871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on XSEDE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Latest version (1.6.1) is available on Ranger, Kraken and </a:t>
            </a:r>
            <a:r>
              <a:rPr lang="en-US" dirty="0" err="1" smtClean="0"/>
              <a:t>Lonestar</a:t>
            </a:r>
            <a:r>
              <a:rPr lang="en-US" dirty="0" smtClean="0"/>
              <a:t>, will be deployed on </a:t>
            </a:r>
            <a:r>
              <a:rPr lang="en-US" dirty="0" err="1" smtClean="0"/>
              <a:t>Blacklight</a:t>
            </a:r>
            <a:r>
              <a:rPr lang="en-US" dirty="0" smtClean="0"/>
              <a:t> and Trestles as CSA</a:t>
            </a:r>
          </a:p>
          <a:p>
            <a:r>
              <a:rPr lang="en-US" dirty="0" smtClean="0"/>
              <a:t>Automatic deployment and bootstrapping scripts available</a:t>
            </a:r>
          </a:p>
          <a:p>
            <a:r>
              <a:rPr lang="en-US" dirty="0" smtClean="0"/>
              <a:t>Working on virtual images for advert service and gateway framework (hosted at Data Quarry)</a:t>
            </a:r>
          </a:p>
          <a:p>
            <a:r>
              <a:rPr lang="en-US" dirty="0" smtClean="0"/>
              <a:t>Effort is to make the infrastructure: “</a:t>
            </a:r>
            <a:r>
              <a:rPr lang="en-US" dirty="0" smtClean="0">
                <a:solidFill>
                  <a:schemeClr val="accent2"/>
                </a:solidFill>
              </a:rPr>
              <a:t>system friendly, production ready and user accessible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3579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 Bishop’s Stuff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984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Workplan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 SAGA infrastructure on XSEDE resources (done)</a:t>
            </a:r>
          </a:p>
          <a:p>
            <a:r>
              <a:rPr lang="en-US" dirty="0"/>
              <a:t>Deploy a central DB for SAGA on XSEDE resources (almost done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Deploy the </a:t>
            </a:r>
            <a:r>
              <a:rPr lang="en-US" dirty="0" err="1" smtClean="0"/>
              <a:t>BigJob</a:t>
            </a:r>
            <a:r>
              <a:rPr lang="en-US" dirty="0" smtClean="0"/>
              <a:t> pilot job framework on XSEDE resources (almost done)</a:t>
            </a:r>
          </a:p>
          <a:p>
            <a:r>
              <a:rPr lang="en-US" dirty="0" smtClean="0"/>
              <a:t>Deploy the science gateway framework</a:t>
            </a:r>
          </a:p>
          <a:p>
            <a:r>
              <a:rPr lang="en-US" dirty="0" smtClean="0"/>
              <a:t>Run and test scale-out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515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SAGA website: </a:t>
            </a:r>
            <a:r>
              <a:rPr lang="en-US" sz="2400" dirty="0">
                <a:hlinkClick r:id="rId2"/>
              </a:rPr>
              <a:t>http://www.saga-project.org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err="1" smtClean="0"/>
              <a:t>BigJob</a:t>
            </a:r>
            <a:r>
              <a:rPr lang="en-US" sz="2400" dirty="0" smtClean="0"/>
              <a:t> website: </a:t>
            </a:r>
            <a:r>
              <a:rPr lang="en-US" sz="2400" dirty="0">
                <a:hlinkClick r:id="rId3"/>
              </a:rPr>
              <a:t>http://faust.cct.lsu.edu/trac/bigjob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DARE Gateway: </a:t>
            </a:r>
            <a:r>
              <a:rPr lang="en-US" sz="2400" dirty="0">
                <a:hlinkClick r:id="rId4"/>
              </a:rPr>
              <a:t>http://dare.cct.lsu.edu/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6518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Prepare the software infrastructure to </a:t>
            </a:r>
            <a:r>
              <a:rPr lang="en-US" dirty="0" smtClean="0"/>
              <a:t>conduct </a:t>
            </a:r>
            <a:r>
              <a:rPr lang="en-US" dirty="0"/>
              <a:t>large scale distributed</a:t>
            </a:r>
            <a:r>
              <a:rPr lang="en-US" dirty="0" smtClean="0"/>
              <a:t> uncoupled (ensemble-based) and </a:t>
            </a:r>
            <a:r>
              <a:rPr lang="en-US" dirty="0"/>
              <a:t>coupled </a:t>
            </a:r>
            <a:r>
              <a:rPr lang="en-US" dirty="0" smtClean="0"/>
              <a:t>replica exchange </a:t>
            </a:r>
            <a:r>
              <a:rPr lang="en-US" dirty="0"/>
              <a:t>molecular dynamics simulations using SAGA with the </a:t>
            </a:r>
            <a:r>
              <a:rPr lang="en-US" dirty="0">
                <a:solidFill>
                  <a:schemeClr val="accent2"/>
                </a:solidFill>
              </a:rPr>
              <a:t>IMPACT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AMBER</a:t>
            </a:r>
            <a:r>
              <a:rPr lang="en-US" dirty="0"/>
              <a:t> </a:t>
            </a:r>
            <a:r>
              <a:rPr lang="en-US" dirty="0" smtClean="0"/>
              <a:t>molecular simulation </a:t>
            </a:r>
            <a:r>
              <a:rPr lang="en-US" dirty="0" smtClean="0"/>
              <a:t>programs.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9535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and monitor/manage 1k-10K loosely coupled replicas</a:t>
            </a:r>
          </a:p>
          <a:p>
            <a:r>
              <a:rPr lang="en-US" dirty="0" smtClean="0"/>
              <a:t>Long job duration: days to weeks (will have to checkpoint &amp; restart replicas)</a:t>
            </a:r>
          </a:p>
          <a:p>
            <a:r>
              <a:rPr lang="en-US" dirty="0" smtClean="0"/>
              <a:t>Pairwise asynchronous data exchange (no global synchronization)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6174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Solution: SAGA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3789146" cy="4708525"/>
          </a:xfrm>
        </p:spPr>
        <p:txBody>
          <a:bodyPr>
            <a:noAutofit/>
          </a:bodyPr>
          <a:lstStyle/>
          <a:p>
            <a:r>
              <a:rPr lang="en-US" sz="1800" dirty="0"/>
              <a:t>Three levels: </a:t>
            </a:r>
          </a:p>
          <a:p>
            <a:pPr lvl="1"/>
            <a:r>
              <a:rPr lang="en-US" sz="1800" dirty="0"/>
              <a:t>Access/Application Layer</a:t>
            </a:r>
          </a:p>
          <a:p>
            <a:pPr lvl="1"/>
            <a:r>
              <a:rPr lang="en-US" sz="1800" dirty="0"/>
              <a:t>Services &amp; </a:t>
            </a:r>
            <a:r>
              <a:rPr lang="en-US" sz="1800" dirty="0" smtClean="0"/>
              <a:t>middleware Layer</a:t>
            </a:r>
            <a:endParaRPr lang="en-US" sz="1800" dirty="0"/>
          </a:p>
          <a:p>
            <a:pPr lvl="1"/>
            <a:r>
              <a:rPr lang="en-US" sz="1800" dirty="0"/>
              <a:t>Resource Layer</a:t>
            </a:r>
          </a:p>
          <a:p>
            <a:r>
              <a:rPr lang="en-US" sz="1800" dirty="0"/>
              <a:t>Application/Access Layer</a:t>
            </a:r>
          </a:p>
          <a:p>
            <a:pPr lvl="1"/>
            <a:r>
              <a:rPr lang="en-US" sz="1800" dirty="0"/>
              <a:t>Extensible and flexible</a:t>
            </a:r>
          </a:p>
          <a:p>
            <a:r>
              <a:rPr lang="en-US" sz="1800" dirty="0"/>
              <a:t>Standard-based middleware and services</a:t>
            </a:r>
          </a:p>
          <a:p>
            <a:pPr lvl="1"/>
            <a:r>
              <a:rPr lang="en-US" sz="1800" dirty="0"/>
              <a:t>OGF Standard and official access layer of  NSF </a:t>
            </a:r>
            <a:r>
              <a:rPr lang="en-US" sz="1800" dirty="0" smtClean="0"/>
              <a:t>XSEDE: </a:t>
            </a:r>
            <a:r>
              <a:rPr lang="en-US" sz="1800" dirty="0" err="1" smtClean="0"/>
              <a:t>Globus+Unicore</a:t>
            </a:r>
            <a:endParaRPr lang="en-US" sz="1800" dirty="0"/>
          </a:p>
          <a:p>
            <a:r>
              <a:rPr lang="en-US" sz="1800" dirty="0"/>
              <a:t>Resource Level</a:t>
            </a:r>
          </a:p>
          <a:p>
            <a:pPr lvl="1"/>
            <a:r>
              <a:rPr lang="en-US" sz="1800" dirty="0"/>
              <a:t>Extensible + </a:t>
            </a:r>
            <a:r>
              <a:rPr lang="en-US" sz="1800" dirty="0" smtClean="0"/>
              <a:t>Interoperable</a:t>
            </a:r>
          </a:p>
          <a:p>
            <a:r>
              <a:rPr lang="en-US" sz="1800" dirty="0" smtClean="0"/>
              <a:t>Direct Immediate support from the development team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DAREOutil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346" y="1292222"/>
            <a:ext cx="4757639" cy="47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181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Supporting Infrastructure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Advert Service</a:t>
            </a:r>
            <a:r>
              <a:rPr lang="en-US" dirty="0" smtClean="0"/>
              <a:t>: a central DB that acts as a central data exchange repo (anything from allocation project names to file locations and job info)</a:t>
            </a:r>
          </a:p>
          <a:p>
            <a:r>
              <a:rPr lang="en-US" dirty="0" err="1" smtClean="0">
                <a:solidFill>
                  <a:schemeClr val="accent2"/>
                </a:solidFill>
              </a:rPr>
              <a:t>BigJob</a:t>
            </a:r>
            <a:r>
              <a:rPr lang="en-US" dirty="0" smtClean="0"/>
              <a:t>: a pilot job framework that acts as a container job for many smaller jobs (supports parallel and distributed jobs)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DARE</a:t>
            </a:r>
            <a:r>
              <a:rPr lang="en-US" dirty="0" smtClean="0"/>
              <a:t>: science gateway framework that supports </a:t>
            </a:r>
            <a:r>
              <a:rPr lang="en-US" dirty="0" err="1" smtClean="0"/>
              <a:t>BigJob</a:t>
            </a:r>
            <a:r>
              <a:rPr lang="en-US" dirty="0" smtClean="0"/>
              <a:t>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4584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</a:t>
            </a:r>
            <a:r>
              <a:rPr lang="en-US" dirty="0" err="1" smtClean="0"/>
              <a:t>BigJob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SAGA </a:t>
            </a:r>
            <a:r>
              <a:rPr lang="en-US" dirty="0" err="1"/>
              <a:t>BigJob</a:t>
            </a:r>
            <a:r>
              <a:rPr lang="en-US" dirty="0"/>
              <a:t> comprises of three 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BigJob</a:t>
            </a:r>
            <a:r>
              <a:rPr lang="en-US" dirty="0" smtClean="0"/>
              <a:t> Manager that </a:t>
            </a:r>
            <a:r>
              <a:rPr lang="en-US" dirty="0"/>
              <a:t>provides the pilot job abstraction and manages the orchestration and scheduling of </a:t>
            </a:r>
            <a:r>
              <a:rPr lang="en-US" dirty="0" err="1"/>
              <a:t>BigJobs</a:t>
            </a:r>
            <a:r>
              <a:rPr lang="en-US" dirty="0"/>
              <a:t> (which in turn allows the management of both </a:t>
            </a:r>
            <a:r>
              <a:rPr lang="en-US" dirty="0" err="1"/>
              <a:t>bigjob</a:t>
            </a:r>
            <a:r>
              <a:rPr lang="en-US" dirty="0"/>
              <a:t> objects and </a:t>
            </a:r>
            <a:r>
              <a:rPr lang="en-US" dirty="0" err="1"/>
              <a:t>subjobs</a:t>
            </a:r>
            <a:r>
              <a:rPr lang="en-US" dirty="0"/>
              <a:t>) 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Agent that </a:t>
            </a:r>
            <a:r>
              <a:rPr lang="en-US" dirty="0"/>
              <a:t>represents the pilot job and thus, the application-level resource manager running on the respective resource, and </a:t>
            </a:r>
          </a:p>
          <a:p>
            <a:r>
              <a:rPr lang="en-US" dirty="0" smtClean="0"/>
              <a:t>Advert Service </a:t>
            </a:r>
            <a:r>
              <a:rPr lang="en-US" dirty="0"/>
              <a:t>that is used for communication between the </a:t>
            </a:r>
            <a:r>
              <a:rPr lang="en-US" dirty="0" err="1"/>
              <a:t>BigJob</a:t>
            </a:r>
            <a:r>
              <a:rPr lang="en-US" dirty="0"/>
              <a:t> Manager and Agent.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BigJob</a:t>
            </a:r>
            <a:r>
              <a:rPr lang="en-US" dirty="0" smtClean="0"/>
              <a:t> supports MPI and distributed (multiple-machine) workflows</a:t>
            </a:r>
            <a:endParaRPr lang="en-US" dirty="0"/>
          </a:p>
        </p:txBody>
      </p:sp>
      <p:pic>
        <p:nvPicPr>
          <p:cNvPr id="5122" name="Picture 2" descr="bigjo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52167"/>
            <a:ext cx="3810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566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new software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(if not all) of the infrastructure is tried and true, but not at extremely large scale</a:t>
            </a:r>
          </a:p>
          <a:p>
            <a:r>
              <a:rPr lang="en-US" dirty="0" smtClean="0"/>
              <a:t>Sanity checks, perpetual demos and performance checks are run continuously to find problems</a:t>
            </a:r>
          </a:p>
          <a:p>
            <a:r>
              <a:rPr lang="en-US" dirty="0" smtClean="0"/>
              <a:t>Focusing on hardening and resolving issues when running at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6351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on </a:t>
            </a:r>
            <a:r>
              <a:rPr lang="en-US" dirty="0" err="1" smtClean="0"/>
              <a:t>TeraGrid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deployed as a CSA on Ranger, Kraken and </a:t>
            </a:r>
            <a:r>
              <a:rPr lang="en-US" dirty="0" err="1" smtClean="0"/>
              <a:t>Lonestar</a:t>
            </a:r>
            <a:endParaRPr lang="en-US" dirty="0" smtClean="0"/>
          </a:p>
          <a:p>
            <a:r>
              <a:rPr lang="en-US" dirty="0" smtClean="0"/>
              <a:t>Advert service hosted by SAGA team</a:t>
            </a:r>
          </a:p>
          <a:p>
            <a:r>
              <a:rPr lang="en-US" dirty="0" smtClean="0"/>
              <a:t>Replica exchange workflows, </a:t>
            </a:r>
            <a:r>
              <a:rPr lang="en-US" dirty="0" err="1" smtClean="0"/>
              <a:t>EnKF</a:t>
            </a:r>
            <a:r>
              <a:rPr lang="en-US" dirty="0" smtClean="0"/>
              <a:t> workflows and coupled simulation workflows using </a:t>
            </a:r>
            <a:r>
              <a:rPr lang="en-US" dirty="0" err="1" smtClean="0"/>
              <a:t>BigJob</a:t>
            </a:r>
            <a:r>
              <a:rPr lang="en-US" dirty="0" smtClean="0"/>
              <a:t> on </a:t>
            </a:r>
            <a:r>
              <a:rPr lang="en-US" dirty="0" err="1" smtClean="0"/>
              <a:t>TeraGrid</a:t>
            </a:r>
            <a:r>
              <a:rPr lang="en-US" dirty="0" smtClean="0"/>
              <a:t> (many papers)</a:t>
            </a:r>
          </a:p>
          <a:p>
            <a:r>
              <a:rPr lang="en-US" dirty="0" smtClean="0"/>
              <a:t>Basic science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3095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Perpetual SAGA Demo on XSEDE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9401" y="1294876"/>
            <a:ext cx="6007168" cy="499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51866986"/>
      </p:ext>
    </p:extLst>
  </p:cSld>
  <p:clrMapOvr>
    <a:masterClrMapping/>
  </p:clrMapOvr>
</p:sld>
</file>

<file path=ppt/theme/theme1.xml><?xml version="1.0" encoding="utf-8"?>
<a:theme xmlns:a="http://schemas.openxmlformats.org/drawingml/2006/main" name="White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White_Powerpoint_Template.potx</Template>
  <TotalTime>717</TotalTime>
  <Words>561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White_Powerpoint_Template</vt:lpstr>
      <vt:lpstr>Distributed and Loosely Coupled Parallel Molecular Simulations using the SAGA API</vt:lpstr>
      <vt:lpstr>Objective</vt:lpstr>
      <vt:lpstr>Difficulties</vt:lpstr>
      <vt:lpstr>Simple Solution: SAGA</vt:lpstr>
      <vt:lpstr>SAGA Supporting Infrastructure</vt:lpstr>
      <vt:lpstr>Aside: BigJob</vt:lpstr>
      <vt:lpstr>This is NOT new software </vt:lpstr>
      <vt:lpstr>SAGA on TeraGrid</vt:lpstr>
      <vt:lpstr>Perpetual SAGA Demo on XSEDE</vt:lpstr>
      <vt:lpstr>FutureGrid &amp; OGF-GIN </vt:lpstr>
      <vt:lpstr>SAGA on XSEDE</vt:lpstr>
      <vt:lpstr>Tom Bishop’s Stuff Goes here</vt:lpstr>
      <vt:lpstr>Workplan</vt:lpstr>
      <vt:lpstr>References</vt:lpstr>
    </vt:vector>
  </TitlesOfParts>
  <Company>Texas Advanced Computing Center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and Scalability Lab</dc:title>
  <dc:creator>Carlos</dc:creator>
  <cp:lastModifiedBy>Shantenu Jha</cp:lastModifiedBy>
  <cp:revision>48</cp:revision>
  <dcterms:created xsi:type="dcterms:W3CDTF">2011-10-29T23:35:35Z</dcterms:created>
  <dcterms:modified xsi:type="dcterms:W3CDTF">2011-10-29T23:55:09Z</dcterms:modified>
</cp:coreProperties>
</file>