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69" r:id="rId2"/>
    <p:sldId id="283" r:id="rId3"/>
    <p:sldId id="270" r:id="rId4"/>
    <p:sldId id="286" r:id="rId5"/>
    <p:sldId id="284" r:id="rId6"/>
    <p:sldId id="289" r:id="rId7"/>
    <p:sldId id="272" r:id="rId8"/>
    <p:sldId id="280" r:id="rId9"/>
    <p:sldId id="273" r:id="rId10"/>
    <p:sldId id="274" r:id="rId11"/>
    <p:sldId id="275" r:id="rId12"/>
    <p:sldId id="287" r:id="rId13"/>
    <p:sldId id="277" r:id="rId14"/>
    <p:sldId id="288" r:id="rId15"/>
    <p:sldId id="290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>
        <p15:guide id="1" orient="horz" pos="3929" userDrawn="1">
          <p15:clr>
            <a:srgbClr val="A4A3A4"/>
          </p15:clr>
        </p15:guide>
        <p15:guide id="2" pos="5647" userDrawn="1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112E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2822" autoAdjust="0"/>
    <p:restoredTop sz="82304" autoAdjust="0"/>
  </p:normalViewPr>
  <p:slideViewPr>
    <p:cSldViewPr snapToGrid="0" snapToObjects="1">
      <p:cViewPr varScale="1">
        <p:scale>
          <a:sx n="86" d="100"/>
          <a:sy n="86" d="100"/>
        </p:scale>
        <p:origin x="-1184" y="-112"/>
      </p:cViewPr>
      <p:guideLst>
        <p:guide orient="horz" pos="3929"/>
        <p:guide pos="564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5" d="100"/>
          <a:sy n="55" d="100"/>
        </p:scale>
        <p:origin x="1944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3A511-11F1-E84C-9C17-6432078BF397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9CE6-621A-794D-9C87-4797A526F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02816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Extreme scale: new challenges  whether they be resource</a:t>
            </a:r>
            <a:r>
              <a:rPr lang="en-US" baseline="0" dirty="0" smtClean="0"/>
              <a:t> mgmt or identity mgmt!!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baseline="0" dirty="0" smtClean="0"/>
              <a:t>How can we do it better? 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Beyond Glue” distinction b/w</a:t>
            </a:r>
            <a:r>
              <a:rPr lang="en-US" baseline="0" dirty="0" smtClean="0"/>
              <a:t> 1</a:t>
            </a:r>
            <a:r>
              <a:rPr lang="en-US" baseline="30000" dirty="0" smtClean="0"/>
              <a:t>st</a:t>
            </a:r>
            <a:r>
              <a:rPr lang="en-US" baseline="0" dirty="0" smtClean="0"/>
              <a:t> gen to next-gen. Necessary </a:t>
            </a:r>
            <a:r>
              <a:rPr lang="en-US" baseline="0" dirty="0" err="1" smtClean="0"/>
              <a:t>Cond</a:t>
            </a:r>
            <a:r>
              <a:rPr lang="en-US" baseline="0" dirty="0" smtClean="0"/>
              <a:t>: Less brittle, fragile?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Obj</a:t>
            </a:r>
            <a:r>
              <a:rPr lang="en-US" baseline="0" dirty="0" smtClean="0"/>
              <a:t>-&gt;Impact: N tasks: how to distributed? Spatiotemporal.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D9EBE7-14F2-AD48-9C3B-35DC0406BFD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3144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a later stage  we’ll take the FOA picture and speak</a:t>
            </a:r>
            <a:r>
              <a:rPr lang="en-US" baseline="0" dirty="0" smtClean="0"/>
              <a:t> to it, e.g., Location transparency – pilot-data, bundle and an </a:t>
            </a:r>
            <a:r>
              <a:rPr lang="en-US" baseline="0" smtClean="0"/>
              <a:t>interoperation layer…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8371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replace pilot/bundle with pilot-abstractions, given that bundle may end up being a specialized pilot?</a:t>
            </a:r>
          </a:p>
          <a:p>
            <a:r>
              <a:rPr lang="en-US" dirty="0" smtClean="0"/>
              <a:t>For point 2: we</a:t>
            </a:r>
            <a:r>
              <a:rPr lang="en-US" baseline="0" dirty="0" smtClean="0"/>
              <a:t> </a:t>
            </a:r>
            <a:r>
              <a:rPr lang="en-US" baseline="0" smtClean="0"/>
              <a:t>need </a:t>
            </a:r>
            <a:r>
              <a:rPr lang="en-US" smtClean="0"/>
              <a:t>a  </a:t>
            </a:r>
            <a:r>
              <a:rPr lang="en-US" dirty="0" smtClean="0"/>
              <a:t>more nuanced view of infrastructure .. Not use it or leave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58604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 Problem statement was valid 10 years ago. What has changed in 10 years?  Need/want</a:t>
            </a:r>
            <a:r>
              <a:rPr lang="en-US" baseline="0" dirty="0" smtClean="0"/>
              <a:t> to reason</a:t>
            </a:r>
          </a:p>
          <a:p>
            <a:pPr>
              <a:buFontTx/>
              <a:buChar char="•"/>
            </a:pPr>
            <a:r>
              <a:rPr lang="en-US" baseline="0" dirty="0" smtClean="0"/>
              <a:t> Current State: M-to-M  A-I, but we can think of it as a challenge to map 1-to-many, many-to-1</a:t>
            </a:r>
          </a:p>
          <a:p>
            <a:pPr>
              <a:buFontTx/>
              <a:buChar char="•"/>
            </a:pPr>
            <a:r>
              <a:rPr lang="en-US" baseline="0" dirty="0" smtClean="0"/>
              <a:t> “managing complexity is not the same as extracting simplicity” ---- requires abstractions!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51192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summary of Dan’s discussion with Application groups</a:t>
            </a:r>
          </a:p>
          <a:p>
            <a:r>
              <a:rPr lang="en-US" dirty="0" smtClean="0"/>
              <a:t>Building</a:t>
            </a:r>
            <a:r>
              <a:rPr lang="en-US" baseline="0" dirty="0" smtClean="0"/>
              <a:t> upon our understanding of collaborative environments and applications before the project</a:t>
            </a:r>
          </a:p>
          <a:p>
            <a:r>
              <a:rPr lang="en-US" baseline="0" dirty="0" smtClean="0"/>
              <a:t>Set the stage for skeletons!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94372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Skeletons abstract</a:t>
            </a:r>
            <a:r>
              <a:rPr lang="en-US" baseline="0" dirty="0" smtClean="0"/>
              <a:t> out the key details of an application, act as a form of signature/characterization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Skeleton en route to modeling distributed applications</a:t>
            </a:r>
          </a:p>
          <a:p>
            <a:r>
              <a:rPr lang="en-US" baseline="0" dirty="0" smtClean="0"/>
              <a:t>Top Down: Skeleton + Flesh: Application – </a:t>
            </a:r>
            <a:r>
              <a:rPr lang="en-US" baseline="0" dirty="0" err="1" smtClean="0"/>
              <a:t>Flesh::Many</a:t>
            </a:r>
            <a:r>
              <a:rPr lang="en-US" baseline="0" dirty="0" smtClean="0"/>
              <a:t> to one: one to many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36784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slides</a:t>
            </a:r>
            <a:r>
              <a:rPr lang="en-US" baseline="0" dirty="0" smtClean="0"/>
              <a:t> of Pilot Jobs from Ole</a:t>
            </a:r>
          </a:p>
          <a:p>
            <a:endParaRPr lang="en-US" dirty="0" smtClean="0"/>
          </a:p>
          <a:p>
            <a:r>
              <a:rPr lang="en-US" dirty="0" smtClean="0"/>
              <a:t>Pilot-jobs as</a:t>
            </a:r>
            <a:r>
              <a:rPr lang="en-US" baseline="0" dirty="0" smtClean="0"/>
              <a:t> a (A)RM because of </a:t>
            </a:r>
            <a:r>
              <a:rPr lang="en-US" dirty="0" smtClean="0"/>
              <a:t>limitations</a:t>
            </a:r>
            <a:r>
              <a:rPr lang="en-US" baseline="0" dirty="0" smtClean="0"/>
              <a:t> of the middleware and infrastructure. Different middleware; </a:t>
            </a:r>
            <a:r>
              <a:rPr lang="en-US" baseline="0" dirty="0" err="1" smtClean="0"/>
              <a:t>differenent</a:t>
            </a:r>
            <a:r>
              <a:rPr lang="en-US" baseline="0" dirty="0" smtClean="0"/>
              <a:t> limitations. Therefore different pilot jobs semantically and functionally.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26975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Pilot-jobs as</a:t>
            </a:r>
            <a:r>
              <a:rPr lang="en-US" baseline="0" dirty="0" smtClean="0"/>
              <a:t> a (A)RM because of </a:t>
            </a:r>
            <a:r>
              <a:rPr lang="en-US" dirty="0" smtClean="0"/>
              <a:t>limitations</a:t>
            </a:r>
            <a:r>
              <a:rPr lang="en-US" baseline="0" dirty="0" smtClean="0"/>
              <a:t> of the middleware and infrastructure. Different middleware; </a:t>
            </a:r>
            <a:r>
              <a:rPr lang="en-US" baseline="0" dirty="0" err="1" smtClean="0"/>
              <a:t>differenent</a:t>
            </a:r>
            <a:r>
              <a:rPr lang="en-US" baseline="0" dirty="0" smtClean="0"/>
              <a:t> limitations. Therefore different pilot jobs semantically and functionally.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Pilots tell you what to do (N </a:t>
            </a:r>
            <a:r>
              <a:rPr lang="en-US" baseline="0" dirty="0" err="1" smtClean="0"/>
              <a:t>x</a:t>
            </a:r>
            <a:r>
              <a:rPr lang="en-US" baseline="0" dirty="0" smtClean="0"/>
              <a:t> M) but not why or how?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25802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is in red</a:t>
            </a:r>
          </a:p>
          <a:p>
            <a:r>
              <a:rPr lang="en-US" dirty="0" smtClean="0"/>
              <a:t>Predictive</a:t>
            </a:r>
            <a:r>
              <a:rPr lang="en-US" baseline="0" dirty="0" smtClean="0"/>
              <a:t> =&gt; estimate resource availability, capacity</a:t>
            </a:r>
          </a:p>
          <a:p>
            <a:r>
              <a:rPr lang="en-US" baseline="0" dirty="0" smtClean="0"/>
              <a:t>Flexible =&gt; can add or remove resources</a:t>
            </a:r>
          </a:p>
          <a:p>
            <a:r>
              <a:rPr lang="en-US" baseline="0" dirty="0" err="1" smtClean="0"/>
              <a:t>Adaptive+active</a:t>
            </a:r>
            <a:r>
              <a:rPr lang="en-US" baseline="0" dirty="0" smtClean="0"/>
              <a:t> =&gt; can program events to propagate up to P*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69406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a later stage  we’ll take the FOA picture and speak</a:t>
            </a:r>
            <a:r>
              <a:rPr lang="en-US" baseline="0" dirty="0" smtClean="0"/>
              <a:t> to it, e.g., Location transparency – pilot-data, bundle and an interoperation layer…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309616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where we talk about unifying pilot</a:t>
            </a:r>
            <a:r>
              <a:rPr lang="en-US" baseline="0" dirty="0" smtClean="0"/>
              <a:t> abstractions.. Speak to the </a:t>
            </a:r>
            <a:r>
              <a:rPr lang="en-US" baseline="0" dirty="0" err="1" smtClean="0"/>
              <a:t>cronological</a:t>
            </a:r>
            <a:r>
              <a:rPr lang="en-US" baseline="0" dirty="0" smtClean="0"/>
              <a:t> viewpoint of data distribution.. The third class of moving where the computing is..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programmability of the network.. Strong emerging trend.. Distributed reasoning must include models of network performance – predictive and responsive</a:t>
            </a:r>
          </a:p>
          <a:p>
            <a:r>
              <a:rPr lang="en-US" baseline="0" dirty="0" smtClean="0"/>
              <a:t>Research Q: how resource transparency at different levels “ties” together?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60680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0075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4781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http://wulab.cbn.rutgers.edu/_images/Rutgers%20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95924"/>
            <a:ext cx="2400300" cy="74295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6057000" y="5560694"/>
            <a:ext cx="2401200" cy="482781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3370950" y="5569569"/>
            <a:ext cx="2401200" cy="677086"/>
            <a:chOff x="3370950" y="5608758"/>
            <a:chExt cx="2401200" cy="677086"/>
          </a:xfrm>
        </p:grpSpPr>
        <p:pic>
          <p:nvPicPr>
            <p:cNvPr id="8" name="Picture 8" descr="http://www.educationusa.info/files/85875d7c-8b60-4b36-f749-dd336e2453c6/logo%20driven%20to%20discover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 b="25265"/>
            <a:stretch/>
          </p:blipFill>
          <p:spPr bwMode="auto">
            <a:xfrm>
              <a:off x="3370950" y="5631836"/>
              <a:ext cx="2401200" cy="654008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blogs.citypages.com/gimmenoise/logo.jp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696" y="5608758"/>
              <a:ext cx="635708" cy="364016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199691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>
        <p15:guide id="1" orient="horz" pos="349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8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1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78242" cy="523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638" indent="-274638">
              <a:defRPr sz="2000"/>
            </a:lvl1pPr>
            <a:lvl2pPr marL="719138" indent="-261938">
              <a:defRPr sz="2000"/>
            </a:lvl2pPr>
            <a:lvl3pPr marL="1162050" indent="-247650"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9813" y="6393240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69813" y="720511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9443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13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6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  <p:cxnSp>
        <p:nvCxnSpPr>
          <p:cNvPr id="18" name="Straight Connector 17"/>
          <p:cNvCxnSpPr/>
          <p:nvPr/>
        </p:nvCxnSpPr>
        <p:spPr>
          <a:xfrm>
            <a:off x="169813" y="6393240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9813" y="707449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69813" y="707449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5275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9813" y="6393240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13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6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01687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10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3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69812" y="882770"/>
            <a:ext cx="4310747" cy="53220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650377" y="882769"/>
            <a:ext cx="4297679" cy="53220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69813" y="707449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69813" y="6380177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30658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109610"/>
            <a:ext cx="877824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1008000"/>
            <a:ext cx="8778242" cy="525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2243" y="6408601"/>
            <a:ext cx="396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30415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DE3F56"/>
          </a:solidFill>
          <a:latin typeface="+mj-lt"/>
          <a:ea typeface="+mj-ea"/>
          <a:cs typeface="+mj-cs"/>
        </a:defRPr>
      </a:lvl1pPr>
    </p:titleStyle>
    <p:bodyStyle>
      <a:lvl1pPr marL="274638" indent="-274638" algn="l" defTabSz="457200" rtl="0" eaLnBrk="1" latinLnBrk="0" hangingPunct="1">
        <a:spcBef>
          <a:spcPts val="6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ts val="6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050" indent="-247650" algn="l" defTabSz="457200" rtl="0" eaLnBrk="1" latinLnBrk="0" hangingPunct="1">
        <a:spcBef>
          <a:spcPts val="6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imes-project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896"/>
            <a:ext cx="7772400" cy="1200329"/>
          </a:xfrm>
        </p:spPr>
        <p:txBody>
          <a:bodyPr>
            <a:spAutoFit/>
          </a:bodyPr>
          <a:lstStyle/>
          <a:p>
            <a:r>
              <a:rPr lang="en-US" sz="3200" dirty="0" smtClean="0"/>
              <a:t>AIMES: Abstractions and Integrated Middleware for Extreme-Scales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035" y="1920705"/>
            <a:ext cx="5161930" cy="1261884"/>
          </a:xfrm>
        </p:spPr>
        <p:txBody>
          <a:bodyPr>
            <a:sp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Shantenu Jha, Matteo </a:t>
            </a:r>
            <a:r>
              <a:rPr lang="en-US" sz="2200" dirty="0" err="1" smtClean="0">
                <a:solidFill>
                  <a:schemeClr val="tx1"/>
                </a:solidFill>
              </a:rPr>
              <a:t>Turilli</a:t>
            </a:r>
            <a:r>
              <a:rPr lang="en-US" sz="2200" dirty="0" smtClean="0">
                <a:solidFill>
                  <a:schemeClr val="tx1"/>
                </a:solidFill>
              </a:rPr>
              <a:t> - Rutgers U</a:t>
            </a:r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Jon </a:t>
            </a:r>
            <a:r>
              <a:rPr lang="en-US" sz="2200" dirty="0" err="1" smtClean="0">
                <a:solidFill>
                  <a:schemeClr val="tx1"/>
                </a:solidFill>
              </a:rPr>
              <a:t>Weissman</a:t>
            </a:r>
            <a:r>
              <a:rPr lang="en-US" sz="2200" dirty="0" smtClean="0">
                <a:solidFill>
                  <a:schemeClr val="tx1"/>
                </a:solidFill>
              </a:rPr>
              <a:t> - U Minnesota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Daniel S. Katz, Zhao Zhang - U Chicago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1670" y="3407702"/>
            <a:ext cx="543384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DOE NGNS PI Meeting – Mar 18-20 2013, Emeryville, CA</a:t>
            </a:r>
          </a:p>
          <a:p>
            <a:r>
              <a:rPr lang="en-GB" dirty="0" smtClean="0"/>
              <a:t>			</a:t>
            </a:r>
          </a:p>
          <a:p>
            <a:r>
              <a:rPr lang="en-GB" dirty="0" smtClean="0"/>
              <a:t>			</a:t>
            </a:r>
            <a:r>
              <a:rPr lang="en-GB" dirty="0" smtClean="0">
                <a:hlinkClick r:id="rId2"/>
              </a:rPr>
              <a:t>http://aimes-project.org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smtClean="0"/>
              <a:t>DOE ASCR under grant numbers: DE-FG02-12ER26115, </a:t>
            </a:r>
          </a:p>
          <a:p>
            <a:r>
              <a:rPr lang="en-US" dirty="0" smtClean="0"/>
              <a:t>		DE-SC0008617 &amp; DE-SC0008651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3074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09610"/>
            <a:ext cx="8778243" cy="584775"/>
          </a:xfrm>
        </p:spPr>
        <p:txBody>
          <a:bodyPr/>
          <a:lstStyle/>
          <a:p>
            <a:r>
              <a:rPr lang="en-US" dirty="0" smtClean="0"/>
              <a:t>AIMES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69813" y="914400"/>
            <a:ext cx="4325987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0994" y="921774"/>
            <a:ext cx="4317062" cy="5204389"/>
          </a:xfrm>
        </p:spPr>
        <p:txBody>
          <a:bodyPr/>
          <a:lstStyle/>
          <a:p>
            <a:r>
              <a:rPr lang="en-US" dirty="0" smtClean="0"/>
              <a:t>Functional 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5627" t="7033" r="51148" b="13118"/>
          <a:stretch/>
        </p:blipFill>
        <p:spPr>
          <a:xfrm>
            <a:off x="356523" y="1315092"/>
            <a:ext cx="3952566" cy="4645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52258" t="6781" r="2581" b="13118"/>
          <a:stretch/>
        </p:blipFill>
        <p:spPr>
          <a:xfrm>
            <a:off x="4724750" y="1315092"/>
            <a:ext cx="4129549" cy="4660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09610"/>
            <a:ext cx="8778243" cy="584775"/>
          </a:xfrm>
        </p:spPr>
        <p:txBody>
          <a:bodyPr/>
          <a:lstStyle/>
          <a:p>
            <a:r>
              <a:rPr lang="en-US" dirty="0" smtClean="0"/>
              <a:t>AIMES – FOA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6201" r="8869"/>
          <a:stretch/>
        </p:blipFill>
        <p:spPr>
          <a:xfrm>
            <a:off x="863030" y="934948"/>
            <a:ext cx="5774175" cy="541003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Short-term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skeleton that represents Montage</a:t>
            </a:r>
          </a:p>
          <a:p>
            <a:r>
              <a:rPr lang="en-US" dirty="0" smtClean="0"/>
              <a:t>Define capabilities of bundles</a:t>
            </a:r>
          </a:p>
          <a:p>
            <a:r>
              <a:rPr lang="en-US" dirty="0" smtClean="0"/>
              <a:t>Define the </a:t>
            </a:r>
            <a:r>
              <a:rPr lang="en-US" dirty="0" smtClean="0"/>
              <a:t>Separation of Concerns </a:t>
            </a:r>
            <a:r>
              <a:rPr lang="en-US" dirty="0" smtClean="0"/>
              <a:t>and API between Pilots and Bundles</a:t>
            </a:r>
          </a:p>
          <a:p>
            <a:r>
              <a:rPr lang="en-US" dirty="0" smtClean="0"/>
              <a:t>Prototype demonstration: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Focus on compute resources: Pilots and Bundles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Integrate Skeleton + Pilot-Abstractions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Integrate Pilot-Abstractions with Bundles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Identify Experimental Infrastructure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Instantiate montage-skeleton for different parameter range and execute over heterogeneous infrastructure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Middle-term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Middle Term: </a:t>
            </a:r>
            <a:r>
              <a:rPr lang="en-US" dirty="0" smtClean="0"/>
              <a:t>Develop storage-based Pilot/Bundles;  Integrate Pilot/Bundle abstractions with network monitoring tools - e.g. </a:t>
            </a:r>
            <a:r>
              <a:rPr lang="en-US" dirty="0" err="1" smtClean="0"/>
              <a:t>perfsonar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Understand the role of dynamic network capabilities as an element of resource management in conjunction with pilot/bundle abstractions</a:t>
            </a:r>
          </a:p>
          <a:p>
            <a:pPr lvl="1"/>
            <a:r>
              <a:rPr lang="en-US" dirty="0" smtClean="0"/>
              <a:t>Obtain skeletons for network and storage-based applications</a:t>
            </a:r>
          </a:p>
          <a:p>
            <a:pPr lvl="1"/>
            <a:r>
              <a:rPr lang="en-US" dirty="0" smtClean="0"/>
              <a:t>Investigate integrating network scheduling capabilities </a:t>
            </a:r>
          </a:p>
          <a:p>
            <a:pPr lvl="1"/>
            <a:r>
              <a:rPr lang="en-US" dirty="0" smtClean="0"/>
              <a:t>Explore specific technologies such as NSI, SDN</a:t>
            </a:r>
          </a:p>
          <a:p>
            <a:pPr lvl="1"/>
            <a:r>
              <a:rPr lang="en-US" dirty="0" smtClean="0"/>
              <a:t>Inform  and integrate with groups at OGF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896"/>
            <a:ext cx="7772400" cy="1200329"/>
          </a:xfrm>
        </p:spPr>
        <p:txBody>
          <a:bodyPr>
            <a:spAutoFit/>
          </a:bodyPr>
          <a:lstStyle/>
          <a:p>
            <a:r>
              <a:rPr lang="en-US" sz="3200" dirty="0" smtClean="0"/>
              <a:t>AIMES: Abstractions and Integrated Middleware for Extreme-Scales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035" y="2162230"/>
            <a:ext cx="5161930" cy="1261884"/>
          </a:xfrm>
        </p:spPr>
        <p:txBody>
          <a:bodyPr>
            <a:sp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Shantenu Jha, Matteo </a:t>
            </a:r>
            <a:r>
              <a:rPr lang="en-US" sz="2200" dirty="0" err="1" smtClean="0">
                <a:solidFill>
                  <a:schemeClr val="tx1"/>
                </a:solidFill>
              </a:rPr>
              <a:t>Turilli</a:t>
            </a:r>
            <a:r>
              <a:rPr lang="en-US" sz="2200" dirty="0" smtClean="0">
                <a:solidFill>
                  <a:schemeClr val="tx1"/>
                </a:solidFill>
              </a:rPr>
              <a:t> - Rutgers U</a:t>
            </a:r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Jon </a:t>
            </a:r>
            <a:r>
              <a:rPr lang="en-US" sz="2200" dirty="0" err="1" smtClean="0">
                <a:solidFill>
                  <a:schemeClr val="tx1"/>
                </a:solidFill>
              </a:rPr>
              <a:t>Weissman</a:t>
            </a:r>
            <a:r>
              <a:rPr lang="en-US" sz="2200" dirty="0" smtClean="0">
                <a:solidFill>
                  <a:schemeClr val="tx1"/>
                </a:solidFill>
              </a:rPr>
              <a:t> - U Minnesota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Daniel S. Katz, Zhao Zhang - U Chicago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3137" y="4020677"/>
            <a:ext cx="2477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Thank you</a:t>
            </a:r>
            <a:endParaRPr lang="en-GB" sz="3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7175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Middle and Long-term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Middle Term: </a:t>
            </a:r>
            <a:r>
              <a:rPr lang="en-US" dirty="0" smtClean="0"/>
              <a:t>Develop storage-based Pilot/Bundles;  Integrate Pilot/Bundle abstractions with network monitoring tools - e.g. </a:t>
            </a:r>
            <a:r>
              <a:rPr lang="en-US" dirty="0" err="1" smtClean="0"/>
              <a:t>perfsonar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Understand the role of dynamic network capabilities as an element of resource management in conjunction with pilot/bundle abstractions</a:t>
            </a:r>
          </a:p>
          <a:p>
            <a:pPr lvl="1"/>
            <a:r>
              <a:rPr lang="en-US" dirty="0" smtClean="0"/>
              <a:t>Obtain skeletons for network and storage-based applications</a:t>
            </a:r>
          </a:p>
          <a:p>
            <a:pPr lvl="1"/>
            <a:r>
              <a:rPr lang="en-US" dirty="0" smtClean="0"/>
              <a:t>Investigate integrating network scheduling capabilities </a:t>
            </a:r>
          </a:p>
          <a:p>
            <a:pPr lvl="1"/>
            <a:r>
              <a:rPr lang="en-US" dirty="0" smtClean="0"/>
              <a:t>Explore specific technologies such as NSI, SDN</a:t>
            </a:r>
          </a:p>
          <a:p>
            <a:pPr lvl="1"/>
            <a:r>
              <a:rPr lang="en-US" dirty="0" smtClean="0"/>
              <a:t>Inform  and integrate with groups at OGF</a:t>
            </a:r>
          </a:p>
          <a:p>
            <a:r>
              <a:rPr lang="en-US" dirty="0" smtClean="0">
                <a:solidFill>
                  <a:srgbClr val="D7112E"/>
                </a:solidFill>
              </a:rPr>
              <a:t>Long Term:</a:t>
            </a:r>
            <a:r>
              <a:rPr lang="en-US" dirty="0" smtClean="0"/>
              <a:t> Provide prototype  and deployment of network aware pilot/bundle based resource management</a:t>
            </a:r>
          </a:p>
          <a:p>
            <a:r>
              <a:rPr lang="en-US" dirty="0" smtClean="0"/>
              <a:t>Reason about performance, trade-offs, configurations and </a:t>
            </a:r>
            <a:r>
              <a:rPr lang="en-US" dirty="0" err="1" smtClean="0"/>
              <a:t>composability</a:t>
            </a:r>
            <a:endParaRPr lang="en-US" dirty="0" smtClean="0"/>
          </a:p>
          <a:p>
            <a:pPr lvl="1"/>
            <a:r>
              <a:rPr lang="en-US" dirty="0" smtClean="0"/>
              <a:t>What are possible models for distributed applications and (next-generation) </a:t>
            </a:r>
            <a:r>
              <a:rPr lang="en-US" dirty="0" err="1" smtClean="0"/>
              <a:t>DCIs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properties/requirements/constraints does this impose on middleware?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Long-term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000" y="1008000"/>
            <a:ext cx="8778242" cy="5238468"/>
          </a:xfrm>
        </p:spPr>
        <p:txBody>
          <a:bodyPr>
            <a:normAutofit/>
          </a:bodyPr>
          <a:lstStyle/>
          <a:p>
            <a:r>
              <a:rPr lang="en-US" dirty="0" smtClean="0"/>
              <a:t>Provide prototype  and deployment of network aware pilot/bundle based resource management</a:t>
            </a:r>
          </a:p>
          <a:p>
            <a:r>
              <a:rPr lang="en-US" dirty="0" smtClean="0"/>
              <a:t>Reason about performance, trade-offs, configurations and </a:t>
            </a:r>
            <a:r>
              <a:rPr lang="en-US" dirty="0" err="1" smtClean="0"/>
              <a:t>composability</a:t>
            </a:r>
            <a:endParaRPr lang="en-US" dirty="0" smtClean="0"/>
          </a:p>
          <a:p>
            <a:pPr lvl="1"/>
            <a:r>
              <a:rPr lang="en-US" dirty="0" smtClean="0"/>
              <a:t>What are possible models for distributed applications and (next-generation) </a:t>
            </a:r>
            <a:r>
              <a:rPr lang="en-US" dirty="0" err="1" smtClean="0"/>
              <a:t>DCIs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properties/requirements/constraints does this impose on middleware?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18"/>
          <p:cNvSpPr>
            <a:spLocks noGrp="1"/>
          </p:cNvSpPr>
          <p:nvPr>
            <p:ph sz="quarter" idx="4294967295"/>
          </p:nvPr>
        </p:nvSpPr>
        <p:spPr>
          <a:xfrm>
            <a:off x="178332" y="3285778"/>
            <a:ext cx="4356000" cy="3077766"/>
          </a:xfr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600"/>
              </a:spcAft>
              <a:buFont typeface="Arial" charset="0"/>
              <a:buNone/>
            </a:pPr>
            <a:r>
              <a:rPr lang="en-US" b="1" dirty="0" smtClean="0">
                <a:solidFill>
                  <a:srgbClr val="D7112E"/>
                </a:solidFill>
                <a:ea typeface="ＭＳ Ｐゴシック" charset="-128"/>
                <a:cs typeface="ＭＳ Ｐゴシック" charset="-128"/>
              </a:rPr>
              <a:t>Progress and Accomplishments</a:t>
            </a:r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marL="176213" indent="-176213"/>
            <a:r>
              <a:rPr lang="en-US" sz="1800" dirty="0" err="1" smtClean="0"/>
              <a:t>DoE</a:t>
            </a:r>
            <a:r>
              <a:rPr lang="en-US" sz="1800" dirty="0" smtClean="0"/>
              <a:t> application analysis to produce initial skeleton drivers for research</a:t>
            </a:r>
          </a:p>
          <a:p>
            <a:pPr marL="176213" indent="-176213"/>
            <a:r>
              <a:rPr lang="en-US" sz="1800" dirty="0" smtClean="0">
                <a:ea typeface="ＭＳ Ｐゴシック" charset="-128"/>
                <a:cs typeface="ＭＳ Ｐゴシック" charset="-128"/>
              </a:rPr>
              <a:t>Defined primary abstractions: pilot and bundle interactions, and use cases</a:t>
            </a:r>
          </a:p>
          <a:p>
            <a:pPr marL="176213" indent="-176213"/>
            <a:r>
              <a:rPr lang="en-US" sz="1800" dirty="0" smtClean="0">
                <a:ea typeface="ＭＳ Ｐゴシック" charset="-128"/>
                <a:cs typeface="ＭＳ Ｐゴシック" charset="-128"/>
              </a:rPr>
              <a:t>Identified key research elements: signatures</a:t>
            </a:r>
          </a:p>
          <a:p>
            <a:pPr marL="176213" indent="-176213"/>
            <a:r>
              <a:rPr lang="en-US" sz="1800" dirty="0" smtClean="0">
                <a:ea typeface="ＭＳ Ｐゴシック" charset="-128"/>
                <a:cs typeface="ＭＳ Ｐゴシック" charset="-128"/>
              </a:rPr>
              <a:t>Identified initial short, medium &amp; long term research &amp; development goals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7800" y="3237276"/>
            <a:ext cx="8748000" cy="0"/>
          </a:xfrm>
          <a:prstGeom prst="line">
            <a:avLst/>
          </a:prstGeom>
          <a:ln w="0">
            <a:solidFill>
              <a:srgbClr val="D7112E">
                <a:alpha val="25000"/>
              </a:srgb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86748" y="210839"/>
            <a:ext cx="0" cy="5976000"/>
          </a:xfrm>
          <a:prstGeom prst="line">
            <a:avLst/>
          </a:prstGeom>
          <a:ln w="0">
            <a:solidFill>
              <a:srgbClr val="D7112E">
                <a:alpha val="25000"/>
              </a:srgb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18"/>
          <p:cNvSpPr txBox="1">
            <a:spLocks/>
          </p:cNvSpPr>
          <p:nvPr/>
        </p:nvSpPr>
        <p:spPr>
          <a:xfrm>
            <a:off x="178334" y="243470"/>
            <a:ext cx="4356000" cy="2939267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112E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Objectives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76213" marR="0" lvl="0" indent="-176213" algn="l" defTabSz="4572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computing is an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 component in extreme-scale collaboration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lvl="0" indent="-176213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Extreme-Scale Challenges: predictable, flexible, reliable, federation</a:t>
            </a:r>
          </a:p>
          <a:p>
            <a:pPr marL="176213" lvl="0" indent="-176213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“Beyond Glue” =&gt; reason about the application and infrastructure	</a:t>
            </a:r>
          </a:p>
          <a:p>
            <a:pPr marL="633413" lvl="1" indent="-176213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Develop new abstractions for resources at all levels</a:t>
            </a:r>
          </a:p>
        </p:txBody>
      </p:sp>
      <p:sp>
        <p:nvSpPr>
          <p:cNvPr id="11" name="Content Placeholder 18"/>
          <p:cNvSpPr txBox="1">
            <a:spLocks/>
          </p:cNvSpPr>
          <p:nvPr/>
        </p:nvSpPr>
        <p:spPr>
          <a:xfrm>
            <a:off x="4685886" y="243470"/>
            <a:ext cx="4284000" cy="2646879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b="1" dirty="0" smtClean="0">
                <a:solidFill>
                  <a:srgbClr val="D7112E"/>
                </a:solidFill>
                <a:ea typeface="ＭＳ Ｐゴシック" charset="-128"/>
                <a:cs typeface="ＭＳ Ｐゴシック" charset="-128"/>
              </a:rPr>
              <a:t>Impact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76213" marR="0" lvl="0" indent="-176213" algn="l" defTabSz="4572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for next-generation distributed </a:t>
            </a:r>
            <a:r>
              <a:rPr lang="en-US" dirty="0" smtClean="0"/>
              <a:t>applications and infrastructures </a:t>
            </a:r>
          </a:p>
          <a:p>
            <a:pPr marL="176213" marR="0" lvl="0" indent="-176213" algn="l" defTabSz="4572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Predictable performance across diverse infrastructures (flexible execution) for small- and large-scale collaborations</a:t>
            </a:r>
          </a:p>
          <a:p>
            <a:pPr marL="176213" indent="-176213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 smtClean="0"/>
              <a:t>New integrated resource management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5627" t="7033" r="51148" b="13118"/>
          <a:stretch/>
        </p:blipFill>
        <p:spPr>
          <a:xfrm>
            <a:off x="5529668" y="3285778"/>
            <a:ext cx="2612349" cy="3070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94801" cy="520107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Distributed computing is one pathway to extreme-scale and a necessity for collaboration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The Problem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Current state of distributed applications and infrastructure is problematic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Two situations predominate:</a:t>
            </a:r>
          </a:p>
          <a:p>
            <a:pPr lvl="2"/>
            <a:r>
              <a:rPr lang="en-US" dirty="0" smtClean="0"/>
              <a:t>Applications are inflexible: optimized and pinned to a specific platform</a:t>
            </a:r>
          </a:p>
          <a:p>
            <a:pPr lvl="2"/>
            <a:r>
              <a:rPr lang="en-US" dirty="0" smtClean="0"/>
              <a:t>Applications are flexible:  run anywhere but performance is unpredictable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The Hypothesis</a:t>
            </a:r>
          </a:p>
          <a:p>
            <a:pPr lvl="1"/>
            <a:r>
              <a:rPr lang="en-US" dirty="0" smtClean="0"/>
              <a:t>Flexibility and performance are compatible!</a:t>
            </a:r>
          </a:p>
          <a:p>
            <a:pPr lvl="1"/>
            <a:r>
              <a:rPr lang="en-US" dirty="0" smtClean="0"/>
              <a:t>Extracting Simplicity whilst managing Complexity requires abstractions</a:t>
            </a:r>
          </a:p>
          <a:p>
            <a:pPr lvl="2"/>
            <a:r>
              <a:rPr lang="en-US" dirty="0" smtClean="0"/>
              <a:t>Abstractions and Models are key to “reason about distribution”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The Solution</a:t>
            </a:r>
          </a:p>
          <a:p>
            <a:pPr lvl="1"/>
            <a:r>
              <a:rPr lang="en-US" dirty="0" smtClean="0"/>
              <a:t>We advance middleware abstractions that will facilitate reasoning integrated across application and resource level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AIMES</a:t>
            </a:r>
            <a:r>
              <a:rPr lang="en-US" dirty="0" smtClean="0"/>
              <a:t>: Integrated approaches to Resource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9" y="119273"/>
            <a:ext cx="8758134" cy="584775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The Application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1"/>
            <a:ext cx="8772421" cy="4478400"/>
          </a:xfrm>
        </p:spPr>
        <p:txBody>
          <a:bodyPr>
            <a:normAutofit/>
          </a:bodyPr>
          <a:lstStyle/>
          <a:p>
            <a:r>
              <a:rPr lang="en-US" dirty="0" smtClean="0"/>
              <a:t>AIMES has identified DoE applications in consultation with developers and users and their “patterns”</a:t>
            </a:r>
          </a:p>
          <a:p>
            <a:pPr lvl="1"/>
            <a:r>
              <a:rPr lang="en-US" dirty="0" smtClean="0"/>
              <a:t>LHC </a:t>
            </a:r>
            <a:r>
              <a:rPr lang="en-US" dirty="0" err="1" smtClean="0"/>
              <a:t>histogramming</a:t>
            </a:r>
            <a:r>
              <a:rPr lang="en-US" dirty="0" smtClean="0"/>
              <a:t>: </a:t>
            </a:r>
            <a:r>
              <a:rPr lang="en-US" dirty="0"/>
              <a:t>Distributed </a:t>
            </a:r>
            <a:r>
              <a:rPr lang="en-US" dirty="0" err="1" smtClean="0"/>
              <a:t>MapReduce</a:t>
            </a:r>
            <a:endParaRPr lang="en-US" dirty="0"/>
          </a:p>
          <a:p>
            <a:pPr lvl="1"/>
            <a:r>
              <a:rPr lang="en-US" dirty="0" smtClean="0"/>
              <a:t>MG-RAST and KBASE: Bag of Tasks and Distributed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PDSF applications: Bag of Tasks</a:t>
            </a:r>
          </a:p>
          <a:p>
            <a:pPr lvl="1"/>
            <a:r>
              <a:rPr lang="en-US" dirty="0" smtClean="0"/>
              <a:t>TIP: Bag of Tasks</a:t>
            </a:r>
          </a:p>
          <a:p>
            <a:pPr lvl="1"/>
            <a:r>
              <a:rPr lang="en-US" dirty="0" smtClean="0"/>
              <a:t>Fusion: Concurrent communicating processes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Other distributed applications for our research:</a:t>
            </a:r>
          </a:p>
          <a:p>
            <a:pPr lvl="1"/>
            <a:r>
              <a:rPr lang="en-US" dirty="0" smtClean="0"/>
              <a:t>Montage: multi-stage workflow</a:t>
            </a:r>
          </a:p>
          <a:p>
            <a:pPr lvl="1"/>
            <a:r>
              <a:rPr lang="en-US" dirty="0" smtClean="0"/>
              <a:t>Clustering: iterative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filtering Reservoir Modeling: campaign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Role and Use of Application Skeletons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1482" y="1178249"/>
            <a:ext cx="2628000" cy="1692000"/>
          </a:xfrm>
          <a:prstGeom prst="roundRect">
            <a:avLst>
              <a:gd name="adj" fmla="val 4464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Describe application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choose type of skeleton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specify skeleton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52398" y="1178250"/>
            <a:ext cx="2628000" cy="1692000"/>
          </a:xfrm>
          <a:prstGeom prst="roundRect">
            <a:avLst>
              <a:gd name="adj" fmla="val 5336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Build application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 err="1" smtClean="0">
                <a:solidFill>
                  <a:schemeClr val="tx1"/>
                </a:solidFill>
              </a:rPr>
              <a:t>executables</a:t>
            </a:r>
            <a:r>
              <a:rPr lang="en-US" dirty="0" smtClean="0">
                <a:solidFill>
                  <a:schemeClr val="tx1"/>
                </a:solidFill>
              </a:rPr>
              <a:t> &amp; data files</a:t>
            </a:r>
            <a:endParaRPr lang="en-US" dirty="0">
              <a:solidFill>
                <a:schemeClr val="tx1"/>
              </a:solidFill>
            </a:endParaRP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and description (abstract DAG/DAX)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32056" y="1178251"/>
            <a:ext cx="2628000" cy="1692000"/>
          </a:xfrm>
          <a:prstGeom prst="roundRect">
            <a:avLst>
              <a:gd name="adj" fmla="val 4465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3"/>
            </a:pPr>
            <a:r>
              <a:rPr lang="en-US" dirty="0" smtClean="0">
                <a:solidFill>
                  <a:schemeClr val="tx1"/>
                </a:solidFill>
              </a:rPr>
              <a:t>Program workflow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build Swift script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run Pegasus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Etc.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08531" y="3341052"/>
            <a:ext cx="1899920" cy="1381760"/>
          </a:xfrm>
          <a:prstGeom prst="roundRect">
            <a:avLst>
              <a:gd name="adj" fmla="val 5994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Simulate application in 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96096" y="3341052"/>
            <a:ext cx="1899920" cy="1381760"/>
          </a:xfrm>
          <a:prstGeom prst="roundRect">
            <a:avLst>
              <a:gd name="adj" fmla="val 5993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application in system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880398" y="2024250"/>
            <a:ext cx="451658" cy="1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480" y="5150811"/>
            <a:ext cx="2395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633413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	= not written yet</a:t>
            </a:r>
          </a:p>
          <a:p>
            <a:pPr>
              <a:tabLst>
                <a:tab pos="633413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Blue</a:t>
            </a:r>
            <a:r>
              <a:rPr lang="en-US" dirty="0" smtClean="0">
                <a:solidFill>
                  <a:srgbClr val="0000FF"/>
                </a:solidFill>
              </a:rPr>
              <a:t> 	</a:t>
            </a:r>
            <a:r>
              <a:rPr lang="en-US" dirty="0" smtClean="0"/>
              <a:t>= not tested yet</a:t>
            </a:r>
          </a:p>
        </p:txBody>
      </p:sp>
      <p:cxnSp>
        <p:nvCxnSpPr>
          <p:cNvPr id="40" name="Straight Arrow Connector 39"/>
          <p:cNvCxnSpPr>
            <a:stCxn id="4" idx="3"/>
            <a:endCxn id="5" idx="1"/>
          </p:cNvCxnSpPr>
          <p:nvPr/>
        </p:nvCxnSpPr>
        <p:spPr>
          <a:xfrm>
            <a:off x="2819482" y="2024249"/>
            <a:ext cx="432916" cy="1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3" name="Straight Arrow Connector 62"/>
          <p:cNvCxnSpPr>
            <a:stCxn id="5" idx="2"/>
            <a:endCxn id="7" idx="0"/>
          </p:cNvCxnSpPr>
          <p:nvPr/>
        </p:nvCxnSpPr>
        <p:spPr>
          <a:xfrm flipH="1">
            <a:off x="4558491" y="2870250"/>
            <a:ext cx="0" cy="470802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2"/>
            <a:endCxn id="8" idx="0"/>
          </p:cNvCxnSpPr>
          <p:nvPr/>
        </p:nvCxnSpPr>
        <p:spPr>
          <a:xfrm>
            <a:off x="7646056" y="2870251"/>
            <a:ext cx="0" cy="470801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4247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Introduction to Pilot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78242" cy="11295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Working definition</a:t>
            </a:r>
            <a:r>
              <a:rPr lang="en-US" dirty="0" smtClean="0"/>
              <a:t>: </a:t>
            </a:r>
            <a:r>
              <a:rPr lang="en-GB" dirty="0" smtClean="0"/>
              <a:t>a system that generalizes a placeholder job to provide multi-level scheduling to allow application-level control over the system scheduler via a scheduling overlay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915245" y="4746616"/>
            <a:ext cx="7506084" cy="1324176"/>
          </a:xfrm>
          <a:prstGeom prst="roundRect">
            <a:avLst>
              <a:gd name="adj" fmla="val 7690"/>
            </a:avLst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1114734" y="5018523"/>
            <a:ext cx="1440000" cy="900000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Resource A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2937054" y="5018523"/>
            <a:ext cx="1440000" cy="900000"/>
          </a:xfrm>
          <a:prstGeom prst="rect">
            <a:avLst/>
          </a:prstGeom>
          <a:noFill/>
          <a:ln w="1905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Resource B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4759374" y="5018523"/>
            <a:ext cx="1440000" cy="900000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Resource C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581694" y="5018523"/>
            <a:ext cx="1440000" cy="900000"/>
          </a:xfrm>
          <a:prstGeom prst="rect">
            <a:avLst/>
          </a:prstGeom>
          <a:noFill/>
          <a:ln w="1905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Resource D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758847" y="3663329"/>
            <a:ext cx="7803396" cy="2554656"/>
          </a:xfrm>
          <a:prstGeom prst="roundRect">
            <a:avLst>
              <a:gd name="adj" fmla="val 4167"/>
            </a:avLst>
          </a:prstGeom>
          <a:noFill/>
          <a:ln w="3175" cap="rnd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915245" y="2511021"/>
            <a:ext cx="3044570" cy="77470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anchor="t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User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Application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Oval 9"/>
          <p:cNvSpPr>
            <a:spLocks/>
          </p:cNvSpPr>
          <p:nvPr/>
        </p:nvSpPr>
        <p:spPr bwMode="auto">
          <a:xfrm>
            <a:off x="1062438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3" name="Oval 10"/>
          <p:cNvSpPr>
            <a:spLocks/>
          </p:cNvSpPr>
          <p:nvPr/>
        </p:nvSpPr>
        <p:spPr bwMode="auto">
          <a:xfrm>
            <a:off x="1465282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4" name="Oval 11"/>
          <p:cNvSpPr>
            <a:spLocks/>
          </p:cNvSpPr>
          <p:nvPr/>
        </p:nvSpPr>
        <p:spPr bwMode="auto">
          <a:xfrm>
            <a:off x="1868126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5" name="Rectangle 12"/>
          <p:cNvSpPr>
            <a:spLocks/>
          </p:cNvSpPr>
          <p:nvPr/>
        </p:nvSpPr>
        <p:spPr bwMode="auto">
          <a:xfrm rot="16200000">
            <a:off x="-47303" y="4692773"/>
            <a:ext cx="1270797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System Space</a:t>
            </a: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758847" y="2359737"/>
            <a:ext cx="7803396" cy="1072887"/>
          </a:xfrm>
          <a:prstGeom prst="roundRect">
            <a:avLst>
              <a:gd name="adj" fmla="val 8819"/>
            </a:avLst>
          </a:prstGeom>
          <a:noFill/>
          <a:ln w="3175" cap="rnd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 rot="16200000">
            <a:off x="61536" y="2718884"/>
            <a:ext cx="1049967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User Space</a:t>
            </a:r>
          </a:p>
        </p:txBody>
      </p:sp>
      <p:sp>
        <p:nvSpPr>
          <p:cNvPr id="18" name="Oval 15"/>
          <p:cNvSpPr>
            <a:spLocks/>
          </p:cNvSpPr>
          <p:nvPr/>
        </p:nvSpPr>
        <p:spPr bwMode="auto">
          <a:xfrm>
            <a:off x="2130324" y="5183735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9" name="Oval 16"/>
          <p:cNvSpPr>
            <a:spLocks/>
          </p:cNvSpPr>
          <p:nvPr/>
        </p:nvSpPr>
        <p:spPr bwMode="auto">
          <a:xfrm>
            <a:off x="5779281" y="5199229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0" name="Oval 17"/>
          <p:cNvSpPr>
            <a:spLocks/>
          </p:cNvSpPr>
          <p:nvPr/>
        </p:nvSpPr>
        <p:spPr bwMode="auto">
          <a:xfrm>
            <a:off x="1773962" y="5183735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1" name="Oval 18"/>
          <p:cNvSpPr>
            <a:spLocks/>
          </p:cNvSpPr>
          <p:nvPr/>
        </p:nvSpPr>
        <p:spPr bwMode="auto">
          <a:xfrm>
            <a:off x="1425347" y="5183735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2" name="Oval 19"/>
          <p:cNvSpPr>
            <a:spLocks/>
          </p:cNvSpPr>
          <p:nvPr/>
        </p:nvSpPr>
        <p:spPr bwMode="auto">
          <a:xfrm>
            <a:off x="5415172" y="5199229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4" name="Rectangle 20"/>
          <p:cNvSpPr>
            <a:spLocks/>
          </p:cNvSpPr>
          <p:nvPr/>
        </p:nvSpPr>
        <p:spPr bwMode="auto">
          <a:xfrm>
            <a:off x="3531326" y="3848726"/>
            <a:ext cx="1936750" cy="774700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t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Resource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Manager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1"/>
          <p:cNvSpPr>
            <a:spLocks/>
          </p:cNvSpPr>
          <p:nvPr/>
        </p:nvSpPr>
        <p:spPr bwMode="auto">
          <a:xfrm>
            <a:off x="3632037" y="4181847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6" name="Oval 22"/>
          <p:cNvSpPr>
            <a:spLocks/>
          </p:cNvSpPr>
          <p:nvPr/>
        </p:nvSpPr>
        <p:spPr bwMode="auto">
          <a:xfrm>
            <a:off x="4033246" y="4181847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>
            <a:off x="4590883" y="2511021"/>
            <a:ext cx="2196000" cy="77470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 anchor="t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Pilot-Job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System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4033699" y="2759684"/>
            <a:ext cx="468000" cy="261447"/>
          </a:xfrm>
          <a:prstGeom prst="leftRightArrow">
            <a:avLst>
              <a:gd name="adj1" fmla="val 25537"/>
              <a:gd name="adj2" fmla="val 51140"/>
            </a:avLst>
          </a:prstGeom>
          <a:noFill/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7219186" y="2511021"/>
            <a:ext cx="797941" cy="774700"/>
          </a:xfrm>
          <a:custGeom>
            <a:avLst/>
            <a:gdLst>
              <a:gd name="T0" fmla="*/ 0 w 14541"/>
              <a:gd name="T1" fmla="*/ 0 h 21600"/>
              <a:gd name="T2" fmla="*/ 14541 w 14541"/>
              <a:gd name="T3" fmla="*/ 21600 h 21600"/>
            </a:gdLst>
            <a:ahLst/>
            <a:cxnLst/>
            <a:rect l="T0" t="T1" r="T2" b="T3"/>
            <a:pathLst>
              <a:path w="14541" h="21600">
                <a:moveTo>
                  <a:pt x="2823" y="0"/>
                </a:moveTo>
                <a:cubicBezTo>
                  <a:pt x="1264" y="0"/>
                  <a:pt x="0" y="1934"/>
                  <a:pt x="0" y="4320"/>
                </a:cubicBezTo>
                <a:lnTo>
                  <a:pt x="0" y="8640"/>
                </a:lnTo>
                <a:lnTo>
                  <a:pt x="-7059" y="10800"/>
                </a:lnTo>
                <a:lnTo>
                  <a:pt x="0" y="12960"/>
                </a:lnTo>
                <a:lnTo>
                  <a:pt x="0" y="17280"/>
                </a:lnTo>
                <a:cubicBezTo>
                  <a:pt x="0" y="19666"/>
                  <a:pt x="1264" y="21600"/>
                  <a:pt x="2823" y="21600"/>
                </a:cubicBezTo>
                <a:lnTo>
                  <a:pt x="11717" y="21600"/>
                </a:lnTo>
                <a:cubicBezTo>
                  <a:pt x="13277" y="21600"/>
                  <a:pt x="14541" y="19666"/>
                  <a:pt x="14541" y="17280"/>
                </a:cubicBezTo>
                <a:lnTo>
                  <a:pt x="14541" y="4320"/>
                </a:lnTo>
                <a:cubicBezTo>
                  <a:pt x="14541" y="1934"/>
                  <a:pt x="13277" y="0"/>
                  <a:pt x="11717" y="0"/>
                </a:cubicBezTo>
                <a:lnTo>
                  <a:pt x="2823" y="0"/>
                </a:lnTo>
                <a:close/>
                <a:moveTo>
                  <a:pt x="2823" y="0"/>
                </a:moveTo>
              </a:path>
            </a:pathLst>
          </a:cu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Policies</a:t>
            </a:r>
          </a:p>
        </p:txBody>
      </p:sp>
      <p:sp>
        <p:nvSpPr>
          <p:cNvPr id="30" name="Oval 27"/>
          <p:cNvSpPr>
            <a:spLocks/>
          </p:cNvSpPr>
          <p:nvPr/>
        </p:nvSpPr>
        <p:spPr bwMode="auto">
          <a:xfrm>
            <a:off x="4693601" y="2857384"/>
            <a:ext cx="900000" cy="360000"/>
          </a:xfrm>
          <a:prstGeom prst="round2Diag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Pilot-Job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Oval 28"/>
          <p:cNvSpPr>
            <a:spLocks/>
          </p:cNvSpPr>
          <p:nvPr/>
        </p:nvSpPr>
        <p:spPr bwMode="auto">
          <a:xfrm>
            <a:off x="5787924" y="2857921"/>
            <a:ext cx="900000" cy="360000"/>
          </a:xfrm>
          <a:prstGeom prst="round2Diag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Pilot-Job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5044760" y="3199010"/>
            <a:ext cx="1120916" cy="1058136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33" name="Oval 30"/>
          <p:cNvSpPr>
            <a:spLocks/>
          </p:cNvSpPr>
          <p:nvPr/>
        </p:nvSpPr>
        <p:spPr bwMode="auto">
          <a:xfrm>
            <a:off x="2270970" y="2865889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4" name="Oval 31"/>
          <p:cNvSpPr>
            <a:spLocks/>
          </p:cNvSpPr>
          <p:nvPr/>
        </p:nvSpPr>
        <p:spPr bwMode="auto">
          <a:xfrm>
            <a:off x="2673814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5" name="Oval 32"/>
          <p:cNvSpPr>
            <a:spLocks/>
          </p:cNvSpPr>
          <p:nvPr/>
        </p:nvSpPr>
        <p:spPr bwMode="auto">
          <a:xfrm>
            <a:off x="3076658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6" name="Oval 33"/>
          <p:cNvSpPr>
            <a:spLocks/>
          </p:cNvSpPr>
          <p:nvPr/>
        </p:nvSpPr>
        <p:spPr bwMode="auto">
          <a:xfrm>
            <a:off x="3479502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638208" y="3199009"/>
            <a:ext cx="461178" cy="1101661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39" name="Oval 21"/>
          <p:cNvSpPr>
            <a:spLocks/>
          </p:cNvSpPr>
          <p:nvPr/>
        </p:nvSpPr>
        <p:spPr bwMode="auto">
          <a:xfrm>
            <a:off x="4434455" y="4181847"/>
            <a:ext cx="333121" cy="333121"/>
          </a:xfrm>
          <a:prstGeom prst="ellipse">
            <a:avLst/>
          </a:prstGeom>
          <a:solidFill>
            <a:srgbClr val="92D050">
              <a:alpha val="25000"/>
            </a:srgbClr>
          </a:solidFill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40" name="Oval 21"/>
          <p:cNvSpPr>
            <a:spLocks/>
          </p:cNvSpPr>
          <p:nvPr/>
        </p:nvSpPr>
        <p:spPr bwMode="auto">
          <a:xfrm>
            <a:off x="4835663" y="4181847"/>
            <a:ext cx="333121" cy="333121"/>
          </a:xfrm>
          <a:prstGeom prst="ellipse">
            <a:avLst/>
          </a:prstGeom>
          <a:solidFill>
            <a:srgbClr val="92D050">
              <a:alpha val="25000"/>
            </a:srgbClr>
          </a:solidFill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3632037" y="4416880"/>
            <a:ext cx="947372" cy="892535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4999303" y="4400360"/>
            <a:ext cx="1839044" cy="805816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3" name="Oval 27"/>
          <p:cNvSpPr>
            <a:spLocks/>
          </p:cNvSpPr>
          <p:nvPr/>
        </p:nvSpPr>
        <p:spPr bwMode="auto">
          <a:xfrm>
            <a:off x="3000731" y="5087029"/>
            <a:ext cx="1327048" cy="568642"/>
          </a:xfrm>
          <a:prstGeom prst="round2DiagRect">
            <a:avLst/>
          </a:prstGeom>
          <a:noFill/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Oval 27"/>
          <p:cNvSpPr>
            <a:spLocks/>
          </p:cNvSpPr>
          <p:nvPr/>
        </p:nvSpPr>
        <p:spPr bwMode="auto">
          <a:xfrm>
            <a:off x="6633755" y="5077201"/>
            <a:ext cx="1327048" cy="568642"/>
          </a:xfrm>
          <a:prstGeom prst="round2DiagRect">
            <a:avLst/>
          </a:prstGeom>
          <a:noFill/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3686963" y="3041099"/>
            <a:ext cx="3967450" cy="2268316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3254142" y="3041099"/>
            <a:ext cx="830096" cy="2268315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7" name="Oval 33"/>
          <p:cNvSpPr>
            <a:spLocks/>
          </p:cNvSpPr>
          <p:nvPr/>
        </p:nvSpPr>
        <p:spPr bwMode="auto">
          <a:xfrm>
            <a:off x="7581700" y="5195185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48" name="Oval 33"/>
          <p:cNvSpPr>
            <a:spLocks/>
          </p:cNvSpPr>
          <p:nvPr/>
        </p:nvSpPr>
        <p:spPr bwMode="auto">
          <a:xfrm>
            <a:off x="3879244" y="5194961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6533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Introduction to Pilot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Working definition</a:t>
            </a:r>
            <a:r>
              <a:rPr lang="en-US" dirty="0" smtClean="0"/>
              <a:t>: </a:t>
            </a:r>
            <a:r>
              <a:rPr lang="en-GB" dirty="0" smtClean="0"/>
              <a:t>a system that generalizes a placeholder job to provide multi-level scheduling to allow application-level control over the system scheduler via a scheduling overlay</a:t>
            </a:r>
          </a:p>
          <a:p>
            <a:r>
              <a:rPr lang="en-US" dirty="0" smtClean="0">
                <a:solidFill>
                  <a:srgbClr val="D7112E"/>
                </a:solidFill>
              </a:rPr>
              <a:t>Advantages</a:t>
            </a:r>
            <a:r>
              <a:rPr lang="en-US" dirty="0" smtClean="0"/>
              <a:t> of Pilot Job systems:</a:t>
            </a:r>
          </a:p>
          <a:p>
            <a:pPr lvl="1"/>
            <a:r>
              <a:rPr lang="en-US" dirty="0" smtClean="0"/>
              <a:t>Abstraction between application and resource layer</a:t>
            </a:r>
          </a:p>
          <a:p>
            <a:pPr lvl="1"/>
            <a:r>
              <a:rPr lang="en-US" dirty="0" smtClean="0"/>
              <a:t>Avoid bottlenecks of system-level only scheduling</a:t>
            </a:r>
          </a:p>
          <a:p>
            <a:pPr lvl="1"/>
            <a:r>
              <a:rPr lang="en-US" dirty="0" smtClean="0"/>
              <a:t>Move control upwards and provides flexibility upwards</a:t>
            </a:r>
          </a:p>
          <a:p>
            <a:pPr lvl="1"/>
            <a:r>
              <a:rPr lang="en-US" dirty="0" smtClean="0"/>
              <a:t>Enable the “slicing and dicing” of resources for applications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D7112E"/>
                </a:solidFill>
              </a:rPr>
              <a:t>Limitations</a:t>
            </a:r>
            <a:r>
              <a:rPr lang="en-US" dirty="0" smtClean="0"/>
              <a:t> of current Pilot-Jobs implementations:</a:t>
            </a:r>
          </a:p>
          <a:p>
            <a:pPr lvl="1"/>
            <a:r>
              <a:rPr lang="en-US" dirty="0" smtClean="0"/>
              <a:t>Many Pilot-Job offerings, often semantically distinct </a:t>
            </a:r>
          </a:p>
          <a:p>
            <a:pPr lvl="2"/>
            <a:r>
              <a:rPr lang="en-US" dirty="0" smtClean="0"/>
              <a:t>Conceptual: P* towards a unified view of pilot-jobs, pilot-abstractions</a:t>
            </a:r>
          </a:p>
          <a:p>
            <a:pPr lvl="1"/>
            <a:r>
              <a:rPr lang="en-US" dirty="0" smtClean="0"/>
              <a:t>How to “slice and dice” resources? How to map to infrastructure?</a:t>
            </a:r>
          </a:p>
          <a:p>
            <a:pPr lvl="2"/>
            <a:r>
              <a:rPr lang="en-US" dirty="0" smtClean="0"/>
              <a:t>Role for underlying  abstraction (Bundles)?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Introduction to Resource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94801" cy="5108524"/>
          </a:xfrm>
        </p:spPr>
        <p:txBody>
          <a:bodyPr>
            <a:normAutofit/>
          </a:bodyPr>
          <a:lstStyle/>
          <a:p>
            <a:r>
              <a:rPr lang="en-US" dirty="0" smtClean="0"/>
              <a:t>Resource-facing abstraction “below” Pilots</a:t>
            </a:r>
          </a:p>
          <a:p>
            <a:r>
              <a:rPr lang="en-US" dirty="0" smtClean="0"/>
              <a:t>Aggregated resources: compute, storage, network</a:t>
            </a:r>
          </a:p>
          <a:p>
            <a:r>
              <a:rPr lang="en-US" dirty="0" smtClean="0"/>
              <a:t>Objective: model of infrastructure resources</a:t>
            </a:r>
          </a:p>
          <a:p>
            <a:pPr lvl="1"/>
            <a:r>
              <a:rPr lang="en-US" dirty="0" smtClean="0"/>
              <a:t>predictive, flexible, adaptive, active</a:t>
            </a:r>
          </a:p>
          <a:p>
            <a:r>
              <a:rPr lang="en-US" dirty="0" smtClean="0">
                <a:solidFill>
                  <a:srgbClr val="D7112E"/>
                </a:solidFill>
              </a:rPr>
              <a:t>Bundle profile</a:t>
            </a:r>
          </a:p>
          <a:p>
            <a:pPr lvl="1"/>
            <a:r>
              <a:rPr lang="en-US" dirty="0" smtClean="0"/>
              <a:t>resource histograms: using probes and workload measurements</a:t>
            </a:r>
          </a:p>
          <a:p>
            <a:r>
              <a:rPr lang="en-US" dirty="0" smtClean="0">
                <a:solidFill>
                  <a:srgbClr val="D7112E"/>
                </a:solidFill>
              </a:rPr>
              <a:t>Bundle signature</a:t>
            </a:r>
          </a:p>
          <a:p>
            <a:pPr lvl="1"/>
            <a:r>
              <a:rPr lang="en-US" dirty="0" smtClean="0"/>
              <a:t>compact representation </a:t>
            </a:r>
          </a:p>
          <a:p>
            <a:r>
              <a:rPr lang="en-US" dirty="0" smtClean="0">
                <a:solidFill>
                  <a:srgbClr val="D7112E"/>
                </a:solidFill>
                <a:sym typeface="Wingdings" pitchFamily="2" charset="2"/>
              </a:rPr>
              <a:t>Bundle allocation</a:t>
            </a:r>
            <a:endParaRPr lang="en-US" dirty="0">
              <a:solidFill>
                <a:srgbClr val="D7112E"/>
              </a:solidFill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late binding of bundle to pilots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AIMES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0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Shape of the solution</a:t>
            </a:r>
          </a:p>
          <a:p>
            <a:r>
              <a:rPr lang="en-US" dirty="0" smtClean="0"/>
              <a:t>Resource abstractions at application- and resource-facing levels</a:t>
            </a:r>
          </a:p>
          <a:p>
            <a:r>
              <a:rPr lang="en-US" dirty="0" smtClean="0"/>
              <a:t>Awareness of application + Awareness of physical resources</a:t>
            </a:r>
          </a:p>
          <a:p>
            <a:r>
              <a:rPr lang="en-US" dirty="0" smtClean="0"/>
              <a:t>Co-design approach</a:t>
            </a:r>
          </a:p>
          <a:p>
            <a:r>
              <a:rPr lang="en-US" dirty="0" smtClean="0"/>
              <a:t>Integrative resource management</a:t>
            </a:r>
          </a:p>
          <a:p>
            <a:pPr lvl="1"/>
            <a:r>
              <a:rPr lang="en-US" dirty="0" smtClean="0"/>
              <a:t>Across compute (C), storage (S), networking (N)</a:t>
            </a:r>
          </a:p>
          <a:p>
            <a:pPr lvl="1"/>
            <a:r>
              <a:rPr lang="en-US" dirty="0" smtClean="0"/>
              <a:t>Across resource types/scales/federation </a:t>
            </a:r>
          </a:p>
          <a:p>
            <a:pPr lvl="1"/>
            <a:r>
              <a:rPr lang="en-US" dirty="0" smtClean="0"/>
              <a:t>Vertical: abstractions at application and resource level are aware of each other</a:t>
            </a:r>
          </a:p>
          <a:p>
            <a:pPr lvl="1"/>
            <a:r>
              <a:rPr lang="en-US" dirty="0" smtClean="0"/>
              <a:t>Horizontal: C, S and N aware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tgers-AIMES-PPT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xmlns:a="http://schemas.openxmlformats.org/drawingml/2006/main" name="Rutgers-AIMES-PPT-theme" id="{F430BC44-5DF7-4276-84A4-99FE82B0FA7F}" vid="{D9AB68C1-47E8-405C-A290-95F887E613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Rutgers-AIMES-PPT-theme</Template>
  <TotalTime>1206</TotalTime>
  <Words>1652</Words>
  <Application>Microsoft Office PowerPoint</Application>
  <PresentationFormat>On-screen Show (4:3)</PresentationFormat>
  <Paragraphs>211</Paragraphs>
  <Slides>16</Slides>
  <Notes>11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Rutgers-AIMES-PPT-theme</vt:lpstr>
      <vt:lpstr>AIMES: Abstractions and Integrated Middleware for Extreme-Scales </vt:lpstr>
      <vt:lpstr>Slide 2</vt:lpstr>
      <vt:lpstr>Overview</vt:lpstr>
      <vt:lpstr>The Application Perspective</vt:lpstr>
      <vt:lpstr>Role and Use of Application Skeletons</vt:lpstr>
      <vt:lpstr>Introduction to Pilot Jobs</vt:lpstr>
      <vt:lpstr>Introduction to Pilot Jobs</vt:lpstr>
      <vt:lpstr>Introduction to Resource Bundles</vt:lpstr>
      <vt:lpstr>AIMES</vt:lpstr>
      <vt:lpstr>AIMES</vt:lpstr>
      <vt:lpstr>AIMES – FOA alignment</vt:lpstr>
      <vt:lpstr>Short-term</vt:lpstr>
      <vt:lpstr>Middle-term</vt:lpstr>
      <vt:lpstr>AIMES: Abstractions and Integrated Middleware for Extreme-Scales </vt:lpstr>
      <vt:lpstr>Middle and Long-term</vt:lpstr>
      <vt:lpstr>Long-term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Use of Application Skeletons</dc:title>
  <dc:creator>Daniel S. Katz</dc:creator>
  <cp:lastModifiedBy>Shantenu Jha</cp:lastModifiedBy>
  <cp:revision>278</cp:revision>
  <dcterms:created xsi:type="dcterms:W3CDTF">2013-04-01T16:43:10Z</dcterms:created>
  <dcterms:modified xsi:type="dcterms:W3CDTF">2013-04-01T16:46:21Z</dcterms:modified>
</cp:coreProperties>
</file>