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22"/>
  </p:notesMasterIdLst>
  <p:sldIdLst>
    <p:sldId id="278" r:id="rId3"/>
    <p:sldId id="267" r:id="rId4"/>
    <p:sldId id="266" r:id="rId5"/>
    <p:sldId id="299" r:id="rId6"/>
    <p:sldId id="273" r:id="rId7"/>
    <p:sldId id="274" r:id="rId8"/>
    <p:sldId id="275" r:id="rId9"/>
    <p:sldId id="290" r:id="rId10"/>
    <p:sldId id="291" r:id="rId11"/>
    <p:sldId id="277" r:id="rId12"/>
    <p:sldId id="293" r:id="rId13"/>
    <p:sldId id="258" r:id="rId14"/>
    <p:sldId id="296" r:id="rId15"/>
    <p:sldId id="279" r:id="rId16"/>
    <p:sldId id="282" r:id="rId17"/>
    <p:sldId id="283" r:id="rId18"/>
    <p:sldId id="294" r:id="rId19"/>
    <p:sldId id="29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6522" autoAdjust="0"/>
  </p:normalViewPr>
  <p:slideViewPr>
    <p:cSldViewPr>
      <p:cViewPr>
        <p:scale>
          <a:sx n="100" d="100"/>
          <a:sy n="100" d="100"/>
        </p:scale>
        <p:origin x="-11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7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7/13/13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57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01B322-A716-654B-AFAC-EA429E6F84E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8B06-2204-4956-B9AE-D105888F53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8B06-2204-4956-B9AE-D105888F53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42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FE73D-CB6B-DD4E-9597-328E9B61A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6C7DB-A7D8-EE4A-B864-8045E0B7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w68.quarry.iu.teragrid.org:8080/" TargetMode="External"/><Relationship Id="rId3" Type="http://schemas.openxmlformats.org/officeDocument/2006/relationships/hyperlink" Target="http://saga-project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w68.quarry.iu.teragrid.org/invite/reques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w68.quarry.iu.teragrid.org:8080/my-tasks/" TargetMode="External"/><Relationship Id="rId3" Type="http://schemas.openxmlformats.org/officeDocument/2006/relationships/hyperlink" Target="http://gw68.quarry.iu.teragrid.org/job/bigjob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DARE: A Standards-based Middleware for Science Gateways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5100" y="3927475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EGI  Manchester</a:t>
            </a:r>
          </a:p>
          <a:p>
            <a:pPr eaLnBrk="1" hangingPunct="1"/>
            <a:r>
              <a:rPr lang="en-US" dirty="0" smtClean="0"/>
              <a:t>09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BigJob: Resource Interoperability</a:t>
            </a:r>
          </a:p>
        </p:txBody>
      </p:sp>
      <p:pic>
        <p:nvPicPr>
          <p:cNvPr id="7065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050" y="1657350"/>
            <a:ext cx="7073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2"/>
          <p:cNvSpPr txBox="1">
            <a:spLocks/>
          </p:cNvSpPr>
          <p:nvPr/>
        </p:nvSpPr>
        <p:spPr bwMode="auto">
          <a:xfrm>
            <a:off x="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DARE-</a:t>
            </a:r>
            <a:r>
              <a:rPr lang="en-US" sz="3200" dirty="0" err="1" smtClean="0">
                <a:solidFill>
                  <a:schemeClr val="bg1"/>
                </a:solidFill>
              </a:rPr>
              <a:t>BigJob</a:t>
            </a:r>
            <a:r>
              <a:rPr lang="en-US" sz="3200" dirty="0" smtClean="0">
                <a:solidFill>
                  <a:schemeClr val="bg1"/>
                </a:solidFill>
              </a:rPr>
              <a:t>: A Flexible and Extensible Gateway using Pilot-Abstractions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184400" y="4032250"/>
            <a:ext cx="6426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dirty="0" smtClean="0">
                <a:hlinkClick r:id="rId2"/>
              </a:rPr>
              <a:t>http://gw68.quarry.iu.teragrid.org:8080/</a:t>
            </a:r>
            <a:endParaRPr lang="en-US" dirty="0" smtClean="0"/>
          </a:p>
          <a:p>
            <a:pPr marL="936625" lvl="1"/>
            <a:endParaRPr lang="en-US" dirty="0" smtClean="0">
              <a:hlinkClick r:id="rId3"/>
            </a:endParaRPr>
          </a:p>
          <a:p>
            <a:pPr marL="936625"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://saga-project.org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Motivation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3900"/>
          </a:xfrm>
        </p:spPr>
        <p:txBody>
          <a:bodyPr>
            <a:noAutofit/>
          </a:bodyPr>
          <a:lstStyle/>
          <a:p>
            <a:pPr lvl="2">
              <a:buNone/>
            </a:pP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Intellectual Motivation:  Gateways are usable but not very flexible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Best of both worlds? </a:t>
            </a:r>
          </a:p>
          <a:p>
            <a:pPr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Aim: Provide compositional flexibility (a la command-line), whilst providing transparent  (and powerful) resource management and managing the runtime complexity of DCI ?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To provide a lightweight extensible gateway that helps in supporting multiple and flexible usage modes on XSEDE and OSG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Pilots are powerful paradigm for resource utilization. 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Pilots don’t have to be passive elements. 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P* Model establishes Pilots as an active element</a:t>
            </a:r>
          </a:p>
          <a:p>
            <a:pPr lvl="2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BigJob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used extensively on XSEDE. Lower the barrier for its uptake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Make it simple for the usage of Pilot-Jobs on XSEDE</a:t>
            </a:r>
          </a:p>
          <a:p>
            <a:pPr lvl="2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Will extend to OSG and possibly to EGI</a:t>
            </a:r>
          </a:p>
          <a:p>
            <a:pPr lvl="2">
              <a:buFont typeface="Arial"/>
              <a:buChar char="•"/>
            </a:pP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941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Practical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64382"/>
          </a:xfrm>
        </p:spPr>
        <p:txBody>
          <a:bodyPr anchor="t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DARE-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BigJob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: Latest in the family of gateways built upon DARE</a:t>
            </a:r>
          </a:p>
          <a:p>
            <a:pPr marL="1200150" lvl="2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Passive E.g., DARE-HTHP, DARE-NGS, DARE-Cactus</a:t>
            </a:r>
          </a:p>
          <a:p>
            <a:pPr marL="800100" lvl="1" indent="-342900">
              <a:buNone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It is written in Python --- from top to bottom, front to back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BigJob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is a SAGA based general purpose pilot-job framework. SAGA based BigJob acts as a intermediary in submitting jobs from DARE to a heterogeneous Computing resource.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</a:rPr>
              <a:t>Django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is a high level python web framework to support clean, pragmatic design.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Celery is an asynchronous task queue based upon distributed message passing and scheduling as well.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42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Flowchart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133600"/>
            <a:ext cx="17526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DARE-</a:t>
            </a:r>
            <a:r>
              <a:rPr lang="en-US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BigJob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input for files, pilot information, tasks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1828800"/>
            <a:ext cx="4724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1905000"/>
            <a:ext cx="9144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Django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905000"/>
            <a:ext cx="1295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Sqlite</a:t>
            </a:r>
            <a:r>
              <a:rPr lang="en-US" sz="1200" b="1" dirty="0" smtClean="0">
                <a:solidFill>
                  <a:schemeClr val="tx1"/>
                </a:solidFill>
              </a:rPr>
              <a:t> 3 Database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3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2098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File input, pilot information and tasks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05400" y="2286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800" y="1905000"/>
            <a:ext cx="99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Stores Job information  and user authentication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910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57600" y="3048000"/>
            <a:ext cx="1143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Celery Coordination service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2667000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Enqueue tasks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5400" y="3352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629400" y="3124200"/>
            <a:ext cx="1371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Celery Worker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410200" y="36576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19400" y="4953000"/>
            <a:ext cx="4724400" cy="1752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Resource (Futuregrid, XSEDE)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4191000"/>
            <a:ext cx="1219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Pilot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000" y="36576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Passes tasks, created pilot 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362200" y="4495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66800" y="4191000"/>
            <a:ext cx="1219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Distributed coordination service for BigJob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800" y="5334000"/>
            <a:ext cx="19812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Resource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2200" y="48006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14800" y="5715000"/>
            <a:ext cx="1981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Pilot Agent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816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67200" y="6248400"/>
            <a:ext cx="609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Unit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1600" y="6248400"/>
            <a:ext cx="914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Compute Unit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594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38800" y="594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 Scripting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to generate a single task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57250" lvl="2" indent="0">
              <a:buNone/>
            </a:pPr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tasks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pPr marL="857250" lvl="2" indent="0">
              <a:buNone/>
            </a:pPr>
            <a:r>
              <a:rPr lang="en-US" dirty="0" smtClean="0">
                <a:latin typeface="Monaco"/>
                <a:cs typeface="Monaco"/>
              </a:rPr>
              <a:t>	 </a:t>
            </a:r>
            <a:r>
              <a:rPr lang="en-US" dirty="0" err="1" smtClean="0">
                <a:latin typeface="Monaco"/>
                <a:cs typeface="Monaco"/>
              </a:rPr>
              <a:t>compute_unit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= {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"executable": "/bin/echo",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"arguments": ["Hello", "$ENV1", "$ENV2"],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"environment": ['ENV1=env_arg1', 'ENV2=env_arg2'],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number_of_processes</a:t>
            </a:r>
            <a:r>
              <a:rPr lang="en-US" dirty="0">
                <a:latin typeface="Monaco"/>
                <a:cs typeface="Monaco"/>
              </a:rPr>
              <a:t>": 4,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spmd_variation</a:t>
            </a:r>
            <a:r>
              <a:rPr lang="en-US" dirty="0">
                <a:latin typeface="Monaco"/>
                <a:cs typeface="Monaco"/>
              </a:rPr>
              <a:t>": "</a:t>
            </a:r>
            <a:r>
              <a:rPr lang="en-US" dirty="0" err="1">
                <a:latin typeface="Monaco"/>
                <a:cs typeface="Monaco"/>
              </a:rPr>
              <a:t>mpi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"output": "</a:t>
            </a:r>
            <a:r>
              <a:rPr lang="en-US" dirty="0" err="1">
                <a:latin typeface="Monaco"/>
                <a:cs typeface="Monaco"/>
              </a:rPr>
              <a:t>stdout.txt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"error": "</a:t>
            </a:r>
            <a:r>
              <a:rPr lang="en-US" dirty="0" err="1">
                <a:latin typeface="Monaco"/>
                <a:cs typeface="Monaco"/>
              </a:rPr>
              <a:t>stderr.txt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pPr marL="857250" lvl="2" indent="0">
              <a:buNone/>
            </a:pPr>
            <a:r>
              <a:rPr lang="en-US" dirty="0" smtClean="0">
                <a:latin typeface="Monaco"/>
                <a:cs typeface="Monaco"/>
              </a:rPr>
              <a:t>	   return </a:t>
            </a:r>
            <a:r>
              <a:rPr lang="en-US" dirty="0" err="1" smtClean="0">
                <a:latin typeface="Monaco"/>
                <a:cs typeface="Monaco"/>
              </a:rPr>
              <a:t>compute_unit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068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r>
              <a:rPr lang="en-US" dirty="0" smtClean="0"/>
              <a:t>:  Scripting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Generating multiple </a:t>
            </a:r>
            <a:r>
              <a:rPr lang="en-US" dirty="0"/>
              <a:t>t</a:t>
            </a:r>
            <a:r>
              <a:rPr lang="en-US" dirty="0" smtClean="0"/>
              <a:t>asks</a:t>
            </a:r>
          </a:p>
          <a:p>
            <a:endParaRPr lang="en-US" dirty="0" smtClean="0"/>
          </a:p>
          <a:p>
            <a:pPr marL="857250" lvl="2" indent="0">
              <a:buNone/>
            </a:pPr>
            <a:r>
              <a:rPr lang="en-US" dirty="0" err="1">
                <a:latin typeface="Monaco"/>
                <a:cs typeface="Monaco"/>
              </a:rPr>
              <a:t>def</a:t>
            </a:r>
            <a:r>
              <a:rPr lang="en-US" dirty="0">
                <a:latin typeface="Monaco"/>
                <a:cs typeface="Monaco"/>
              </a:rPr>
              <a:t> tasks(NUMBER_JOBS=</a:t>
            </a:r>
            <a:r>
              <a:rPr lang="en-US" dirty="0" smtClean="0">
                <a:latin typeface="Monaco"/>
                <a:cs typeface="Monaco"/>
              </a:rPr>
              <a:t>10)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tasks = []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for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 in range(NUMBER_JOBS):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</a:t>
            </a:r>
            <a:r>
              <a:rPr lang="en-US" dirty="0" err="1">
                <a:latin typeface="Monaco"/>
                <a:cs typeface="Monaco"/>
              </a:rPr>
              <a:t>compute_unit_description</a:t>
            </a:r>
            <a:r>
              <a:rPr lang="en-US" dirty="0">
                <a:latin typeface="Monaco"/>
                <a:cs typeface="Monaco"/>
              </a:rPr>
              <a:t> = {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"executable": "/bin/echo",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"arguments": ["Hello", "$ENV1", "$ENV2"],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"environment": ['ENV1=</a:t>
            </a:r>
            <a:r>
              <a:rPr lang="en-US" dirty="0" err="1" smtClean="0">
                <a:latin typeface="Monaco"/>
                <a:cs typeface="Monaco"/>
              </a:rPr>
              <a:t>env_arg</a:t>
            </a:r>
            <a:r>
              <a:rPr lang="en-US" dirty="0" err="1">
                <a:latin typeface="Monaco"/>
                <a:cs typeface="Monaco"/>
              </a:rPr>
              <a:t>a</a:t>
            </a:r>
            <a:r>
              <a:rPr lang="en-US" dirty="0" smtClean="0">
                <a:latin typeface="Monaco"/>
                <a:cs typeface="Monaco"/>
              </a:rPr>
              <a:t>’ +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, </a:t>
            </a:r>
            <a:r>
              <a:rPr lang="en-US" dirty="0">
                <a:latin typeface="Monaco"/>
                <a:cs typeface="Monaco"/>
              </a:rPr>
              <a:t>'ENV2=</a:t>
            </a:r>
            <a:r>
              <a:rPr lang="en-US" dirty="0" err="1" smtClean="0">
                <a:latin typeface="Monaco"/>
                <a:cs typeface="Monaco"/>
              </a:rPr>
              <a:t>env_argb</a:t>
            </a:r>
            <a:r>
              <a:rPr lang="en-US" dirty="0" smtClean="0">
                <a:latin typeface="Monaco"/>
                <a:cs typeface="Monaco"/>
              </a:rPr>
              <a:t>’ +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]</a:t>
            </a:r>
            <a:r>
              <a:rPr lang="en-US" dirty="0">
                <a:latin typeface="Monaco"/>
                <a:cs typeface="Monaco"/>
              </a:rPr>
              <a:t>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number_of_processes</a:t>
            </a:r>
            <a:r>
              <a:rPr lang="en-US" dirty="0">
                <a:latin typeface="Monaco"/>
                <a:cs typeface="Monaco"/>
              </a:rPr>
              <a:t>": 4,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</a:t>
            </a:r>
            <a:r>
              <a:rPr lang="en-US" dirty="0" err="1">
                <a:latin typeface="Monaco"/>
                <a:cs typeface="Monaco"/>
              </a:rPr>
              <a:t>spmd_variation</a:t>
            </a:r>
            <a:r>
              <a:rPr lang="en-US" dirty="0">
                <a:latin typeface="Monaco"/>
                <a:cs typeface="Monaco"/>
              </a:rPr>
              <a:t>": "</a:t>
            </a:r>
            <a:r>
              <a:rPr lang="en-US" dirty="0" err="1">
                <a:latin typeface="Monaco"/>
                <a:cs typeface="Monaco"/>
              </a:rPr>
              <a:t>mpi</a:t>
            </a:r>
            <a:r>
              <a:rPr lang="en-US" dirty="0">
                <a:latin typeface="Monaco"/>
                <a:cs typeface="Monaco"/>
              </a:rPr>
              <a:t>",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"output": "</a:t>
            </a:r>
            <a:r>
              <a:rPr lang="en-US" dirty="0" err="1" smtClean="0">
                <a:latin typeface="Monaco"/>
                <a:cs typeface="Monaco"/>
              </a:rPr>
              <a:t>stdout</a:t>
            </a:r>
            <a:r>
              <a:rPr lang="en-US" dirty="0" smtClean="0">
                <a:latin typeface="Monaco"/>
                <a:cs typeface="Monaco"/>
              </a:rPr>
              <a:t>-%</a:t>
            </a:r>
            <a:r>
              <a:rPr lang="en-US" dirty="0" err="1" smtClean="0">
                <a:latin typeface="Monaco"/>
                <a:cs typeface="Monaco"/>
              </a:rPr>
              <a:t>s.txt</a:t>
            </a:r>
            <a:r>
              <a:rPr lang="en-US" dirty="0" smtClean="0">
                <a:latin typeface="Monaco"/>
                <a:cs typeface="Monaco"/>
              </a:rPr>
              <a:t>” %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,</a:t>
            </a:r>
            <a:endParaRPr lang="en-US" dirty="0">
              <a:latin typeface="Monaco"/>
              <a:cs typeface="Monaco"/>
            </a:endParaRP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"error": "</a:t>
            </a:r>
            <a:r>
              <a:rPr lang="en-US" dirty="0" err="1" smtClean="0">
                <a:latin typeface="Monaco"/>
                <a:cs typeface="Monaco"/>
              </a:rPr>
              <a:t>stderr</a:t>
            </a:r>
            <a:r>
              <a:rPr lang="en-US" dirty="0" smtClean="0">
                <a:latin typeface="Monaco"/>
                <a:cs typeface="Monaco"/>
              </a:rPr>
              <a:t>-%</a:t>
            </a:r>
            <a:r>
              <a:rPr lang="en-US" dirty="0" err="1" smtClean="0">
                <a:latin typeface="Monaco"/>
                <a:cs typeface="Monaco"/>
              </a:rPr>
              <a:t>s.txt</a:t>
            </a:r>
            <a:r>
              <a:rPr lang="en-US" dirty="0" smtClean="0">
                <a:latin typeface="Monaco"/>
                <a:cs typeface="Monaco"/>
              </a:rPr>
              <a:t>” %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    </a:t>
            </a:r>
            <a:r>
              <a:rPr lang="en-US" dirty="0" err="1">
                <a:latin typeface="Monaco"/>
                <a:cs typeface="Monaco"/>
              </a:rPr>
              <a:t>tasks.append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compute_unit_description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latin typeface="Monaco"/>
                <a:cs typeface="Monaco"/>
              </a:rPr>
              <a:t>    return tasks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939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pPr lvl="1"/>
            <a:r>
              <a:rPr lang="en-US" dirty="0"/>
              <a:t>Request for an Invite</a:t>
            </a:r>
          </a:p>
          <a:p>
            <a:pPr lvl="2"/>
            <a:r>
              <a:rPr lang="en-US" dirty="0">
                <a:hlinkClick r:id="rId2"/>
              </a:rPr>
              <a:t>http://gw68.quarry.iu.teragrid.org/invite/request/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Once approved by admin you will receive invite to join to the email you submitted</a:t>
            </a:r>
          </a:p>
          <a:p>
            <a:pPr lvl="1"/>
            <a:r>
              <a:rPr lang="en-US" dirty="0"/>
              <a:t>Using that link we can complete Registration through Google/Yahoo and login.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 Google/Yahoo Accounts to login. </a:t>
            </a:r>
            <a:endParaRPr lang="en-US" dirty="0"/>
          </a:p>
          <a:p>
            <a:pPr lvl="1"/>
            <a:r>
              <a:rPr lang="en-US" dirty="0" smtClean="0"/>
              <a:t>Separate password to login is not required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12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</a:t>
            </a:r>
            <a:r>
              <a:rPr lang="en-US" dirty="0" err="1" smtClean="0"/>
              <a:t>BigJob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pPr lvl="1"/>
            <a:r>
              <a:rPr lang="en-US" dirty="0"/>
              <a:t>http://gw68.quarry.iu.teragrid.org/log-in/</a:t>
            </a:r>
            <a:r>
              <a:rPr lang="en-US" dirty="0" smtClean="0"/>
              <a:t> (</a:t>
            </a:r>
            <a:r>
              <a:rPr lang="en-US" dirty="0" err="1"/>
              <a:t>dareuser</a:t>
            </a:r>
            <a:r>
              <a:rPr lang="en-US" dirty="0"/>
              <a:t>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to self: Remove the username and password before posting!!</a:t>
            </a:r>
          </a:p>
          <a:p>
            <a:r>
              <a:rPr lang="en-US" dirty="0" smtClean="0"/>
              <a:t>Create and edit Tasks</a:t>
            </a:r>
          </a:p>
          <a:p>
            <a:pPr lvl="1"/>
            <a:r>
              <a:rPr lang="en-US" dirty="0">
                <a:hlinkClick r:id="rId2"/>
              </a:rPr>
              <a:t>http://gw68.quarry.iu.teragrid.org:8080/my-tasks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Click on button “Add a Task” and add necessary scripts.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Starting Pilots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://gw68.quarry.iu.teragrid.org/job/bigjob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Start-Pilot button for </a:t>
            </a:r>
            <a:r>
              <a:rPr lang="en-US" dirty="0" err="1"/>
              <a:t>lonestar</a:t>
            </a:r>
            <a:r>
              <a:rPr lang="en-US" dirty="0"/>
              <a:t>. it submits pilot (</a:t>
            </a:r>
            <a:r>
              <a:rPr lang="en-US" dirty="0" err="1"/>
              <a:t>pbs+ssh</a:t>
            </a:r>
            <a:r>
              <a:rPr lang="en-US" dirty="0"/>
              <a:t>) to queue from</a:t>
            </a:r>
            <a:r>
              <a:rPr lang="en-US" dirty="0" smtClean="0"/>
              <a:t> predefined account </a:t>
            </a:r>
            <a:r>
              <a:rPr lang="en-US" dirty="0"/>
              <a:t>on </a:t>
            </a:r>
            <a:r>
              <a:rPr lang="en-US" dirty="0" err="1" smtClean="0"/>
              <a:t>lonestar</a:t>
            </a:r>
            <a:r>
              <a:rPr lang="en-US" dirty="0" smtClean="0"/>
              <a:t> (</a:t>
            </a:r>
            <a:r>
              <a:rPr lang="en-US" dirty="0"/>
              <a:t>smaddi2).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Select task you want to run and hit “Add </a:t>
            </a:r>
            <a:r>
              <a:rPr lang="en-US" dirty="0"/>
              <a:t>T</a:t>
            </a:r>
            <a:r>
              <a:rPr lang="en-US" dirty="0" smtClean="0"/>
              <a:t>ask”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13633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240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>
          <a:xfrm>
            <a:off x="469900" y="542925"/>
            <a:ext cx="8229600" cy="808038"/>
          </a:xfrm>
        </p:spPr>
        <p:txBody>
          <a:bodyPr/>
          <a:lstStyle/>
          <a:p>
            <a:r>
              <a:rPr lang="en-US" smtClean="0"/>
              <a:t>Acknowledgements/Funding Sources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>
          <a:xfrm>
            <a:off x="457200" y="1296988"/>
            <a:ext cx="8229600" cy="4810125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 smtClean="0"/>
              <a:t>People:</a:t>
            </a:r>
          </a:p>
          <a:p>
            <a:pPr lvl="1"/>
            <a:r>
              <a:rPr lang="en-US" sz="1400" dirty="0" err="1" smtClean="0"/>
              <a:t>Sharath</a:t>
            </a:r>
            <a:r>
              <a:rPr lang="en-US" sz="1400" dirty="0" smtClean="0"/>
              <a:t> </a:t>
            </a:r>
            <a:r>
              <a:rPr lang="en-US" sz="1400" dirty="0" err="1" smtClean="0"/>
              <a:t>Maddineni</a:t>
            </a:r>
            <a:r>
              <a:rPr lang="en-US" sz="1400" dirty="0" smtClean="0"/>
              <a:t>  (now consultant for Google)</a:t>
            </a:r>
          </a:p>
          <a:p>
            <a:pPr lvl="1"/>
            <a:r>
              <a:rPr lang="en-US" sz="1400" dirty="0" err="1" smtClean="0"/>
              <a:t>Joohyun</a:t>
            </a:r>
            <a:r>
              <a:rPr lang="en-US" sz="1400" dirty="0" smtClean="0"/>
              <a:t> Kim (LSU)</a:t>
            </a:r>
          </a:p>
          <a:p>
            <a:pPr lvl="1"/>
            <a:r>
              <a:rPr lang="en-US" sz="1400" dirty="0" err="1" smtClean="0"/>
              <a:t>Sanket</a:t>
            </a:r>
            <a:r>
              <a:rPr lang="en-US" sz="1400" dirty="0" smtClean="0"/>
              <a:t> </a:t>
            </a:r>
            <a:r>
              <a:rPr lang="en-US" sz="1400" dirty="0" err="1" smtClean="0"/>
              <a:t>Wagle</a:t>
            </a:r>
            <a:r>
              <a:rPr lang="en-US" sz="1400" dirty="0" smtClean="0"/>
              <a:t> (Rutgers)</a:t>
            </a:r>
          </a:p>
          <a:p>
            <a:pPr lvl="1"/>
            <a:r>
              <a:rPr lang="en-US" sz="1400" dirty="0" err="1" smtClean="0"/>
              <a:t>Yaakoub</a:t>
            </a:r>
            <a:r>
              <a:rPr lang="en-US" sz="1400" dirty="0" smtClean="0"/>
              <a:t> el-</a:t>
            </a:r>
            <a:r>
              <a:rPr lang="en-US" sz="1400" dirty="0" err="1" smtClean="0"/>
              <a:t>Khamra</a:t>
            </a:r>
            <a:r>
              <a:rPr lang="en-US" sz="1400" dirty="0" smtClean="0"/>
              <a:t> (TACC)</a:t>
            </a:r>
          </a:p>
          <a:p>
            <a:pPr lvl="1"/>
            <a:r>
              <a:rPr lang="en-US" sz="1400" dirty="0" smtClean="0"/>
              <a:t>Ole Weidner (Rutgers)</a:t>
            </a:r>
          </a:p>
          <a:p>
            <a:pPr>
              <a:buFontTx/>
              <a:buNone/>
            </a:pPr>
            <a:r>
              <a:rPr lang="en-US" sz="1400" dirty="0" smtClean="0"/>
              <a:t>Active:</a:t>
            </a:r>
          </a:p>
          <a:p>
            <a:pPr lvl="1"/>
            <a:r>
              <a:rPr lang="en-US" sz="1400" dirty="0" smtClean="0"/>
              <a:t>NSF CAREER Award 2012 (OCI-1253644)</a:t>
            </a:r>
          </a:p>
          <a:p>
            <a:pPr lvl="1"/>
            <a:r>
              <a:rPr lang="en-US" sz="1400" dirty="0" smtClean="0"/>
              <a:t>CDI NSF-CDI (NSF CHE 1125332)</a:t>
            </a:r>
          </a:p>
          <a:p>
            <a:pPr lvl="1"/>
            <a:r>
              <a:rPr lang="en-US" sz="1400" dirty="0" err="1" smtClean="0"/>
              <a:t>ExTENCI</a:t>
            </a:r>
            <a:r>
              <a:rPr lang="en-US" sz="1400" dirty="0" smtClean="0"/>
              <a:t> (NSF OCI)</a:t>
            </a:r>
          </a:p>
          <a:p>
            <a:pPr lvl="1"/>
            <a:r>
              <a:rPr lang="en-US" sz="1400" dirty="0" smtClean="0"/>
              <a:t>SCIHM NSF-OCI (OCI-1235085)</a:t>
            </a:r>
          </a:p>
          <a:p>
            <a:pPr lvl="1"/>
            <a:r>
              <a:rPr lang="en-US" sz="1400" dirty="0" smtClean="0"/>
              <a:t>AIMES </a:t>
            </a:r>
            <a:r>
              <a:rPr lang="en-US" sz="1400" dirty="0" err="1" smtClean="0"/>
              <a:t>DoE</a:t>
            </a:r>
            <a:r>
              <a:rPr lang="en-US" sz="1400" dirty="0" smtClean="0"/>
              <a:t>-ASCR (DE-FG02-12ER26115)</a:t>
            </a:r>
          </a:p>
          <a:p>
            <a:pPr>
              <a:buFontTx/>
              <a:buNone/>
            </a:pPr>
            <a:r>
              <a:rPr lang="en-US" sz="1400" dirty="0" smtClean="0"/>
              <a:t>Compute Time:</a:t>
            </a:r>
          </a:p>
          <a:p>
            <a:pPr lvl="1"/>
            <a:r>
              <a:rPr lang="en-US" sz="1400" dirty="0" smtClean="0"/>
              <a:t>NSF </a:t>
            </a:r>
            <a:r>
              <a:rPr lang="en-US" sz="1400" dirty="0" err="1" smtClean="0"/>
              <a:t>TeraGrid</a:t>
            </a:r>
            <a:r>
              <a:rPr lang="en-US" sz="1400" dirty="0" smtClean="0"/>
              <a:t> TRAC award TG-MCB090174</a:t>
            </a:r>
          </a:p>
          <a:p>
            <a:pPr lvl="1"/>
            <a:r>
              <a:rPr lang="en-US" sz="1400" dirty="0" smtClean="0"/>
              <a:t>NSF </a:t>
            </a:r>
            <a:r>
              <a:rPr lang="en-US" sz="1400" dirty="0" err="1" smtClean="0"/>
              <a:t>FutureGrid</a:t>
            </a:r>
            <a:r>
              <a:rPr lang="en-US" sz="1400" dirty="0" smtClean="0"/>
              <a:t> Award (No. 42)</a:t>
            </a:r>
          </a:p>
          <a:p>
            <a:pPr>
              <a:buFontTx/>
              <a:buNone/>
            </a:pPr>
            <a:r>
              <a:rPr lang="en-US" sz="1400" dirty="0" smtClean="0"/>
              <a:t>Recent Past:</a:t>
            </a:r>
          </a:p>
          <a:p>
            <a:pPr lvl="1"/>
            <a:r>
              <a:rPr lang="en-US" sz="1400" dirty="0" smtClean="0"/>
              <a:t>NSF/LEQSF (2007-10)-CyberRII-01</a:t>
            </a:r>
          </a:p>
          <a:p>
            <a:pPr lvl="1"/>
            <a:r>
              <a:rPr lang="en-US" sz="1400" dirty="0" smtClean="0"/>
              <a:t>NSF HPCOPS NSF- OCI 0710874 award</a:t>
            </a:r>
          </a:p>
          <a:p>
            <a:pPr lvl="1"/>
            <a:r>
              <a:rPr lang="en-US" sz="1400" dirty="0" smtClean="0"/>
              <a:t>UK EPSRC (GR/D0766171/1) and </a:t>
            </a:r>
            <a:r>
              <a:rPr lang="en-US" sz="1400" dirty="0" err="1" smtClean="0"/>
              <a:t>e</a:t>
            </a:r>
            <a:r>
              <a:rPr lang="en-US" sz="1400" dirty="0" smtClean="0"/>
              <a:t>-Science Institute,  UK</a:t>
            </a:r>
          </a:p>
          <a:p>
            <a:pPr lvl="1"/>
            <a:r>
              <a:rPr lang="en-US" sz="1400" dirty="0" smtClean="0"/>
              <a:t>NSF OCI 1059635</a:t>
            </a:r>
          </a:p>
          <a:p>
            <a:pPr lvl="1"/>
            <a:r>
              <a:rPr lang="en-US" sz="1400" dirty="0" smtClean="0"/>
              <a:t>NIH Grant Number P20RR016456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10600" cy="1143000"/>
          </a:xfrm>
        </p:spPr>
        <p:txBody>
          <a:bodyPr/>
          <a:lstStyle/>
          <a:p>
            <a:r>
              <a:rPr lang="en-US" sz="2800" dirty="0" smtClean="0"/>
              <a:t>Distributed Application Runtime Environment (DARE)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57400"/>
            <a:ext cx="4040188" cy="3951288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Separation of Concerns: </a:t>
            </a:r>
          </a:p>
          <a:p>
            <a:pPr lvl="1"/>
            <a:r>
              <a:rPr lang="en-US" sz="2200" dirty="0" smtClean="0"/>
              <a:t>Agile, flexible user customization </a:t>
            </a:r>
            <a:r>
              <a:rPr lang="en-US" sz="2200" dirty="0" smtClean="0">
                <a:solidFill>
                  <a:srgbClr val="800000"/>
                </a:solidFill>
              </a:rPr>
              <a:t>versus</a:t>
            </a:r>
            <a:r>
              <a:rPr lang="en-US" sz="2200" dirty="0" smtClean="0"/>
              <a:t> resource management</a:t>
            </a:r>
          </a:p>
          <a:p>
            <a:r>
              <a:rPr lang="en-US" sz="2000" dirty="0" smtClean="0"/>
              <a:t>Use standard-based access layer</a:t>
            </a:r>
          </a:p>
          <a:p>
            <a:pPr lvl="1"/>
            <a:r>
              <a:rPr lang="en-US" dirty="0" smtClean="0"/>
              <a:t>SAGA and SAGA-based Pilot Job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Pilot-Job as a flexible execution environment</a:t>
            </a:r>
          </a:p>
          <a:p>
            <a:pPr lvl="1"/>
            <a:endParaRPr lang="en-US" dirty="0" smtClean="0"/>
          </a:p>
          <a:p>
            <a:endParaRPr lang="en-US" sz="2000" dirty="0"/>
          </a:p>
        </p:txBody>
      </p:sp>
      <p:pic>
        <p:nvPicPr>
          <p:cNvPr id="4" name="Content Placeholder 3" descr="dare-gateway-alt.png"/>
          <p:cNvPicPr>
            <a:picLocks noChangeAspect="1"/>
          </p:cNvPicPr>
          <p:nvPr/>
        </p:nvPicPr>
        <p:blipFill>
          <a:blip r:embed="rId2" cstate="print"/>
          <a:srcRect l="-18067" r="-18067"/>
          <a:stretch>
            <a:fillRect/>
          </a:stretch>
        </p:blipFill>
        <p:spPr bwMode="auto">
          <a:xfrm>
            <a:off x="3886200" y="2743200"/>
            <a:ext cx="55325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18288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Design Objectives: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458200" cy="808038"/>
          </a:xfrm>
        </p:spPr>
        <p:txBody>
          <a:bodyPr/>
          <a:lstStyle/>
          <a:p>
            <a:r>
              <a:rPr lang="en-US" dirty="0" smtClean="0"/>
              <a:t>DARE: Standard-based Integrated Middleware</a:t>
            </a:r>
            <a:endParaRPr lang="en-US" dirty="0"/>
          </a:p>
        </p:txBody>
      </p:sp>
      <p:pic>
        <p:nvPicPr>
          <p:cNvPr id="4" name="Content Placeholder 3" descr="dare-middleware-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7130" r="-2713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SAGA: Standard for Distributed Applications</a:t>
            </a:r>
          </a:p>
        </p:txBody>
      </p:sp>
      <p:pic>
        <p:nvPicPr>
          <p:cNvPr id="67587" name="Content Placeholder 6" descr="saga-architecture-1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-16631" b="-16631"/>
          <a:stretch>
            <a:fillRect/>
          </a:stretch>
        </p:blipFill>
        <p:spPr>
          <a:xfrm>
            <a:off x="0" y="1468438"/>
            <a:ext cx="4268788" cy="4175125"/>
          </a:xfrm>
        </p:spPr>
      </p:pic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5463" y="1752600"/>
            <a:ext cx="4665662" cy="3957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4"/>
          <p:cNvSpPr>
            <a:spLocks noGrp="1"/>
          </p:cNvSpPr>
          <p:nvPr>
            <p:ph type="title"/>
          </p:nvPr>
        </p:nvSpPr>
        <p:spPr>
          <a:xfrm>
            <a:off x="317500" y="939800"/>
            <a:ext cx="8229600" cy="808038"/>
          </a:xfrm>
        </p:spPr>
        <p:txBody>
          <a:bodyPr/>
          <a:lstStyle/>
          <a:p>
            <a:r>
              <a:rPr lang="en-US" dirty="0" smtClean="0"/>
              <a:t>SAGA: Interoperability layer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8611" name="Content Placeholder 3"/>
          <p:cNvSpPr>
            <a:spLocks noGrp="1"/>
          </p:cNvSpPr>
          <p:nvPr>
            <p:ph idx="4294967295"/>
          </p:nvPr>
        </p:nvSpPr>
        <p:spPr>
          <a:xfrm>
            <a:off x="0" y="1752600"/>
            <a:ext cx="8763000" cy="4533900"/>
          </a:xfrm>
        </p:spPr>
        <p:txBody>
          <a:bodyPr/>
          <a:lstStyle/>
          <a:p>
            <a:r>
              <a:rPr lang="en-US" sz="2000" dirty="0" smtClean="0"/>
              <a:t>HOW SAGA is Used?</a:t>
            </a:r>
          </a:p>
          <a:p>
            <a:pPr lvl="1"/>
            <a:r>
              <a:rPr lang="en-US" sz="2000" dirty="0" smtClean="0"/>
              <a:t>Uniform Access-layer to DCI</a:t>
            </a:r>
          </a:p>
          <a:p>
            <a:pPr lvl="2"/>
            <a:r>
              <a:rPr lang="en-US" sz="2000" dirty="0" smtClean="0"/>
              <a:t>XSEDE,  DATAONE, UK NGS and NAREGI/RENEKI and Clouds</a:t>
            </a:r>
          </a:p>
          <a:p>
            <a:pPr lvl="1"/>
            <a:r>
              <a:rPr lang="en-US" sz="2000" dirty="0" smtClean="0"/>
              <a:t>Application “Scripting Layer” to DCI</a:t>
            </a:r>
          </a:p>
          <a:p>
            <a:pPr lvl="2"/>
            <a:r>
              <a:rPr lang="en-US" sz="2000" dirty="0" smtClean="0"/>
              <a:t>Improved and enhanced HTHP ensembles</a:t>
            </a:r>
          </a:p>
          <a:p>
            <a:pPr lvl="1"/>
            <a:r>
              <a:rPr lang="en-US" sz="2000" b="1" dirty="0" smtClean="0"/>
              <a:t>Build tools, middleware services and capabilities that use DCI  (e.g. Gateways, </a:t>
            </a:r>
            <a:r>
              <a:rPr lang="en-US" sz="2000" b="1" i="1" dirty="0" smtClean="0"/>
              <a:t>Pilot-Jobs)</a:t>
            </a:r>
          </a:p>
          <a:p>
            <a:pPr lvl="2"/>
            <a:r>
              <a:rPr lang="en-US" sz="2000" b="1" i="1" dirty="0" smtClean="0"/>
              <a:t>One persons applications is another persons tool!</a:t>
            </a:r>
            <a:endParaRPr lang="en-US" sz="2000" b="1" dirty="0" smtClean="0"/>
          </a:p>
          <a:p>
            <a:r>
              <a:rPr lang="en-US" sz="2000" dirty="0" smtClean="0"/>
              <a:t>WHAT is SAGA Used for?</a:t>
            </a:r>
          </a:p>
          <a:p>
            <a:pPr lvl="1"/>
            <a:r>
              <a:rPr lang="en-US" sz="2000" dirty="0" smtClean="0"/>
              <a:t>Support production-grade science and engineering</a:t>
            </a:r>
          </a:p>
          <a:p>
            <a:pPr lvl="2"/>
            <a:r>
              <a:rPr lang="en-US" sz="2000" dirty="0" smtClean="0"/>
              <a:t>Aircraft design (Airbus), HEP (search for Higgs &amp; neutrinos!)</a:t>
            </a:r>
          </a:p>
          <a:p>
            <a:pPr lvl="1"/>
            <a:r>
              <a:rPr lang="en-US" sz="2000" dirty="0" smtClean="0"/>
              <a:t>Research tool to design, implement reason about distributed programming models, systems  and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3850" y="4775200"/>
            <a:ext cx="2165350" cy="183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 txBox="1">
            <a:spLocks/>
          </p:cNvSpPr>
          <p:nvPr/>
        </p:nvSpPr>
        <p:spPr bwMode="auto">
          <a:xfrm>
            <a:off x="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BigJob: A Reference Implementation of the P*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BigJob: Implementation of the P* Model </a:t>
            </a:r>
          </a:p>
        </p:txBody>
      </p:sp>
      <p:pic>
        <p:nvPicPr>
          <p:cNvPr id="48131" name="Content Placeholder 4" descr="bigjob-bigdata-architectur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2011" r="-12011"/>
          <a:stretch>
            <a:fillRect/>
          </a:stretch>
        </p:blipFill>
        <p:spPr/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711</TotalTime>
  <Words>1278</Words>
  <Application>Microsoft Macintosh PowerPoint</Application>
  <PresentationFormat>On-screen Show (4:3)</PresentationFormat>
  <Paragraphs>176</Paragraphs>
  <Slides>19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RU_Template_Verdana_G</vt:lpstr>
      <vt:lpstr>1_RU_Template_Verdana_G</vt:lpstr>
      <vt:lpstr>DARE: A Standards-based Middleware for Science Gateways</vt:lpstr>
      <vt:lpstr>Distributed Application Runtime Environment (DARE)</vt:lpstr>
      <vt:lpstr>DARE: Standard-based Integrated Middleware</vt:lpstr>
      <vt:lpstr>Slide 4</vt:lpstr>
      <vt:lpstr>SAGA: Standard for Distributed Applications</vt:lpstr>
      <vt:lpstr>SAGA: Interoperability layer  </vt:lpstr>
      <vt:lpstr>SAGA-Python</vt:lpstr>
      <vt:lpstr>Slide 8</vt:lpstr>
      <vt:lpstr>BigJob: Implementation of the P* Model </vt:lpstr>
      <vt:lpstr>BigJob: Resource Interoperability</vt:lpstr>
      <vt:lpstr>Slide 11</vt:lpstr>
      <vt:lpstr>DARE-BigJob: Motivation and Goals</vt:lpstr>
      <vt:lpstr>DARE-BigJob: Practical Information</vt:lpstr>
      <vt:lpstr>DARE-BigJob: Control Flow</vt:lpstr>
      <vt:lpstr>DARE-BigJob:  Scripting Example (1)</vt:lpstr>
      <vt:lpstr>DARE-BigJob:  Scripting Example (1)</vt:lpstr>
      <vt:lpstr>DARE-BigJob</vt:lpstr>
      <vt:lpstr>DARE-BigJob</vt:lpstr>
      <vt:lpstr>Acknowledgements/Funding Sources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84</cp:revision>
  <dcterms:created xsi:type="dcterms:W3CDTF">2013-07-13T21:28:32Z</dcterms:created>
  <dcterms:modified xsi:type="dcterms:W3CDTF">2013-07-13T22:04:50Z</dcterms:modified>
</cp:coreProperties>
</file>