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slideLayouts/slideLayout13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slideLayouts/slideLayout14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897" r:id="rId2"/>
    <p:sldMasterId id="2147483900" r:id="rId3"/>
    <p:sldMasterId id="2147483901" r:id="rId4"/>
    <p:sldMasterId id="2147483904" r:id="rId5"/>
    <p:sldMasterId id="2147484032" r:id="rId6"/>
    <p:sldMasterId id="2147484035" r:id="rId7"/>
    <p:sldMasterId id="2147484191" r:id="rId8"/>
    <p:sldMasterId id="2147484196" r:id="rId9"/>
    <p:sldMasterId id="2147484412" r:id="rId10"/>
    <p:sldMasterId id="2147484575" r:id="rId11"/>
    <p:sldMasterId id="2147484577" r:id="rId12"/>
  </p:sldMasterIdLst>
  <p:notesMasterIdLst>
    <p:notesMasterId r:id="rId32"/>
  </p:notesMasterIdLst>
  <p:sldIdLst>
    <p:sldId id="627" r:id="rId13"/>
    <p:sldId id="628" r:id="rId14"/>
    <p:sldId id="362" r:id="rId15"/>
    <p:sldId id="629" r:id="rId16"/>
    <p:sldId id="650" r:id="rId17"/>
    <p:sldId id="651" r:id="rId18"/>
    <p:sldId id="630" r:id="rId19"/>
    <p:sldId id="358" r:id="rId20"/>
    <p:sldId id="649" r:id="rId21"/>
    <p:sldId id="632" r:id="rId22"/>
    <p:sldId id="631" r:id="rId23"/>
    <p:sldId id="633" r:id="rId24"/>
    <p:sldId id="653" r:id="rId25"/>
    <p:sldId id="654" r:id="rId26"/>
    <p:sldId id="655" r:id="rId27"/>
    <p:sldId id="656" r:id="rId28"/>
    <p:sldId id="657" r:id="rId29"/>
    <p:sldId id="658" r:id="rId30"/>
    <p:sldId id="652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CE0026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6" d="100"/>
          <a:sy n="46" d="100"/>
        </p:scale>
        <p:origin x="-1272" y="-8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9" Type="http://schemas.openxmlformats.org/officeDocument/2006/relationships/slideMaster" Target="slideMasters/slideMaster9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399529C-8CF2-47D0-BE85-DF833C9DE222}" type="datetime1">
              <a:rPr lang="en-US"/>
              <a:pPr/>
              <a:t>3/4/13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B33103D-E25F-4175-8F1B-4D3F3D28B1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456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Will provide examples</a:t>
            </a:r>
            <a:r>
              <a:rPr lang="en-US" baseline="0" dirty="0" smtClean="0"/>
              <a:t> as presenter is going through it and then the code will show it coming together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103D-E25F-4175-8F1B-4D3F3D28B1B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65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presenter should explain examples along with this – i.e. note</a:t>
            </a:r>
            <a:r>
              <a:rPr lang="en-US" baseline="0" dirty="0" smtClean="0"/>
              <a:t> that environment is relevant for batch queue jobs </a:t>
            </a:r>
            <a:r>
              <a:rPr lang="en-US" baseline="0" dirty="0" err="1" smtClean="0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103D-E25F-4175-8F1B-4D3F3D28B1B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33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Yes, I realize this text is small but they can </a:t>
            </a:r>
            <a:r>
              <a:rPr lang="en-US" smtClean="0"/>
              <a:t>read the website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103D-E25F-4175-8F1B-4D3F3D28B1B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96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rutgers_open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C4620C-5803-4078-88E4-D88A33E6B7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448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448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6482E5-F04F-4ABB-9C72-94AC0C3E25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415968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34" charset="-128"/>
            </a:endParaRPr>
          </a:p>
        </p:txBody>
      </p:sp>
      <p:pic>
        <p:nvPicPr>
          <p:cNvPr id="6" name="Picture 6" descr="uofcicon.eps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348663" y="107950"/>
            <a:ext cx="673100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152400" y="6467475"/>
            <a:ext cx="5334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fld id="{3E63078E-FDCE-4FB6-ADD2-ABE9955CA1C4}" type="slidenum">
              <a:rPr lang="en-US" sz="1200">
                <a:solidFill>
                  <a:srgbClr val="F2F2F2"/>
                </a:solidFill>
              </a:rPr>
              <a:pPr/>
              <a:t>‹#›</a:t>
            </a:fld>
            <a:endParaRPr lang="en-US" sz="1200">
              <a:solidFill>
                <a:srgbClr val="F2F2F2"/>
              </a:solidFill>
            </a:endParaRPr>
          </a:p>
        </p:txBody>
      </p:sp>
      <p:sp>
        <p:nvSpPr>
          <p:cNvPr id="8" name="Footer Placeholder 16"/>
          <p:cNvSpPr txBox="1">
            <a:spLocks/>
          </p:cNvSpPr>
          <p:nvPr userDrawn="1"/>
        </p:nvSpPr>
        <p:spPr>
          <a:xfrm>
            <a:off x="685800" y="6477000"/>
            <a:ext cx="3810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 defTabSz="457200"/>
            <a:r>
              <a:rPr lang="en-US" sz="1200">
                <a:solidFill>
                  <a:srgbClr val="F2F2F2"/>
                </a:solidFill>
              </a:rPr>
              <a:t>3DPAS review for D3Science – d.katz@ieee.org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"/>
            <a:ext cx="7772400" cy="838200"/>
          </a:xfrm>
          <a:prstGeom prst="rect">
            <a:avLst/>
          </a:prstGeom>
        </p:spPr>
        <p:txBody>
          <a:bodyPr tIns="91440" bIns="137160">
            <a:normAutofit/>
          </a:bodyPr>
          <a:lstStyle>
            <a:lvl1pPr algn="l">
              <a:spcBef>
                <a:spcPts val="0"/>
              </a:spcBef>
              <a:defRPr sz="3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28600" y="990600"/>
            <a:ext cx="8553450" cy="5257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rgbClr val="800000"/>
              </a:buClr>
              <a:buSzPct val="80000"/>
              <a:buFont typeface="Lucida Grande"/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600"/>
              </a:spcBef>
              <a:buClr>
                <a:srgbClr val="800000"/>
              </a:buClr>
              <a:buSzPct val="80000"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600"/>
              </a:spcBef>
              <a:buClr>
                <a:srgbClr val="800000"/>
              </a:buClr>
              <a:buSzPct val="80000"/>
              <a:buFont typeface="Courier New"/>
              <a:buChar char="o"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4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4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EC0482-A009-44C8-B0AA-A796A6FB8ABF}" type="datetime1">
              <a:rPr lang="en-US"/>
              <a:pPr/>
              <a:t>3/4/13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2B0EAA-DAB7-48B1-90C4-1492C75A04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22CAD1-A84A-40DA-B096-969086E92675}" type="datetime1">
              <a:rPr lang="en-US"/>
              <a:pPr/>
              <a:t>3/4/13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A3E89B-0E9E-48B9-8267-854A9CF7139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2DBFA-1011-4759-AB36-757EFBDBDD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858EC0-A131-4661-A7E5-A4055E5401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E1D734-3EF3-4E27-AC6B-5B5AE1D385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BB55D5-0A93-4C7C-89A5-2E84ADD728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C3AD79-CDFE-44A1-8B14-D3985BB821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F8BC03-437C-449A-8613-1DFD8E678B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1C58B5-C58B-4ABF-A0A1-656D3977B0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BC4C2E-C01E-4D31-9259-8B639202789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10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5.jpeg"/></Relationships>
</file>

<file path=ppt/slideMasters/_rels/slideMaster1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Masters/_rels/slideMaster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theme" Target="../theme/theme12.xml"/><Relationship Id="rId3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theme" Target="../theme/theme3.xml"/><Relationship Id="rId2" Type="http://schemas.openxmlformats.org/officeDocument/2006/relationships/image" Target="../media/image6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theme" Target="../theme/theme4.xml"/><Relationship Id="rId2" Type="http://schemas.openxmlformats.org/officeDocument/2006/relationships/image" Target="../media/image6.png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jpe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theme" Target="../theme/theme6.xml"/><Relationship Id="rId2" Type="http://schemas.openxmlformats.org/officeDocument/2006/relationships/image" Target="../media/image6.png"/></Relationships>
</file>

<file path=ppt/slideMasters/_rels/slideMaster7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5.jpeg"/></Relationships>
</file>

<file path=ppt/slideMasters/_rels/slideMaster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theme" Target="../theme/theme8.xml"/><Relationship Id="rId3" Type="http://schemas.openxmlformats.org/officeDocument/2006/relationships/image" Target="../media/image2.png"/></Relationships>
</file>

<file path=ppt/slideMasters/_rels/slideMaster9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09600"/>
            <a:ext cx="8229600" cy="80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5F5F5F"/>
                </a:solidFill>
              </a:defRPr>
            </a:lvl1pPr>
          </a:lstStyle>
          <a:p>
            <a:fld id="{E7704400-F679-4350-BF9F-46AFB9CBFD0C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29" name="Picture 5" descr="rutgers.png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9144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5" descr="saga_logo_grey.png"/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6270625"/>
            <a:ext cx="91440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24" r:id="rId1"/>
    <p:sldLayoutId id="2147485013" r:id="rId2"/>
    <p:sldLayoutId id="2147485014" r:id="rId3"/>
    <p:sldLayoutId id="2147485015" r:id="rId4"/>
    <p:sldLayoutId id="2147485016" r:id="rId5"/>
    <p:sldLayoutId id="2147485017" r:id="rId6"/>
    <p:sldLayoutId id="2147485018" r:id="rId7"/>
    <p:sldLayoutId id="2147485019" r:id="rId8"/>
    <p:sldLayoutId id="2147485020" r:id="rId9"/>
    <p:sldLayoutId id="2147485021" r:id="rId10"/>
    <p:sldLayoutId id="2147485022" r:id="rId11"/>
    <p:sldLayoutId id="2147485025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5F5F5F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5F5F5F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5F5F5F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5F5F5F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7" descr="xsede-ppt-pag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5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35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  <a:cs typeface="Arial" pitchFamily="34" charset="0"/>
              </a:defRPr>
            </a:lvl1pPr>
          </a:lstStyle>
          <a:p>
            <a:fld id="{690FAB36-745A-4E66-ABA4-61EB11466D0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376092"/>
          </a:solidFill>
          <a:latin typeface="Arial"/>
          <a:ea typeface="ＭＳ Ｐゴシック" pitchFamily="-65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rgbClr val="254061"/>
          </a:solidFill>
          <a:latin typeface="+mn-lt"/>
          <a:ea typeface="ＭＳ Ｐゴシック" pitchFamily="-65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rgbClr val="254061"/>
          </a:solidFill>
          <a:latin typeface="+mn-lt"/>
          <a:ea typeface="ＭＳ Ｐゴシック" pitchFamily="-65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rgbClr val="25406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rgbClr val="25406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rgbClr val="25406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324600"/>
            <a:ext cx="1676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160881"/>
                </a:solidFill>
                <a:latin typeface="Tahoma" pitchFamily="34" charset="0"/>
              </a:defRPr>
            </a:lvl1pPr>
          </a:lstStyle>
          <a:p>
            <a:r>
              <a:rPr lang="en-US"/>
              <a:t>June 30, 2011</a:t>
            </a:r>
          </a:p>
        </p:txBody>
      </p:sp>
      <p:sp>
        <p:nvSpPr>
          <p:cNvPr id="8192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6324600"/>
            <a:ext cx="3657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160881"/>
                </a:solidFill>
                <a:latin typeface="Tahoma" pitchFamily="34" charset="0"/>
              </a:defRPr>
            </a:lvl1pPr>
          </a:lstStyle>
          <a:p>
            <a:r>
              <a:rPr lang="en-US"/>
              <a:t>OSG Summer School 2011</a:t>
            </a:r>
          </a:p>
        </p:txBody>
      </p:sp>
      <p:sp>
        <p:nvSpPr>
          <p:cNvPr id="8192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324600"/>
            <a:ext cx="990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160881"/>
                </a:solidFill>
                <a:latin typeface="Tahoma" pitchFamily="34" charset="0"/>
              </a:defRPr>
            </a:lvl1pPr>
          </a:lstStyle>
          <a:p>
            <a:fld id="{91BD109A-53C4-4950-BF33-B8BEFFB84F23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24581" name="Picture 8"/>
          <p:cNvPicPr>
            <a:picLocks noChangeAspect="1"/>
          </p:cNvPicPr>
          <p:nvPr/>
        </p:nvPicPr>
        <p:blipFill>
          <a:blip r:embed="rId2">
            <a:lum bright="14000" contrast="-20000"/>
          </a:blip>
          <a:srcRect/>
          <a:stretch>
            <a:fillRect/>
          </a:stretch>
        </p:blipFill>
        <p:spPr bwMode="auto">
          <a:xfrm>
            <a:off x="0" y="0"/>
            <a:ext cx="160496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2" name="Picture 1" descr="logo-color.psd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34200" y="160338"/>
            <a:ext cx="2514600" cy="75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transition xmlns:p14="http://schemas.microsoft.com/office/powerpoint/2010/main" spd="med">
    <p:fade/>
  </p:transition>
  <p:hf hdr="0"/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rgbClr val="53657A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rgbClr val="53657A"/>
          </a:solidFill>
          <a:latin typeface="Verdana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rgbClr val="53657A"/>
          </a:solidFill>
          <a:latin typeface="Verdana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rgbClr val="53657A"/>
          </a:solidFill>
          <a:latin typeface="Verdana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rgbClr val="53657A"/>
          </a:solidFill>
          <a:latin typeface="Verdana" charset="0"/>
          <a:ea typeface="ＭＳ Ｐゴシック" charset="-128"/>
          <a:cs typeface="ＭＳ Ｐゴシック" charset="-128"/>
        </a:defRPr>
      </a:lvl5pPr>
      <a:lvl6pPr marL="457200" algn="ctr" rtl="0" fontAlgn="base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rgbClr val="53657A"/>
          </a:solidFill>
          <a:latin typeface="Verdana" charset="0"/>
        </a:defRPr>
      </a:lvl6pPr>
      <a:lvl7pPr marL="914400" algn="ctr" rtl="0" fontAlgn="base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rgbClr val="53657A"/>
          </a:solidFill>
          <a:latin typeface="Verdana" charset="0"/>
        </a:defRPr>
      </a:lvl7pPr>
      <a:lvl8pPr marL="1371600" algn="ctr" rtl="0" fontAlgn="base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rgbClr val="53657A"/>
          </a:solidFill>
          <a:latin typeface="Verdana" charset="0"/>
        </a:defRPr>
      </a:lvl8pPr>
      <a:lvl9pPr marL="1828800" algn="ctr" rtl="0" fontAlgn="base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rgbClr val="53657A"/>
          </a:solidFill>
          <a:latin typeface="Verdana" charset="0"/>
        </a:defRPr>
      </a:lvl9pPr>
    </p:titleStyle>
    <p:bodyStyle>
      <a:lvl1pPr marL="225425" indent="-225425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A34751"/>
          </a:solidFill>
          <a:latin typeface="+mn-lt"/>
          <a:ea typeface="ＭＳ Ｐゴシック" charset="-128"/>
          <a:cs typeface="ＭＳ Ｐゴシック" charset="-128"/>
        </a:defRPr>
      </a:lvl1pPr>
      <a:lvl2pPr marL="568325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4D6962"/>
          </a:solidFill>
          <a:latin typeface="+mn-lt"/>
          <a:ea typeface="ＭＳ Ｐゴシック" charset="-128"/>
        </a:defRPr>
      </a:lvl2pPr>
      <a:lvl3pPr marL="792163" indent="-109538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accent2"/>
          </a:solidFill>
          <a:latin typeface="+mn-lt"/>
          <a:ea typeface="ＭＳ Ｐゴシック" charset="-128"/>
        </a:defRPr>
      </a:lvl3pPr>
      <a:lvl4pPr marL="1019175" indent="-112713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charset="-128"/>
        </a:defRPr>
      </a:lvl4pPr>
      <a:lvl5pPr marL="1301750" indent="-168275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charset="-128"/>
        </a:defRPr>
      </a:lvl5pPr>
      <a:lvl6pPr marL="1758950" indent="-168275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charset="-128"/>
        </a:defRPr>
      </a:lvl6pPr>
      <a:lvl7pPr marL="2216150" indent="-168275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charset="-128"/>
        </a:defRPr>
      </a:lvl7pPr>
      <a:lvl8pPr marL="2673350" indent="-168275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charset="-128"/>
        </a:defRPr>
      </a:lvl8pPr>
      <a:lvl9pPr marL="3130550" indent="-168275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Placeholder 1"/>
          <p:cNvSpPr>
            <a:spLocks noGrp="1"/>
          </p:cNvSpPr>
          <p:nvPr>
            <p:ph type="title"/>
          </p:nvPr>
        </p:nvSpPr>
        <p:spPr bwMode="auto">
          <a:xfrm>
            <a:off x="1114425" y="263525"/>
            <a:ext cx="8029575" cy="9144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1188720" tIns="45720" rIns="2743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0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14425" y="1549400"/>
            <a:ext cx="7610475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188" y="18891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595959"/>
                </a:solidFill>
              </a:defRPr>
            </a:lvl1pPr>
          </a:lstStyle>
          <a:p>
            <a:fld id="{96999AEB-98EF-46F6-BBE8-DCF260C9F80F}" type="datetime1">
              <a:rPr lang="en-US"/>
              <a:pPr/>
              <a:t>3/4/13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775" y="188913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595959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988" y="656907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rgbClr val="595959"/>
                </a:solidFill>
              </a:defRPr>
            </a:lvl1pPr>
          </a:lstStyle>
          <a:p>
            <a:fld id="{33DBF595-3C08-4E96-8E7F-B2E4F2DF4BD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56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6675438"/>
            <a:ext cx="7999413" cy="18256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34" charset="-128"/>
            </a:endParaRPr>
          </a:p>
        </p:txBody>
      </p:sp>
      <p:pic>
        <p:nvPicPr>
          <p:cNvPr id="25609" name="Picture 9" descr="saga_logo_grey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2700"/>
            <a:ext cx="91440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2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charset="0"/>
          <a:ea typeface="ＭＳ Ｐゴシック" charset="-128"/>
          <a:cs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charset="0"/>
          <a:ea typeface="ＭＳ Ｐゴシック" charset="-128"/>
          <a:cs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charset="0"/>
          <a:ea typeface="ＭＳ Ｐゴシック" charset="-128"/>
          <a:cs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0" fontAlgn="base" hangingPunct="0">
        <a:spcBef>
          <a:spcPts val="2000"/>
        </a:spcBef>
        <a:spcAft>
          <a:spcPct val="0"/>
        </a:spcAft>
        <a:buClr>
          <a:srgbClr val="0D0D0D"/>
        </a:buClr>
        <a:buFont typeface="Wingdings 2" pitchFamily="18" charset="2"/>
        <a:buChar char=""/>
        <a:defRPr sz="2000" kern="1200">
          <a:solidFill>
            <a:srgbClr val="595959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336550" algn="l" rtl="0" eaLnBrk="0" fontAlgn="base" hangingPunct="0">
        <a:spcBef>
          <a:spcPts val="600"/>
        </a:spcBef>
        <a:spcAft>
          <a:spcPct val="0"/>
        </a:spcAft>
        <a:buClr>
          <a:srgbClr val="262626"/>
        </a:buClr>
        <a:buFont typeface="Arial" pitchFamily="34" charset="0"/>
        <a:buChar char="•"/>
        <a:defRPr kern="1200">
          <a:solidFill>
            <a:srgbClr val="21449B"/>
          </a:solidFill>
          <a:latin typeface="+mn-lt"/>
          <a:ea typeface="ＭＳ Ｐゴシック" charset="-128"/>
          <a:cs typeface="+mn-cs"/>
        </a:defRPr>
      </a:lvl2pPr>
      <a:lvl3pPr marL="1035050" indent="-349250" algn="l" rtl="0" eaLnBrk="0" fontAlgn="base" hangingPunct="0">
        <a:spcBef>
          <a:spcPts val="600"/>
        </a:spcBef>
        <a:spcAft>
          <a:spcPct val="0"/>
        </a:spcAft>
        <a:buClr>
          <a:srgbClr val="404040"/>
        </a:buClr>
        <a:buFont typeface="Arial" pitchFamily="34" charset="0"/>
        <a:buChar char="•"/>
        <a:defRPr kern="1200">
          <a:solidFill>
            <a:srgbClr val="404040"/>
          </a:solidFill>
          <a:latin typeface="+mn-lt"/>
          <a:ea typeface="ＭＳ Ｐゴシック" charset="-128"/>
          <a:cs typeface="+mn-cs"/>
        </a:defRPr>
      </a:lvl3pPr>
      <a:lvl4pPr marL="1371600" indent="-336550" algn="l" rtl="0" eaLnBrk="0" fontAlgn="base" hangingPunct="0">
        <a:spcBef>
          <a:spcPts val="600"/>
        </a:spcBef>
        <a:spcAft>
          <a:spcPct val="0"/>
        </a:spcAft>
        <a:buClr>
          <a:srgbClr val="595959"/>
        </a:buClr>
        <a:buFont typeface="Arial" pitchFamily="34" charset="0"/>
        <a:buChar char="•"/>
        <a:defRPr kern="1200">
          <a:solidFill>
            <a:srgbClr val="595959"/>
          </a:solidFill>
          <a:latin typeface="+mn-lt"/>
          <a:ea typeface="ＭＳ Ｐゴシック" charset="-128"/>
          <a:cs typeface="+mn-cs"/>
        </a:defRPr>
      </a:lvl4pPr>
      <a:lvl5pPr marL="1720850" indent="-349250" algn="l" rtl="0" eaLnBrk="0" fontAlgn="base" hangingPunct="0">
        <a:spcBef>
          <a:spcPts val="600"/>
        </a:spcBef>
        <a:spcAft>
          <a:spcPct val="0"/>
        </a:spcAft>
        <a:buClr>
          <a:srgbClr val="7F7F7F"/>
        </a:buClr>
        <a:buFont typeface="Arial" pitchFamily="34" charset="0"/>
        <a:buChar char="•"/>
        <a:defRPr kern="1200">
          <a:solidFill>
            <a:srgbClr val="595959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7" descr="xsede-ppt-pag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9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434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  <a:cs typeface="Arial" pitchFamily="34" charset="0"/>
              </a:defRPr>
            </a:lvl1pPr>
          </a:lstStyle>
          <a:p>
            <a:fld id="{65AED917-9BFB-4EEA-B368-5F6211CD71A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376092"/>
          </a:solidFill>
          <a:latin typeface="Arial"/>
          <a:ea typeface="ＭＳ Ｐゴシック" pitchFamily="-65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rgbClr val="254061"/>
          </a:solidFill>
          <a:latin typeface="+mn-lt"/>
          <a:ea typeface="ＭＳ Ｐゴシック" pitchFamily="-65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rgbClr val="254061"/>
          </a:solidFill>
          <a:latin typeface="+mn-lt"/>
          <a:ea typeface="ＭＳ Ｐゴシック" pitchFamily="-65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rgbClr val="25406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rgbClr val="25406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rgbClr val="25406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tglogo-side-by-side-blocks"/>
          <p:cNvPicPr>
            <a:picLocks noChangeAspect="1" noChangeArrowheads="1"/>
          </p:cNvPicPr>
          <p:nvPr/>
        </p:nvPicPr>
        <p:blipFill>
          <a:blip r:embed="rId2">
            <a:lum bright="14000" contrast="-20000"/>
          </a:blip>
          <a:srcRect/>
          <a:stretch>
            <a:fillRect/>
          </a:stretch>
        </p:blipFill>
        <p:spPr bwMode="auto">
          <a:xfrm>
            <a:off x="182563" y="269875"/>
            <a:ext cx="8778875" cy="521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8534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534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6305550"/>
            <a:ext cx="3657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53657A"/>
                </a:solidFill>
              </a:defRPr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295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557BC8C-07F1-40E8-8F27-B9FA3F88D356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5368" name="Picture 8" descr="tglogo-smal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05800" y="5943600"/>
            <a:ext cx="71437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9" name="Picture 9" descr="nsf1.gi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5867400"/>
            <a:ext cx="901700" cy="90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+mj-lt"/>
          <a:ea typeface="ＭＳ Ｐゴシック" pitchFamily="49" charset="-128"/>
          <a:cs typeface="ＭＳ Ｐゴシック" pitchFamily="49" charset="-128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  <a:ea typeface="ＭＳ Ｐゴシック" pitchFamily="49" charset="-128"/>
          <a:cs typeface="ＭＳ Ｐゴシック" pitchFamily="49" charset="-128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  <a:ea typeface="ＭＳ Ｐゴシック" pitchFamily="49" charset="-128"/>
          <a:cs typeface="ＭＳ Ｐゴシック" pitchFamily="49" charset="-128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  <a:ea typeface="ＭＳ Ｐゴシック" pitchFamily="49" charset="-128"/>
          <a:cs typeface="ＭＳ Ｐゴシック" pitchFamily="49" charset="-128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  <a:ea typeface="ＭＳ Ｐゴシック" pitchFamily="49" charset="-128"/>
          <a:cs typeface="ＭＳ Ｐゴシック" pitchFamily="49" charset="-128"/>
        </a:defRPr>
      </a:lvl5pPr>
      <a:lvl6pPr marL="457200" algn="ctr" rtl="0" fontAlgn="base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</a:defRPr>
      </a:lvl6pPr>
      <a:lvl7pPr marL="914400" algn="ctr" rtl="0" fontAlgn="base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</a:defRPr>
      </a:lvl7pPr>
      <a:lvl8pPr marL="1371600" algn="ctr" rtl="0" fontAlgn="base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</a:defRPr>
      </a:lvl8pPr>
      <a:lvl9pPr marL="1828800" algn="ctr" rtl="0" fontAlgn="base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</a:defRPr>
      </a:lvl9pPr>
    </p:titleStyle>
    <p:bodyStyle>
      <a:lvl1pPr marL="225425" indent="-225425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A34751"/>
          </a:solidFill>
          <a:latin typeface="+mn-lt"/>
          <a:ea typeface="ＭＳ Ｐゴシック" pitchFamily="49" charset="-128"/>
          <a:cs typeface="ＭＳ Ｐゴシック" pitchFamily="49" charset="-128"/>
        </a:defRPr>
      </a:lvl1pPr>
      <a:lvl2pPr marL="568325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4D6962"/>
          </a:solidFill>
          <a:latin typeface="+mn-lt"/>
          <a:ea typeface="ＭＳ Ｐゴシック" pitchFamily="49" charset="-128"/>
        </a:defRPr>
      </a:lvl2pPr>
      <a:lvl3pPr marL="914400" indent="-231775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accent2"/>
          </a:solidFill>
          <a:latin typeface="+mn-lt"/>
          <a:ea typeface="ＭＳ Ｐゴシック" pitchFamily="49" charset="-128"/>
        </a:defRPr>
      </a:lvl3pPr>
      <a:lvl4pPr marL="1255713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49" charset="-128"/>
        </a:defRPr>
      </a:lvl4pPr>
      <a:lvl5pPr marL="1597025" indent="-2270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49" charset="-128"/>
        </a:defRPr>
      </a:lvl5pPr>
      <a:lvl6pPr marL="2054225" indent="-22701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511425" indent="-22701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2968625" indent="-22701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425825" indent="-22701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tglogo-side-by-side-blocks"/>
          <p:cNvPicPr>
            <a:picLocks noChangeAspect="1" noChangeArrowheads="1"/>
          </p:cNvPicPr>
          <p:nvPr/>
        </p:nvPicPr>
        <p:blipFill>
          <a:blip r:embed="rId2">
            <a:lum bright="14000" contrast="-20000"/>
          </a:blip>
          <a:srcRect/>
          <a:stretch>
            <a:fillRect/>
          </a:stretch>
        </p:blipFill>
        <p:spPr bwMode="auto">
          <a:xfrm>
            <a:off x="182563" y="269875"/>
            <a:ext cx="8778875" cy="521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8534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534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6305550"/>
            <a:ext cx="3657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53657A"/>
                </a:solidFill>
              </a:defRPr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295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7F379A8-5528-4A78-B46D-77507B6E2A30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6392" name="Picture 8" descr="tglogo-smal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05800" y="5943600"/>
            <a:ext cx="71437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3" name="Picture 9" descr="nsf1.gi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5867400"/>
            <a:ext cx="901700" cy="90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+mj-lt"/>
          <a:ea typeface="ＭＳ Ｐゴシック" pitchFamily="49" charset="-128"/>
          <a:cs typeface="ＭＳ Ｐゴシック" pitchFamily="49" charset="-128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  <a:ea typeface="ＭＳ Ｐゴシック" pitchFamily="49" charset="-128"/>
          <a:cs typeface="ＭＳ Ｐゴシック" pitchFamily="49" charset="-128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  <a:ea typeface="ＭＳ Ｐゴシック" pitchFamily="49" charset="-128"/>
          <a:cs typeface="ＭＳ Ｐゴシック" pitchFamily="49" charset="-128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  <a:ea typeface="ＭＳ Ｐゴシック" pitchFamily="49" charset="-128"/>
          <a:cs typeface="ＭＳ Ｐゴシック" pitchFamily="49" charset="-128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  <a:ea typeface="ＭＳ Ｐゴシック" pitchFamily="49" charset="-128"/>
          <a:cs typeface="ＭＳ Ｐゴシック" pitchFamily="49" charset="-128"/>
        </a:defRPr>
      </a:lvl5pPr>
      <a:lvl6pPr marL="457200" algn="ctr" rtl="0" fontAlgn="base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</a:defRPr>
      </a:lvl6pPr>
      <a:lvl7pPr marL="914400" algn="ctr" rtl="0" fontAlgn="base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</a:defRPr>
      </a:lvl7pPr>
      <a:lvl8pPr marL="1371600" algn="ctr" rtl="0" fontAlgn="base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</a:defRPr>
      </a:lvl8pPr>
      <a:lvl9pPr marL="1828800" algn="ctr" rtl="0" fontAlgn="base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</a:defRPr>
      </a:lvl9pPr>
    </p:titleStyle>
    <p:bodyStyle>
      <a:lvl1pPr marL="225425" indent="-225425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A34751"/>
          </a:solidFill>
          <a:latin typeface="+mn-lt"/>
          <a:ea typeface="ＭＳ Ｐゴシック" pitchFamily="49" charset="-128"/>
          <a:cs typeface="ＭＳ Ｐゴシック" pitchFamily="49" charset="-128"/>
        </a:defRPr>
      </a:lvl1pPr>
      <a:lvl2pPr marL="568325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4D6962"/>
          </a:solidFill>
          <a:latin typeface="+mn-lt"/>
          <a:ea typeface="ＭＳ Ｐゴシック" pitchFamily="49" charset="-128"/>
        </a:defRPr>
      </a:lvl2pPr>
      <a:lvl3pPr marL="914400" indent="-231775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accent2"/>
          </a:solidFill>
          <a:latin typeface="+mn-lt"/>
          <a:ea typeface="ＭＳ Ｐゴシック" pitchFamily="49" charset="-128"/>
        </a:defRPr>
      </a:lvl3pPr>
      <a:lvl4pPr marL="1255713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49" charset="-128"/>
        </a:defRPr>
      </a:lvl4pPr>
      <a:lvl5pPr marL="1597025" indent="-2270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49" charset="-128"/>
        </a:defRPr>
      </a:lvl5pPr>
      <a:lvl6pPr marL="2054225" indent="-22701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511425" indent="-22701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2968625" indent="-22701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425825" indent="-22701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7" descr="xsede-ppt-pag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741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  <a:cs typeface="Arial" pitchFamily="34" charset="0"/>
              </a:defRPr>
            </a:lvl1pPr>
          </a:lstStyle>
          <a:p>
            <a:fld id="{BA06B64E-C189-4ACD-9B3A-0CFCC0F319E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376092"/>
          </a:solidFill>
          <a:latin typeface="Arial"/>
          <a:ea typeface="ＭＳ Ｐゴシック" pitchFamily="-65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rgbClr val="254061"/>
          </a:solidFill>
          <a:latin typeface="+mn-lt"/>
          <a:ea typeface="ＭＳ Ｐゴシック" pitchFamily="-65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rgbClr val="254061"/>
          </a:solidFill>
          <a:latin typeface="+mn-lt"/>
          <a:ea typeface="ＭＳ Ｐゴシック" pitchFamily="-65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rgbClr val="25406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rgbClr val="25406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rgbClr val="25406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tglogo-side-by-side-blocks"/>
          <p:cNvPicPr>
            <a:picLocks noChangeAspect="1" noChangeArrowheads="1"/>
          </p:cNvPicPr>
          <p:nvPr/>
        </p:nvPicPr>
        <p:blipFill>
          <a:blip r:embed="rId2">
            <a:lum bright="14000" contrast="-20000"/>
          </a:blip>
          <a:srcRect/>
          <a:stretch>
            <a:fillRect/>
          </a:stretch>
        </p:blipFill>
        <p:spPr bwMode="auto">
          <a:xfrm>
            <a:off x="182563" y="269875"/>
            <a:ext cx="8778875" cy="521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8534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534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6305550"/>
            <a:ext cx="3657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53657A"/>
                </a:solidFill>
              </a:defRPr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295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E0BDD7F-032A-47F2-B718-788A242C8F91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8440" name="Picture 8" descr="tglogo-smal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05800" y="5943600"/>
            <a:ext cx="71437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1" name="Picture 9" descr="nsf1.gi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5867400"/>
            <a:ext cx="901700" cy="90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+mj-lt"/>
          <a:ea typeface="ＭＳ Ｐゴシック" pitchFamily="49" charset="-128"/>
          <a:cs typeface="ＭＳ Ｐゴシック" pitchFamily="49" charset="-128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  <a:ea typeface="ＭＳ Ｐゴシック" pitchFamily="49" charset="-128"/>
          <a:cs typeface="ＭＳ Ｐゴシック" pitchFamily="49" charset="-128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  <a:ea typeface="ＭＳ Ｐゴシック" pitchFamily="49" charset="-128"/>
          <a:cs typeface="ＭＳ Ｐゴシック" pitchFamily="49" charset="-128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  <a:ea typeface="ＭＳ Ｐゴシック" pitchFamily="49" charset="-128"/>
          <a:cs typeface="ＭＳ Ｐゴシック" pitchFamily="49" charset="-128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  <a:ea typeface="ＭＳ Ｐゴシック" pitchFamily="49" charset="-128"/>
          <a:cs typeface="ＭＳ Ｐゴシック" pitchFamily="49" charset="-128"/>
        </a:defRPr>
      </a:lvl5pPr>
      <a:lvl6pPr marL="457200" algn="ctr" rtl="0" fontAlgn="base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</a:defRPr>
      </a:lvl6pPr>
      <a:lvl7pPr marL="914400" algn="ctr" rtl="0" fontAlgn="base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</a:defRPr>
      </a:lvl7pPr>
      <a:lvl8pPr marL="1371600" algn="ctr" rtl="0" fontAlgn="base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</a:defRPr>
      </a:lvl8pPr>
      <a:lvl9pPr marL="1828800" algn="ctr" rtl="0" fontAlgn="base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</a:defRPr>
      </a:lvl9pPr>
    </p:titleStyle>
    <p:bodyStyle>
      <a:lvl1pPr marL="225425" indent="-225425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A34751"/>
          </a:solidFill>
          <a:latin typeface="+mn-lt"/>
          <a:ea typeface="ＭＳ Ｐゴシック" pitchFamily="49" charset="-128"/>
          <a:cs typeface="ＭＳ Ｐゴシック" pitchFamily="49" charset="-128"/>
        </a:defRPr>
      </a:lvl1pPr>
      <a:lvl2pPr marL="568325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4D6962"/>
          </a:solidFill>
          <a:latin typeface="+mn-lt"/>
          <a:ea typeface="ＭＳ Ｐゴシック" pitchFamily="49" charset="-128"/>
        </a:defRPr>
      </a:lvl2pPr>
      <a:lvl3pPr marL="914400" indent="-231775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accent2"/>
          </a:solidFill>
          <a:latin typeface="+mn-lt"/>
          <a:ea typeface="ＭＳ Ｐゴシック" pitchFamily="49" charset="-128"/>
        </a:defRPr>
      </a:lvl3pPr>
      <a:lvl4pPr marL="1255713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49" charset="-128"/>
        </a:defRPr>
      </a:lvl4pPr>
      <a:lvl5pPr marL="1597025" indent="-2270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49" charset="-128"/>
        </a:defRPr>
      </a:lvl5pPr>
      <a:lvl6pPr marL="2054225" indent="-22701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511425" indent="-22701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2968625" indent="-22701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425825" indent="-22701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7" descr="xsede-ppt-pag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946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  <a:cs typeface="Arial" pitchFamily="34" charset="0"/>
              </a:defRPr>
            </a:lvl1pPr>
          </a:lstStyle>
          <a:p>
            <a:fld id="{D069B8EC-ABE7-45D4-A92A-5F9DBA46D38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376092"/>
          </a:solidFill>
          <a:latin typeface="Arial"/>
          <a:ea typeface="ＭＳ Ｐゴシック" pitchFamily="-65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rgbClr val="254061"/>
          </a:solidFill>
          <a:latin typeface="+mn-lt"/>
          <a:ea typeface="ＭＳ Ｐゴシック" pitchFamily="-65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rgbClr val="254061"/>
          </a:solidFill>
          <a:latin typeface="+mn-lt"/>
          <a:ea typeface="ＭＳ Ｐゴシック" pitchFamily="-65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rgbClr val="25406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rgbClr val="25406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rgbClr val="25406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Placeholder 1"/>
          <p:cNvSpPr>
            <a:spLocks noGrp="1"/>
          </p:cNvSpPr>
          <p:nvPr>
            <p:ph type="title"/>
          </p:nvPr>
        </p:nvSpPr>
        <p:spPr bwMode="auto">
          <a:xfrm>
            <a:off x="1114425" y="263525"/>
            <a:ext cx="8029575" cy="9144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1188720" tIns="45720" rIns="2743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48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14425" y="1549400"/>
            <a:ext cx="7610475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188" y="18891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595959"/>
                </a:solidFill>
              </a:defRPr>
            </a:lvl1pPr>
          </a:lstStyle>
          <a:p>
            <a:fld id="{B6390B92-557F-46B2-93F4-CCC7D45FA683}" type="datetime1">
              <a:rPr lang="en-US"/>
              <a:pPr/>
              <a:t>3/4/13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775" y="188913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595959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988" y="656907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rgbClr val="595959"/>
                </a:solidFill>
              </a:defRPr>
            </a:lvl1pPr>
          </a:lstStyle>
          <a:p>
            <a:fld id="{DA6D9CF0-7C8F-4187-86FC-8CFE73B0774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56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6675438"/>
            <a:ext cx="7999413" cy="18256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34" charset="-128"/>
            </a:endParaRPr>
          </a:p>
        </p:txBody>
      </p:sp>
      <p:pic>
        <p:nvPicPr>
          <p:cNvPr id="20489" name="Picture 9" descr="saga_logo_grey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26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charset="0"/>
          <a:ea typeface="ＭＳ Ｐゴシック" charset="-128"/>
          <a:cs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charset="0"/>
          <a:ea typeface="ＭＳ Ｐゴシック" charset="-128"/>
          <a:cs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charset="0"/>
          <a:ea typeface="ＭＳ Ｐゴシック" charset="-128"/>
          <a:cs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0" fontAlgn="base" hangingPunct="0">
        <a:spcBef>
          <a:spcPts val="2000"/>
        </a:spcBef>
        <a:spcAft>
          <a:spcPct val="0"/>
        </a:spcAft>
        <a:buClr>
          <a:srgbClr val="0D0D0D"/>
        </a:buClr>
        <a:buFont typeface="Wingdings 2" pitchFamily="18" charset="2"/>
        <a:buChar char=""/>
        <a:defRPr sz="2000" kern="1200">
          <a:solidFill>
            <a:srgbClr val="595959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336550" algn="l" rtl="0" eaLnBrk="0" fontAlgn="base" hangingPunct="0">
        <a:spcBef>
          <a:spcPts val="600"/>
        </a:spcBef>
        <a:spcAft>
          <a:spcPct val="0"/>
        </a:spcAft>
        <a:buClr>
          <a:srgbClr val="262626"/>
        </a:buClr>
        <a:buFont typeface="Arial" pitchFamily="34" charset="0"/>
        <a:buChar char="•"/>
        <a:defRPr kern="1200">
          <a:solidFill>
            <a:srgbClr val="21449B"/>
          </a:solidFill>
          <a:latin typeface="+mn-lt"/>
          <a:ea typeface="ＭＳ Ｐゴシック" charset="-128"/>
          <a:cs typeface="+mn-cs"/>
        </a:defRPr>
      </a:lvl2pPr>
      <a:lvl3pPr marL="1035050" indent="-349250" algn="l" rtl="0" eaLnBrk="0" fontAlgn="base" hangingPunct="0">
        <a:spcBef>
          <a:spcPts val="600"/>
        </a:spcBef>
        <a:spcAft>
          <a:spcPct val="0"/>
        </a:spcAft>
        <a:buClr>
          <a:srgbClr val="404040"/>
        </a:buClr>
        <a:buFont typeface="Arial" pitchFamily="34" charset="0"/>
        <a:buChar char="•"/>
        <a:defRPr kern="1200">
          <a:solidFill>
            <a:srgbClr val="404040"/>
          </a:solidFill>
          <a:latin typeface="+mn-lt"/>
          <a:ea typeface="ＭＳ Ｐゴシック" charset="-128"/>
          <a:cs typeface="+mn-cs"/>
        </a:defRPr>
      </a:lvl3pPr>
      <a:lvl4pPr marL="1371600" indent="-336550" algn="l" rtl="0" eaLnBrk="0" fontAlgn="base" hangingPunct="0">
        <a:spcBef>
          <a:spcPts val="600"/>
        </a:spcBef>
        <a:spcAft>
          <a:spcPct val="0"/>
        </a:spcAft>
        <a:buClr>
          <a:srgbClr val="595959"/>
        </a:buClr>
        <a:buFont typeface="Arial" pitchFamily="34" charset="0"/>
        <a:buChar char="•"/>
        <a:defRPr kern="1200">
          <a:solidFill>
            <a:srgbClr val="595959"/>
          </a:solidFill>
          <a:latin typeface="+mn-lt"/>
          <a:ea typeface="ＭＳ Ｐゴシック" charset="-128"/>
          <a:cs typeface="+mn-cs"/>
        </a:defRPr>
      </a:lvl4pPr>
      <a:lvl5pPr marL="1720850" indent="-349250" algn="l" rtl="0" eaLnBrk="0" fontAlgn="base" hangingPunct="0">
        <a:spcBef>
          <a:spcPts val="600"/>
        </a:spcBef>
        <a:spcAft>
          <a:spcPct val="0"/>
        </a:spcAft>
        <a:buClr>
          <a:srgbClr val="7F7F7F"/>
        </a:buClr>
        <a:buFont typeface="Arial" pitchFamily="34" charset="0"/>
        <a:buChar char="•"/>
        <a:defRPr kern="1200">
          <a:solidFill>
            <a:srgbClr val="595959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324600"/>
            <a:ext cx="1676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160881"/>
                </a:solidFill>
                <a:latin typeface="Tahoma" pitchFamily="34" charset="0"/>
              </a:defRPr>
            </a:lvl1pPr>
          </a:lstStyle>
          <a:p>
            <a:r>
              <a:rPr lang="en-US"/>
              <a:t>June 30, 2011</a:t>
            </a:r>
          </a:p>
        </p:txBody>
      </p:sp>
      <p:sp>
        <p:nvSpPr>
          <p:cNvPr id="8192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6324600"/>
            <a:ext cx="3657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160881"/>
                </a:solidFill>
                <a:latin typeface="Tahoma" pitchFamily="34" charset="0"/>
              </a:defRPr>
            </a:lvl1pPr>
          </a:lstStyle>
          <a:p>
            <a:r>
              <a:rPr lang="en-US"/>
              <a:t>OSG Summer School 2011</a:t>
            </a:r>
          </a:p>
        </p:txBody>
      </p:sp>
      <p:sp>
        <p:nvSpPr>
          <p:cNvPr id="8192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324600"/>
            <a:ext cx="990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160881"/>
                </a:solidFill>
                <a:latin typeface="Tahoma" pitchFamily="34" charset="0"/>
              </a:defRPr>
            </a:lvl1pPr>
          </a:lstStyle>
          <a:p>
            <a:fld id="{7AAAE519-7B64-4246-8F03-227DCDB2CE68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22533" name="Picture 8"/>
          <p:cNvPicPr>
            <a:picLocks noChangeAspect="1"/>
          </p:cNvPicPr>
          <p:nvPr/>
        </p:nvPicPr>
        <p:blipFill>
          <a:blip r:embed="rId2">
            <a:lum bright="14000" contrast="-20000"/>
          </a:blip>
          <a:srcRect/>
          <a:stretch>
            <a:fillRect/>
          </a:stretch>
        </p:blipFill>
        <p:spPr bwMode="auto">
          <a:xfrm>
            <a:off x="0" y="0"/>
            <a:ext cx="160496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4" name="Picture 1" descr="logo-color.psd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34200" y="160338"/>
            <a:ext cx="2514600" cy="75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transition xmlns:p14="http://schemas.microsoft.com/office/powerpoint/2010/main" spd="med">
    <p:fade/>
  </p:transition>
  <p:hf hdr="0"/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rgbClr val="53657A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rgbClr val="53657A"/>
          </a:solidFill>
          <a:latin typeface="Verdana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rgbClr val="53657A"/>
          </a:solidFill>
          <a:latin typeface="Verdana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rgbClr val="53657A"/>
          </a:solidFill>
          <a:latin typeface="Verdana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rgbClr val="53657A"/>
          </a:solidFill>
          <a:latin typeface="Verdana" charset="0"/>
          <a:ea typeface="ＭＳ Ｐゴシック" charset="-128"/>
          <a:cs typeface="ＭＳ Ｐゴシック" charset="-128"/>
        </a:defRPr>
      </a:lvl5pPr>
      <a:lvl6pPr marL="457200" algn="ctr" rtl="0" fontAlgn="base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rgbClr val="53657A"/>
          </a:solidFill>
          <a:latin typeface="Verdana" charset="0"/>
        </a:defRPr>
      </a:lvl6pPr>
      <a:lvl7pPr marL="914400" algn="ctr" rtl="0" fontAlgn="base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rgbClr val="53657A"/>
          </a:solidFill>
          <a:latin typeface="Verdana" charset="0"/>
        </a:defRPr>
      </a:lvl7pPr>
      <a:lvl8pPr marL="1371600" algn="ctr" rtl="0" fontAlgn="base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rgbClr val="53657A"/>
          </a:solidFill>
          <a:latin typeface="Verdana" charset="0"/>
        </a:defRPr>
      </a:lvl8pPr>
      <a:lvl9pPr marL="1828800" algn="ctr" rtl="0" fontAlgn="base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rgbClr val="53657A"/>
          </a:solidFill>
          <a:latin typeface="Verdana" charset="0"/>
        </a:defRPr>
      </a:lvl9pPr>
    </p:titleStyle>
    <p:bodyStyle>
      <a:lvl1pPr marL="225425" indent="-225425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A34751"/>
          </a:solidFill>
          <a:latin typeface="+mn-lt"/>
          <a:ea typeface="ＭＳ Ｐゴシック" charset="-128"/>
          <a:cs typeface="ＭＳ Ｐゴシック" charset="-128"/>
        </a:defRPr>
      </a:lvl1pPr>
      <a:lvl2pPr marL="568325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4D6962"/>
          </a:solidFill>
          <a:latin typeface="+mn-lt"/>
          <a:ea typeface="ＭＳ Ｐゴシック" charset="-128"/>
        </a:defRPr>
      </a:lvl2pPr>
      <a:lvl3pPr marL="792163" indent="-109538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accent2"/>
          </a:solidFill>
          <a:latin typeface="+mn-lt"/>
          <a:ea typeface="ＭＳ Ｐゴシック" charset="-128"/>
        </a:defRPr>
      </a:lvl3pPr>
      <a:lvl4pPr marL="1019175" indent="-112713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charset="-128"/>
        </a:defRPr>
      </a:lvl4pPr>
      <a:lvl5pPr marL="1301750" indent="-168275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charset="-128"/>
        </a:defRPr>
      </a:lvl5pPr>
      <a:lvl6pPr marL="1758950" indent="-168275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charset="-128"/>
        </a:defRPr>
      </a:lvl6pPr>
      <a:lvl7pPr marL="2216150" indent="-168275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charset="-128"/>
        </a:defRPr>
      </a:lvl7pPr>
      <a:lvl8pPr marL="2673350" indent="-168275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charset="-128"/>
        </a:defRPr>
      </a:lvl8pPr>
      <a:lvl9pPr marL="3130550" indent="-168275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saga-project.org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5300" y="2130425"/>
            <a:ext cx="7962900" cy="1558925"/>
          </a:xfrm>
        </p:spPr>
        <p:txBody>
          <a:bodyPr/>
          <a:lstStyle/>
          <a:p>
            <a:pPr eaLnBrk="1" hangingPunct="1"/>
            <a:r>
              <a:rPr lang="en-US" sz="2800" b="1" dirty="0" smtClean="0">
                <a:ea typeface="ＭＳ Ｐゴシック" pitchFamily="34" charset="-128"/>
              </a:rPr>
              <a:t>Hands-On with </a:t>
            </a:r>
            <a:r>
              <a:rPr lang="en-US" sz="2800" b="1" dirty="0" err="1" smtClean="0">
                <a:ea typeface="ＭＳ Ｐゴシック" pitchFamily="34" charset="-128"/>
              </a:rPr>
              <a:t>BigJob</a:t>
            </a:r>
            <a:endParaRPr lang="en-US" sz="2800" b="1" dirty="0" smtClean="0">
              <a:ea typeface="ＭＳ Ｐゴシック" pitchFamily="34" charset="-128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 smtClean="0">
              <a:ea typeface="ＭＳ Ｐゴシック" pitchFamily="34" charset="-128"/>
              <a:hlinkClick r:id="rId2"/>
            </a:endParaRP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Presented by: </a:t>
            </a:r>
            <a:r>
              <a:rPr lang="en-US" dirty="0" smtClean="0">
                <a:ea typeface="ＭＳ Ｐゴシック" pitchFamily="34" charset="-128"/>
              </a:rPr>
              <a:t>Melissa Romanus</a:t>
            </a:r>
            <a:endParaRPr lang="en-US" dirty="0" smtClean="0">
              <a:ea typeface="ＭＳ Ｐゴシック" pitchFamily="34" charset="-128"/>
            </a:endParaRP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The RADICAL Group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http://radical.rutgers.edu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  <a:hlinkClick r:id="rId2"/>
              </a:rPr>
              <a:t>http://saga-project.org</a:t>
            </a:r>
            <a:endParaRPr lang="en-US" dirty="0" smtClean="0">
              <a:ea typeface="ＭＳ Ｐゴシック" pitchFamily="34" charset="-128"/>
            </a:endParaRPr>
          </a:p>
          <a:p>
            <a:pPr eaLnBrk="1" hangingPunct="1"/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ea typeface="ＭＳ Ｐゴシック" pitchFamily="34" charset="-128"/>
              </a:rPr>
              <a:t>Compute Unit Description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8808" y="1372414"/>
            <a:ext cx="8229600" cy="5277767"/>
          </a:xfrm>
        </p:spPr>
        <p:txBody>
          <a:bodyPr/>
          <a:lstStyle/>
          <a:p>
            <a:r>
              <a:rPr lang="en-US" dirty="0" smtClean="0"/>
              <a:t>CU Requirements (job description, </a:t>
            </a:r>
            <a:r>
              <a:rPr lang="en-US" dirty="0" err="1" smtClean="0"/>
              <a:t>etc</a:t>
            </a:r>
            <a:r>
              <a:rPr lang="en-US" dirty="0" smtClean="0"/>
              <a:t>):</a:t>
            </a:r>
          </a:p>
          <a:p>
            <a:pPr lvl="1"/>
            <a:r>
              <a:rPr lang="en-US" b="1" dirty="0" smtClean="0"/>
              <a:t>executable: </a:t>
            </a:r>
            <a:r>
              <a:rPr lang="en-US" dirty="0"/>
              <a:t> </a:t>
            </a:r>
            <a:r>
              <a:rPr lang="en-US" dirty="0" smtClean="0"/>
              <a:t>The code or software that you are trying to run/execute</a:t>
            </a:r>
          </a:p>
          <a:p>
            <a:pPr lvl="1"/>
            <a:r>
              <a:rPr lang="en-US" b="1" dirty="0" smtClean="0"/>
              <a:t>arguments: </a:t>
            </a:r>
            <a:r>
              <a:rPr lang="en-US" dirty="0" smtClean="0"/>
              <a:t> The list of arguments that will be passed to the executable (i.e. command line arguments)</a:t>
            </a:r>
          </a:p>
          <a:p>
            <a:pPr lvl="1"/>
            <a:r>
              <a:rPr lang="en-US" b="1" dirty="0" smtClean="0"/>
              <a:t>environment: </a:t>
            </a:r>
            <a:r>
              <a:rPr lang="en-US" dirty="0" smtClean="0"/>
              <a:t>specifies the list of environment variables to be set for successful job execution</a:t>
            </a:r>
          </a:p>
          <a:p>
            <a:pPr lvl="1"/>
            <a:r>
              <a:rPr lang="en-US" b="1" dirty="0" err="1" smtClean="0"/>
              <a:t>working_directory</a:t>
            </a:r>
            <a:r>
              <a:rPr lang="en-US" b="1" dirty="0" smtClean="0"/>
              <a:t>:  </a:t>
            </a:r>
            <a:r>
              <a:rPr lang="en-US" dirty="0" smtClean="0"/>
              <a:t>The directory in which the job has to execute. If left unspecified, the Pilot-Job creates a default directory</a:t>
            </a:r>
          </a:p>
          <a:p>
            <a:pPr lvl="1"/>
            <a:r>
              <a:rPr lang="en-US" b="1" dirty="0" err="1" smtClean="0"/>
              <a:t>number_of_processes</a:t>
            </a:r>
            <a:r>
              <a:rPr lang="en-US" b="1" dirty="0" smtClean="0"/>
              <a:t>:  </a:t>
            </a:r>
            <a:r>
              <a:rPr lang="en-US" dirty="0" smtClean="0"/>
              <a:t>specifies the number of processes to be assigned for the job execution</a:t>
            </a:r>
          </a:p>
          <a:p>
            <a:pPr lvl="1"/>
            <a:r>
              <a:rPr lang="en-US" b="1" dirty="0" err="1" smtClean="0"/>
              <a:t>spmd_variation</a:t>
            </a:r>
            <a:r>
              <a:rPr lang="en-US" b="1" dirty="0" smtClean="0"/>
              <a:t>: </a:t>
            </a:r>
            <a:r>
              <a:rPr lang="en-US" dirty="0" smtClean="0"/>
              <a:t>specifies the type of job. By default, it is single job.</a:t>
            </a:r>
          </a:p>
          <a:p>
            <a:pPr lvl="1"/>
            <a:r>
              <a:rPr lang="en-US" b="1" dirty="0" smtClean="0"/>
              <a:t>output: </a:t>
            </a:r>
            <a:r>
              <a:rPr lang="en-US" dirty="0" smtClean="0"/>
              <a:t>The file in which the standard output of the job execution will be stored</a:t>
            </a:r>
          </a:p>
          <a:p>
            <a:pPr lvl="1"/>
            <a:r>
              <a:rPr lang="en-US" b="1" dirty="0" smtClean="0"/>
              <a:t>error: </a:t>
            </a:r>
            <a:r>
              <a:rPr lang="en-US" dirty="0" smtClean="0"/>
              <a:t> The file in which the standard error of the job execution will be stored (will be a blank file if no errors)</a:t>
            </a:r>
          </a:p>
          <a:p>
            <a:pPr lvl="1"/>
            <a:r>
              <a:rPr lang="en-US" b="1" dirty="0" err="1" smtClean="0"/>
              <a:t>file_transfers</a:t>
            </a:r>
            <a:r>
              <a:rPr lang="en-US" b="1" dirty="0" smtClean="0"/>
              <a:t>:  </a:t>
            </a:r>
            <a:r>
              <a:rPr lang="en-US" dirty="0" smtClean="0"/>
              <a:t>The files that need to be transferred in order to execute the job successfully.</a:t>
            </a:r>
            <a:endParaRPr lang="en-US" b="1" dirty="0" smtClean="0"/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309150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ea typeface="ＭＳ Ｐゴシック" pitchFamily="34" charset="-128"/>
              </a:rPr>
              <a:t>Compute Unit Description Code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15153" y="2161309"/>
            <a:ext cx="8695764" cy="2078181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compute_unit_description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 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"executable"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 "/bin/echo"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>
              <a:solidFill>
                <a:srgbClr val="FF33CC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arguments"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"Hello"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"$ENV1"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"$ENV2"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],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>
              <a:solidFill>
                <a:srgbClr val="FF33CC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environment"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'ENV1=env_arg1'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'ENV2=env_arg2'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],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>
              <a:solidFill>
                <a:srgbClr val="FF33CC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err="1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number_of_processes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>
              <a:solidFill>
                <a:srgbClr val="FF33CC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spmd_variation"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err="1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mpi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>
              <a:solidFill>
                <a:srgbClr val="FF33CC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output"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 "stdout.txt"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>
              <a:solidFill>
                <a:srgbClr val="FF33CC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error"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 "stderr.txt"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}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Content Placeholder 4"/>
          <p:cNvSpPr txBox="1">
            <a:spLocks/>
          </p:cNvSpPr>
          <p:nvPr/>
        </p:nvSpPr>
        <p:spPr bwMode="auto">
          <a:xfrm>
            <a:off x="645458" y="1568824"/>
            <a:ext cx="8229600" cy="592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5F5F5F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dirty="0" smtClean="0"/>
              <a:t>What does it all look like in Python?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8703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ea typeface="ＭＳ Ｐゴシック" pitchFamily="34" charset="-128"/>
              </a:rPr>
              <a:t>Install </a:t>
            </a:r>
            <a:r>
              <a:rPr lang="en-US" sz="2800" dirty="0" err="1" smtClean="0">
                <a:ea typeface="ＭＳ Ｐゴシック" pitchFamily="34" charset="-128"/>
              </a:rPr>
              <a:t>BigJob</a:t>
            </a:r>
            <a:endParaRPr lang="en-US" sz="2800" dirty="0" smtClean="0">
              <a:ea typeface="ＭＳ Ｐゴシック" pitchFamily="34" charset="-128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3335" y="1497105"/>
            <a:ext cx="8229600" cy="497950"/>
          </a:xfrm>
        </p:spPr>
        <p:txBody>
          <a:bodyPr/>
          <a:lstStyle/>
          <a:p>
            <a:r>
              <a:rPr lang="en-US" dirty="0" err="1" smtClean="0"/>
              <a:t>BigJob</a:t>
            </a:r>
            <a:r>
              <a:rPr lang="en-US" dirty="0" smtClean="0"/>
              <a:t> is available via </a:t>
            </a:r>
            <a:r>
              <a:rPr lang="en-US" dirty="0" err="1" smtClean="0"/>
              <a:t>PyPi</a:t>
            </a:r>
            <a:r>
              <a:rPr lang="en-US" dirty="0" smtClean="0"/>
              <a:t> and can be installed via pip.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5153" y="1998235"/>
            <a:ext cx="8695764" cy="709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pip install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bigjob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 bwMode="auto">
          <a:xfrm>
            <a:off x="215153" y="2888059"/>
            <a:ext cx="8229600" cy="1191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5F5F5F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dirty="0" smtClean="0"/>
              <a:t>Verify that your installation was successful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5153" y="3370851"/>
            <a:ext cx="8695764" cy="709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python –c “import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bigjob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bigjob.version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”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Content Placeholder 4"/>
          <p:cNvSpPr txBox="1">
            <a:spLocks/>
          </p:cNvSpPr>
          <p:nvPr/>
        </p:nvSpPr>
        <p:spPr bwMode="auto">
          <a:xfrm>
            <a:off x="215153" y="4232358"/>
            <a:ext cx="8229600" cy="1191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5F5F5F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dirty="0" smtClean="0"/>
              <a:t>Create </a:t>
            </a:r>
            <a:r>
              <a:rPr lang="en-US" dirty="0" err="1" smtClean="0"/>
              <a:t>BigJob</a:t>
            </a:r>
            <a:r>
              <a:rPr lang="en-US" dirty="0" smtClean="0"/>
              <a:t> agent directory. </a:t>
            </a:r>
            <a:r>
              <a:rPr lang="en-US" dirty="0" err="1" smtClean="0"/>
              <a:t>BigJob</a:t>
            </a:r>
            <a:r>
              <a:rPr lang="en-US" dirty="0" smtClean="0"/>
              <a:t> uses this agent directory as it’s ‘working directory’ in our examples.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15153" y="5069703"/>
            <a:ext cx="8695764" cy="709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$HOME/agent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899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ea typeface="ＭＳ Ｐゴシック" pitchFamily="34" charset="-128"/>
              </a:rPr>
              <a:t>Please Point Your Browser…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3058" y="1416423"/>
            <a:ext cx="8229600" cy="4533900"/>
          </a:xfrm>
        </p:spPr>
        <p:txBody>
          <a:bodyPr/>
          <a:lstStyle/>
          <a:p>
            <a:r>
              <a:rPr lang="en-US" dirty="0" smtClean="0"/>
              <a:t>Follow along with this tutorial by visiting….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b="1" dirty="0" smtClean="0"/>
              <a:t>Chained Example</a:t>
            </a:r>
            <a:r>
              <a:rPr lang="en-US" b="1" dirty="0" smtClean="0"/>
              <a:t>: </a:t>
            </a:r>
            <a:r>
              <a:rPr lang="en-US" b="1" dirty="0" err="1" smtClean="0"/>
              <a:t>BigJob</a:t>
            </a:r>
            <a:endParaRPr lang="en-US" b="1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37204" y="3416270"/>
            <a:ext cx="7942729" cy="199383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http://saga-</a:t>
            </a:r>
            <a:r>
              <a:rPr lang="en-US" sz="3200" b="1" spc="50" dirty="0" err="1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project.github.com</a:t>
            </a:r>
            <a:r>
              <a:rPr lang="en-US" sz="32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3200" b="1" spc="50" dirty="0" err="1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BigJob</a:t>
            </a:r>
            <a:r>
              <a:rPr lang="en-US" sz="32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3200" b="1" spc="50" dirty="0" err="1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sphinxdoc</a:t>
            </a:r>
            <a:r>
              <a:rPr lang="en-US" sz="32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/patterns/</a:t>
            </a:r>
            <a:r>
              <a:rPr lang="en-US" sz="3200" b="1" spc="50" dirty="0" err="1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chained.html</a:t>
            </a:r>
            <a:endParaRPr lang="en-US" sz="32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5715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ea typeface="ＭＳ Ｐゴシック" pitchFamily="34" charset="-128"/>
              </a:rPr>
              <a:t>Please Point Your Browser…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3058" y="1416423"/>
            <a:ext cx="8229600" cy="4533900"/>
          </a:xfrm>
        </p:spPr>
        <p:txBody>
          <a:bodyPr/>
          <a:lstStyle/>
          <a:p>
            <a:r>
              <a:rPr lang="en-US" dirty="0" smtClean="0"/>
              <a:t>Follow along with this tutorial by visiting….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b="1" dirty="0" smtClean="0"/>
              <a:t>Coupled Example</a:t>
            </a:r>
            <a:r>
              <a:rPr lang="en-US" b="1" dirty="0" smtClean="0"/>
              <a:t>: </a:t>
            </a:r>
            <a:r>
              <a:rPr lang="en-US" b="1" dirty="0" err="1" smtClean="0"/>
              <a:t>BigJob</a:t>
            </a:r>
            <a:endParaRPr lang="en-US" b="1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37204" y="3416270"/>
            <a:ext cx="7942729" cy="199383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http://saga-</a:t>
            </a:r>
            <a:r>
              <a:rPr lang="en-US" sz="3200" b="1" spc="50" dirty="0" err="1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project.github.com</a:t>
            </a:r>
            <a:r>
              <a:rPr lang="en-US" sz="32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3200" b="1" spc="50" dirty="0" err="1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BigJob</a:t>
            </a:r>
            <a:r>
              <a:rPr lang="en-US" sz="32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3200" b="1" spc="50" dirty="0" err="1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sphinxdoc</a:t>
            </a:r>
            <a:r>
              <a:rPr lang="en-US" sz="32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/patterns/</a:t>
            </a:r>
            <a:r>
              <a:rPr lang="en-US" sz="32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coupled.html</a:t>
            </a:r>
            <a:endParaRPr lang="en-US" sz="32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08867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ea typeface="ＭＳ Ｐゴシック" pitchFamily="34" charset="-128"/>
              </a:rPr>
              <a:t>Sample: Running on Stampede</a:t>
            </a:r>
            <a:endParaRPr lang="en-US" sz="2800" dirty="0" smtClean="0">
              <a:ea typeface="ＭＳ Ｐゴシック" pitchFamily="34" charset="-128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3058" y="1416423"/>
            <a:ext cx="8229600" cy="4533900"/>
          </a:xfrm>
        </p:spPr>
        <p:txBody>
          <a:bodyPr/>
          <a:lstStyle/>
          <a:p>
            <a:r>
              <a:rPr lang="en-US" dirty="0" smtClean="0"/>
              <a:t>Follow along with this tutorial by visiting….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b="1" dirty="0" smtClean="0"/>
              <a:t>Coupled Example</a:t>
            </a:r>
            <a:r>
              <a:rPr lang="en-US" b="1" dirty="0" smtClean="0"/>
              <a:t>: </a:t>
            </a:r>
            <a:r>
              <a:rPr lang="en-US" b="1" dirty="0" err="1" smtClean="0"/>
              <a:t>BigJob</a:t>
            </a:r>
            <a:endParaRPr lang="en-US" b="1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37204" y="3416270"/>
            <a:ext cx="7942729" cy="199383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http://saga-</a:t>
            </a:r>
            <a:r>
              <a:rPr lang="en-US" sz="3200" b="1" spc="50" dirty="0" err="1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project.github.com</a:t>
            </a:r>
            <a:r>
              <a:rPr lang="en-US" sz="32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3200" b="1" spc="50" dirty="0" err="1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BigJob</a:t>
            </a:r>
            <a:r>
              <a:rPr lang="en-US" sz="32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3200" b="1" spc="50" dirty="0" err="1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sphinxdoc</a:t>
            </a:r>
            <a:r>
              <a:rPr lang="en-US" sz="32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/patterns/</a:t>
            </a:r>
            <a:r>
              <a:rPr lang="en-US" sz="32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coupled.html</a:t>
            </a:r>
            <a:endParaRPr lang="en-US" sz="32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44938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ea typeface="ＭＳ Ｐゴシック" pitchFamily="34" charset="-128"/>
              </a:rPr>
              <a:t>Please Point Your Browser…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3058" y="1416423"/>
            <a:ext cx="8229600" cy="4533900"/>
          </a:xfrm>
        </p:spPr>
        <p:txBody>
          <a:bodyPr/>
          <a:lstStyle/>
          <a:p>
            <a:r>
              <a:rPr lang="en-US" dirty="0" smtClean="0"/>
              <a:t>Follow along with this tutorial by visiting….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b="1" dirty="0" smtClean="0"/>
              <a:t>Running on Stampede</a:t>
            </a:r>
            <a:endParaRPr lang="en-US" b="1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37204" y="3416270"/>
            <a:ext cx="7942729" cy="199383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http://saga-</a:t>
            </a:r>
            <a:r>
              <a:rPr lang="en-US" sz="3200" b="1" spc="50" dirty="0" err="1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project.github.com</a:t>
            </a:r>
            <a:r>
              <a:rPr lang="en-US" sz="32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3200" b="1" spc="50" dirty="0" err="1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BigJob</a:t>
            </a:r>
            <a:r>
              <a:rPr lang="en-US" sz="32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3200" b="1" spc="50" dirty="0" err="1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sphinxdoc</a:t>
            </a:r>
            <a:r>
              <a:rPr lang="en-US" sz="32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/patterns/</a:t>
            </a:r>
            <a:r>
              <a:rPr lang="en-US" sz="3200" b="1" spc="50" dirty="0" err="1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exsede.html</a:t>
            </a:r>
            <a:endParaRPr lang="en-US" sz="32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44938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ea typeface="ＭＳ Ｐゴシック" pitchFamily="34" charset="-128"/>
              </a:rPr>
              <a:t>Introduction to Pilot Data</a:t>
            </a:r>
            <a:endParaRPr lang="en-US" sz="2800" dirty="0" smtClean="0">
              <a:ea typeface="ＭＳ Ｐゴシック" pitchFamily="34" charset="-128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3058" y="1416423"/>
            <a:ext cx="8229600" cy="4533900"/>
          </a:xfrm>
        </p:spPr>
        <p:txBody>
          <a:bodyPr/>
          <a:lstStyle/>
          <a:p>
            <a:r>
              <a:rPr lang="en-US" dirty="0" smtClean="0"/>
              <a:t>Follow along with this tutorial by visiting….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b="1" dirty="0" smtClean="0"/>
              <a:t>Introduction to Pilot Data</a:t>
            </a:r>
            <a:endParaRPr lang="en-US" b="1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37204" y="3416270"/>
            <a:ext cx="7942729" cy="199383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http://saga-</a:t>
            </a:r>
            <a:r>
              <a:rPr lang="en-US" sz="3200" b="1" spc="50" dirty="0" err="1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project.github.com</a:t>
            </a:r>
            <a:r>
              <a:rPr lang="en-US" sz="32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3200" b="1" spc="50" dirty="0" err="1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BigJob</a:t>
            </a:r>
            <a:r>
              <a:rPr lang="en-US" sz="32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3200" b="1" spc="50" dirty="0" err="1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sphinxdoc</a:t>
            </a:r>
            <a:r>
              <a:rPr lang="en-US" sz="32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/usage/</a:t>
            </a:r>
            <a:r>
              <a:rPr lang="en-US" sz="3200" b="1" spc="50" dirty="0" err="1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pilotdata.html</a:t>
            </a:r>
            <a:endParaRPr lang="en-US" sz="32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3914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ea typeface="ＭＳ Ｐゴシック" pitchFamily="34" charset="-128"/>
              </a:rPr>
              <a:t>Using Remote Pilot Data</a:t>
            </a:r>
            <a:endParaRPr lang="en-US" sz="2800" dirty="0" smtClean="0">
              <a:ea typeface="ＭＳ Ｐゴシック" pitchFamily="34" charset="-128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3058" y="1416423"/>
            <a:ext cx="8229600" cy="4533900"/>
          </a:xfrm>
        </p:spPr>
        <p:txBody>
          <a:bodyPr/>
          <a:lstStyle/>
          <a:p>
            <a:r>
              <a:rPr lang="en-US" dirty="0" smtClean="0"/>
              <a:t>Follow along with this tutorial by visiting….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b="1" dirty="0" smtClean="0"/>
              <a:t>Using Remote Pilot Data</a:t>
            </a:r>
            <a:endParaRPr lang="en-US" b="1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37204" y="3416270"/>
            <a:ext cx="7942729" cy="199383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http://saga-</a:t>
            </a:r>
            <a:r>
              <a:rPr lang="en-US" sz="3200" b="1" spc="50" dirty="0" err="1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project.github.com</a:t>
            </a:r>
            <a:r>
              <a:rPr lang="en-US" sz="32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3200" b="1" spc="50" dirty="0" err="1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BigJob</a:t>
            </a:r>
            <a:r>
              <a:rPr lang="en-US" sz="32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3200" b="1" spc="50" dirty="0" err="1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sphinxdoc</a:t>
            </a:r>
            <a:r>
              <a:rPr lang="en-US" sz="32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/patterns/</a:t>
            </a:r>
            <a:r>
              <a:rPr lang="en-US" sz="3200" b="1" spc="50" dirty="0" err="1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pdata.html</a:t>
            </a:r>
            <a:endParaRPr lang="en-US" sz="32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62531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2992582" y="3248892"/>
            <a:ext cx="8229600" cy="808038"/>
          </a:xfrm>
        </p:spPr>
        <p:txBody>
          <a:bodyPr/>
          <a:lstStyle/>
          <a:p>
            <a:r>
              <a:rPr lang="en-US" sz="2800" dirty="0" smtClean="0">
                <a:ea typeface="ＭＳ Ｐゴシック" pitchFamily="34" charset="-128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1884140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Agenda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524000"/>
            <a:ext cx="4040155" cy="3327918"/>
          </a:xfrm>
        </p:spPr>
        <p:txBody>
          <a:bodyPr/>
          <a:lstStyle/>
          <a:p>
            <a:pPr marL="341313" indent="-341313" defTabSz="912813">
              <a:spcBef>
                <a:spcPts val="2000"/>
              </a:spcBef>
              <a:buClr>
                <a:srgbClr val="404040"/>
              </a:buClr>
              <a:buFont typeface="Wingdings 2" pitchFamily="18" charset="2"/>
              <a:buChar char=""/>
            </a:pPr>
            <a:r>
              <a:rPr lang="en-US" dirty="0" smtClean="0">
                <a:solidFill>
                  <a:srgbClr val="595959"/>
                </a:solidFill>
                <a:ea typeface="ＭＳ Ｐゴシック" pitchFamily="34" charset="-128"/>
              </a:rPr>
              <a:t>Text placeholder</a:t>
            </a:r>
          </a:p>
          <a:p>
            <a:pPr marL="341313" indent="-341313" defTabSz="912813">
              <a:spcBef>
                <a:spcPts val="2000"/>
              </a:spcBef>
              <a:buClr>
                <a:srgbClr val="404040"/>
              </a:buClr>
              <a:buFont typeface="Wingdings 2" pitchFamily="18" charset="2"/>
              <a:buChar char=""/>
            </a:pPr>
            <a:endParaRPr lang="en-US" dirty="0" smtClean="0">
              <a:solidFill>
                <a:srgbClr val="595959"/>
              </a:solidFill>
              <a:ea typeface="ＭＳ Ｐゴシック" pitchFamily="34" charset="-128"/>
            </a:endParaRPr>
          </a:p>
          <a:p>
            <a:pPr marL="741363" lvl="1" indent="-341313" defTabSz="912813">
              <a:spcBef>
                <a:spcPts val="2000"/>
              </a:spcBef>
              <a:buClr>
                <a:srgbClr val="404040"/>
              </a:buClr>
              <a:buFont typeface="Wingdings 2" pitchFamily="18" charset="2"/>
              <a:buChar char=""/>
            </a:pPr>
            <a:endParaRPr lang="en-US" sz="1400" dirty="0" smtClean="0">
              <a:solidFill>
                <a:srgbClr val="595959"/>
              </a:solidFill>
              <a:ea typeface="ＭＳ Ｐゴシック" pitchFamily="34" charset="-128"/>
            </a:endParaRPr>
          </a:p>
          <a:p>
            <a:pPr marL="741363" lvl="1" indent="-341313" defTabSz="912813">
              <a:spcBef>
                <a:spcPts val="2000"/>
              </a:spcBef>
              <a:buClr>
                <a:srgbClr val="404040"/>
              </a:buClr>
              <a:buFont typeface="Wingdings 2" pitchFamily="18" charset="2"/>
              <a:buChar char=""/>
            </a:pPr>
            <a:endParaRPr lang="en-US" b="1" dirty="0" smtClean="0">
              <a:solidFill>
                <a:srgbClr val="595959"/>
              </a:solidFill>
              <a:ea typeface="ＭＳ Ｐゴシック" pitchFamily="34" charset="-128"/>
            </a:endParaRPr>
          </a:p>
          <a:p>
            <a:pPr marL="1033463" lvl="2" indent="-347663" defTabSz="912813">
              <a:spcBef>
                <a:spcPts val="600"/>
              </a:spcBef>
              <a:buClr>
                <a:srgbClr val="404040"/>
              </a:buClr>
            </a:pPr>
            <a:endParaRPr lang="en-US" sz="1800" dirty="0" smtClean="0">
              <a:solidFill>
                <a:srgbClr val="595959"/>
              </a:solidFill>
              <a:ea typeface="ＭＳ Ｐゴシック" pitchFamily="34" charset="-128"/>
            </a:endParaRPr>
          </a:p>
          <a:p>
            <a:pPr marL="341313" indent="-341313" defTabSz="912813"/>
            <a:endParaRPr lang="en-US" sz="1800" dirty="0" smtClean="0">
              <a:solidFill>
                <a:srgbClr val="595959"/>
              </a:solidFill>
              <a:ea typeface="ＭＳ Ｐゴシック" pitchFamily="34" charset="-128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 bwMode="auto">
          <a:xfrm>
            <a:off x="4771053" y="1615611"/>
            <a:ext cx="4040155" cy="3327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1313" lvl="0" indent="-341313" defTabSz="912813" eaLnBrk="0" hangingPunct="0">
              <a:spcBef>
                <a:spcPts val="2000"/>
              </a:spcBef>
              <a:buClr>
                <a:srgbClr val="404040"/>
              </a:buClr>
              <a:buFont typeface="Wingdings 2" pitchFamily="18" charset="2"/>
              <a:buChar char=""/>
            </a:pPr>
            <a:r>
              <a:rPr lang="en-US" sz="2200" kern="0" dirty="0" smtClean="0">
                <a:solidFill>
                  <a:srgbClr val="595959"/>
                </a:solidFill>
                <a:latin typeface="+mn-lt"/>
                <a:cs typeface="ＭＳ Ｐゴシック" charset="-128"/>
              </a:rPr>
              <a:t>Text placeholder</a:t>
            </a:r>
            <a:endParaRPr kumimoji="0" 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+mn-lt"/>
              <a:ea typeface="ＭＳ Ｐゴシック" pitchFamily="34" charset="-128"/>
              <a:cs typeface="ＭＳ Ｐゴシック" charset="-128"/>
            </a:endParaRPr>
          </a:p>
          <a:p>
            <a:pPr marL="741363" marR="0" lvl="1" indent="-341313" algn="l" defTabSz="912813" rtl="0" eaLnBrk="0" fontAlgn="base" latinLnBrk="0" hangingPunct="0">
              <a:lnSpc>
                <a:spcPct val="100000"/>
              </a:lnSpc>
              <a:spcBef>
                <a:spcPts val="2000"/>
              </a:spcBef>
              <a:spcAft>
                <a:spcPct val="0"/>
              </a:spcAft>
              <a:buClr>
                <a:srgbClr val="404040"/>
              </a:buClr>
              <a:buSzTx/>
              <a:buFont typeface="Wingdings 2" pitchFamily="18" charset="2"/>
              <a:buChar char=""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+mn-lt"/>
              <a:ea typeface="ＭＳ Ｐゴシック" pitchFamily="34" charset="-128"/>
            </a:endParaRPr>
          </a:p>
          <a:p>
            <a:pPr marL="741363" marR="0" lvl="1" indent="-341313" algn="l" defTabSz="912813" rtl="0" eaLnBrk="0" fontAlgn="base" latinLnBrk="0" hangingPunct="0">
              <a:lnSpc>
                <a:spcPct val="100000"/>
              </a:lnSpc>
              <a:spcBef>
                <a:spcPts val="2000"/>
              </a:spcBef>
              <a:spcAft>
                <a:spcPct val="0"/>
              </a:spcAft>
              <a:buClr>
                <a:srgbClr val="404040"/>
              </a:buClr>
              <a:buSzTx/>
              <a:buFont typeface="Wingdings 2" pitchFamily="18" charset="2"/>
              <a:buChar char=""/>
              <a:tabLst/>
              <a:defRPr/>
            </a:pP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+mn-lt"/>
              <a:ea typeface="ＭＳ Ｐゴシック" pitchFamily="34" charset="-128"/>
            </a:endParaRPr>
          </a:p>
          <a:p>
            <a:pPr marL="1033463" marR="0" lvl="2" indent="-347663" algn="l" defTabSz="912813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04040"/>
              </a:buClr>
              <a:buSzTx/>
              <a:buFontTx/>
              <a:buChar char="•"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+mn-lt"/>
              <a:ea typeface="ＭＳ Ｐゴシック" pitchFamily="34" charset="-128"/>
            </a:endParaRPr>
          </a:p>
          <a:p>
            <a:pPr marL="341313" marR="0" lvl="0" indent="-341313" algn="l" defTabSz="91281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+mn-lt"/>
              <a:ea typeface="ＭＳ Ｐゴシック" pitchFamily="34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Introduction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78527"/>
            <a:ext cx="8229600" cy="4897582"/>
          </a:xfrm>
        </p:spPr>
        <p:txBody>
          <a:bodyPr/>
          <a:lstStyle/>
          <a:p>
            <a:pPr marL="341313" indent="-341313" defTabSz="912813">
              <a:spcBef>
                <a:spcPts val="2000"/>
              </a:spcBef>
              <a:buClr>
                <a:srgbClr val="404040"/>
              </a:buClr>
              <a:buFont typeface="Wingdings 2" pitchFamily="18" charset="2"/>
              <a:buChar char=""/>
            </a:pPr>
            <a:r>
              <a:rPr lang="en-US" dirty="0" smtClean="0">
                <a:solidFill>
                  <a:srgbClr val="595959"/>
                </a:solidFill>
                <a:ea typeface="ＭＳ Ｐゴシック" pitchFamily="34" charset="-128"/>
              </a:rPr>
              <a:t>What is </a:t>
            </a:r>
            <a:r>
              <a:rPr lang="en-US" dirty="0" err="1" smtClean="0">
                <a:solidFill>
                  <a:srgbClr val="595959"/>
                </a:solidFill>
                <a:ea typeface="ＭＳ Ｐゴシック" pitchFamily="34" charset="-128"/>
              </a:rPr>
              <a:t>BigJob</a:t>
            </a:r>
            <a:r>
              <a:rPr lang="en-US" dirty="0" smtClean="0">
                <a:solidFill>
                  <a:srgbClr val="595959"/>
                </a:solidFill>
                <a:ea typeface="ＭＳ Ｐゴシック" pitchFamily="34" charset="-128"/>
              </a:rPr>
              <a:t>?</a:t>
            </a:r>
          </a:p>
          <a:p>
            <a:pPr marL="741363" lvl="1" indent="-341313" defTabSz="912813">
              <a:spcBef>
                <a:spcPts val="2000"/>
              </a:spcBef>
              <a:buClr>
                <a:srgbClr val="404040"/>
              </a:buClr>
              <a:buFont typeface="Wingdings 2" pitchFamily="18" charset="2"/>
              <a:buChar char=""/>
            </a:pPr>
            <a:r>
              <a:rPr lang="en-US" dirty="0" smtClean="0">
                <a:solidFill>
                  <a:srgbClr val="595959"/>
                </a:solidFill>
                <a:ea typeface="ＭＳ Ｐゴシック" pitchFamily="34" charset="-128"/>
              </a:rPr>
              <a:t>A SAGA-based Pilot-Job Framework</a:t>
            </a:r>
          </a:p>
          <a:p>
            <a:pPr marL="741363" lvl="1" indent="-341313" defTabSz="912813">
              <a:spcBef>
                <a:spcPts val="2000"/>
              </a:spcBef>
              <a:buClr>
                <a:srgbClr val="404040"/>
              </a:buClr>
              <a:buFont typeface="Wingdings 2" pitchFamily="18" charset="2"/>
              <a:buChar char=""/>
            </a:pPr>
            <a:r>
              <a:rPr lang="en-US" dirty="0" smtClean="0">
                <a:solidFill>
                  <a:srgbClr val="595959"/>
                </a:solidFill>
                <a:ea typeface="ＭＳ Ｐゴシック" pitchFamily="34" charset="-128"/>
              </a:rPr>
              <a:t>Lightweight Python scripts utilizing SAGA </a:t>
            </a:r>
            <a:r>
              <a:rPr lang="en-US" dirty="0" err="1" smtClean="0">
                <a:solidFill>
                  <a:srgbClr val="595959"/>
                </a:solidFill>
                <a:ea typeface="ＭＳ Ｐゴシック" pitchFamily="34" charset="-128"/>
              </a:rPr>
              <a:t>BlisS</a:t>
            </a:r>
            <a:r>
              <a:rPr lang="en-US" dirty="0" smtClean="0">
                <a:solidFill>
                  <a:srgbClr val="595959"/>
                </a:solidFill>
                <a:ea typeface="ＭＳ Ｐゴシック" pitchFamily="34" charset="-128"/>
              </a:rPr>
              <a:t>’ capabilities</a:t>
            </a:r>
          </a:p>
          <a:p>
            <a:pPr marL="341313" indent="-341313" defTabSz="912813">
              <a:spcBef>
                <a:spcPts val="2000"/>
              </a:spcBef>
              <a:buClr>
                <a:srgbClr val="404040"/>
              </a:buClr>
              <a:buFont typeface="Wingdings 2" pitchFamily="18" charset="2"/>
              <a:buChar char=""/>
            </a:pPr>
            <a:r>
              <a:rPr lang="en-US" dirty="0" err="1" smtClean="0">
                <a:solidFill>
                  <a:srgbClr val="595959"/>
                </a:solidFill>
                <a:ea typeface="ＭＳ Ｐゴシック" pitchFamily="34" charset="-128"/>
              </a:rPr>
              <a:t>BigJob</a:t>
            </a:r>
            <a:r>
              <a:rPr lang="en-US" dirty="0" smtClean="0">
                <a:solidFill>
                  <a:srgbClr val="595959"/>
                </a:solidFill>
                <a:ea typeface="ＭＳ Ｐゴシック" pitchFamily="34" charset="-128"/>
              </a:rPr>
              <a:t> allows for the execution of multiple jobs without the necessity to queue each job.</a:t>
            </a:r>
          </a:p>
          <a:p>
            <a:pPr marL="341313" indent="-341313" defTabSz="912813">
              <a:spcBef>
                <a:spcPts val="2000"/>
              </a:spcBef>
              <a:buClr>
                <a:srgbClr val="404040"/>
              </a:buClr>
              <a:buFont typeface="Wingdings 2" pitchFamily="18" charset="2"/>
              <a:buChar char=""/>
            </a:pPr>
            <a:r>
              <a:rPr lang="en-US" dirty="0" err="1" smtClean="0">
                <a:solidFill>
                  <a:srgbClr val="595959"/>
                </a:solidFill>
                <a:ea typeface="ＭＳ Ｐゴシック" pitchFamily="34" charset="-128"/>
              </a:rPr>
              <a:t>BigJob</a:t>
            </a:r>
            <a:r>
              <a:rPr lang="en-US" dirty="0" smtClean="0">
                <a:solidFill>
                  <a:srgbClr val="595959"/>
                </a:solidFill>
                <a:ea typeface="ＭＳ Ｐゴシック" pitchFamily="34" charset="-128"/>
              </a:rPr>
              <a:t> allows user-level, programmable control of the execution environment and construction of complex workflows</a:t>
            </a:r>
          </a:p>
          <a:p>
            <a:pPr marL="341313" indent="-341313" defTabSz="912813">
              <a:spcBef>
                <a:spcPts val="2000"/>
              </a:spcBef>
              <a:buClr>
                <a:srgbClr val="404040"/>
              </a:buClr>
              <a:buFont typeface="Wingdings 2" pitchFamily="18" charset="2"/>
              <a:buChar char=""/>
            </a:pPr>
            <a:r>
              <a:rPr lang="en-US" dirty="0" smtClean="0">
                <a:solidFill>
                  <a:srgbClr val="595959"/>
                </a:solidFill>
                <a:ea typeface="ＭＳ Ｐゴシック" pitchFamily="34" charset="-128"/>
              </a:rPr>
              <a:t>Decouples the task coordination from the task execution</a:t>
            </a:r>
          </a:p>
          <a:p>
            <a:pPr marL="341313" indent="-341313" defTabSz="912813">
              <a:spcBef>
                <a:spcPts val="2000"/>
              </a:spcBef>
              <a:buClr>
                <a:srgbClr val="404040"/>
              </a:buClr>
              <a:buFont typeface="Wingdings 2" pitchFamily="18" charset="2"/>
              <a:buChar char=""/>
            </a:pPr>
            <a:r>
              <a:rPr lang="en-US" dirty="0" smtClean="0">
                <a:solidFill>
                  <a:srgbClr val="595959"/>
                </a:solidFill>
                <a:ea typeface="ＭＳ Ｐゴシック" pitchFamily="34" charset="-128"/>
              </a:rPr>
              <a:t>Provides the logic of the execution without having to schedule the tasks individually</a:t>
            </a:r>
            <a:endParaRPr lang="en-US" dirty="0" smtClean="0"/>
          </a:p>
          <a:p>
            <a:pPr marL="341313" indent="-341313" defTabSz="912813">
              <a:spcBef>
                <a:spcPts val="2000"/>
              </a:spcBef>
              <a:buClr>
                <a:srgbClr val="404040"/>
              </a:buClr>
              <a:buFont typeface="Wingdings 2" pitchFamily="18" charset="2"/>
              <a:buChar char=""/>
            </a:pPr>
            <a:endParaRPr lang="en-US" dirty="0" smtClean="0">
              <a:solidFill>
                <a:srgbClr val="595959"/>
              </a:solidFill>
              <a:ea typeface="ＭＳ Ｐゴシック" pitchFamily="34" charset="-128"/>
            </a:endParaRPr>
          </a:p>
          <a:p>
            <a:pPr marL="741363" lvl="1" indent="-341313" defTabSz="912813">
              <a:spcBef>
                <a:spcPts val="2000"/>
              </a:spcBef>
              <a:buClr>
                <a:srgbClr val="404040"/>
              </a:buClr>
              <a:buFont typeface="Wingdings 2" pitchFamily="18" charset="2"/>
              <a:buChar char=""/>
            </a:pPr>
            <a:endParaRPr lang="en-US" sz="1400" dirty="0" smtClean="0">
              <a:solidFill>
                <a:srgbClr val="595959"/>
              </a:solidFill>
              <a:ea typeface="ＭＳ Ｐゴシック" pitchFamily="34" charset="-128"/>
            </a:endParaRPr>
          </a:p>
          <a:p>
            <a:pPr marL="741363" lvl="1" indent="-341313" defTabSz="912813">
              <a:spcBef>
                <a:spcPts val="2000"/>
              </a:spcBef>
              <a:buClr>
                <a:srgbClr val="404040"/>
              </a:buClr>
              <a:buFont typeface="Wingdings 2" pitchFamily="18" charset="2"/>
              <a:buChar char=""/>
            </a:pPr>
            <a:endParaRPr lang="en-US" b="1" dirty="0" smtClean="0">
              <a:solidFill>
                <a:srgbClr val="595959"/>
              </a:solidFill>
              <a:ea typeface="ＭＳ Ｐゴシック" pitchFamily="34" charset="-128"/>
            </a:endParaRPr>
          </a:p>
          <a:p>
            <a:pPr marL="1033463" lvl="2" indent="-347663" defTabSz="912813">
              <a:spcBef>
                <a:spcPts val="600"/>
              </a:spcBef>
              <a:buClr>
                <a:srgbClr val="404040"/>
              </a:buClr>
            </a:pPr>
            <a:endParaRPr lang="en-US" sz="1800" dirty="0" smtClean="0">
              <a:solidFill>
                <a:srgbClr val="595959"/>
              </a:solidFill>
              <a:ea typeface="ＭＳ Ｐゴシック" pitchFamily="34" charset="-128"/>
            </a:endParaRPr>
          </a:p>
          <a:p>
            <a:pPr marL="341313" indent="-341313" defTabSz="912813"/>
            <a:endParaRPr lang="en-US" sz="1800" dirty="0" smtClean="0">
              <a:solidFill>
                <a:srgbClr val="595959"/>
              </a:solidFill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ea typeface="ＭＳ Ｐゴシック" pitchFamily="34" charset="-128"/>
              </a:rPr>
              <a:t>Please Point Your Browser…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3058" y="1416423"/>
            <a:ext cx="8229600" cy="4533900"/>
          </a:xfrm>
        </p:spPr>
        <p:txBody>
          <a:bodyPr/>
          <a:lstStyle/>
          <a:p>
            <a:r>
              <a:rPr lang="en-US" dirty="0" smtClean="0"/>
              <a:t>Follow along with this tutorial by visiting….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b="1" dirty="0" smtClean="0"/>
              <a:t>XSEDE Tutorial Part 3: </a:t>
            </a:r>
            <a:r>
              <a:rPr lang="en-US" b="1" dirty="0" err="1" smtClean="0"/>
              <a:t>BigJob</a:t>
            </a:r>
            <a:endParaRPr lang="en-US" b="1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37204" y="3416270"/>
            <a:ext cx="7942729" cy="199383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http://saga-</a:t>
            </a:r>
            <a:r>
              <a:rPr lang="en-US" sz="3200" b="1" spc="50" dirty="0" err="1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project.github.com</a:t>
            </a:r>
            <a:r>
              <a:rPr lang="en-US" sz="32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3200" b="1" spc="50" dirty="0" err="1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BigJob</a:t>
            </a:r>
            <a:r>
              <a:rPr lang="en-US" sz="32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3200" b="1" spc="50" dirty="0" err="1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sphinxdoc</a:t>
            </a:r>
            <a:r>
              <a:rPr lang="en-US" sz="32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/patterns/</a:t>
            </a:r>
            <a:r>
              <a:rPr lang="en-US" sz="3200" b="1" spc="50" dirty="0" err="1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simple.html</a:t>
            </a:r>
            <a:endParaRPr lang="en-US" sz="32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ea typeface="ＭＳ Ｐゴシック" pitchFamily="34" charset="-128"/>
              </a:rPr>
              <a:t>Environment Set-Up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3058" y="1416423"/>
            <a:ext cx="8229600" cy="1577789"/>
          </a:xfrm>
        </p:spPr>
        <p:txBody>
          <a:bodyPr/>
          <a:lstStyle/>
          <a:p>
            <a:r>
              <a:rPr lang="en-US" dirty="0" smtClean="0"/>
              <a:t>Open a terminal (Linux/Mac: Terminal, Windows: </a:t>
            </a:r>
            <a:r>
              <a:rPr lang="en-US" dirty="0" err="1" smtClean="0"/>
              <a:t>PuTTy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8235" y="1998235"/>
            <a:ext cx="8229599" cy="709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ssh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&lt;your username&gt;@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lonestar.tacc.utexas.edu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448235" y="3074894"/>
            <a:ext cx="8229600" cy="1577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Bootstrap your Local Python Environment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8235" y="3549129"/>
            <a:ext cx="8229599" cy="709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module load python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Content Placeholder 4"/>
          <p:cNvSpPr txBox="1">
            <a:spLocks/>
          </p:cNvSpPr>
          <p:nvPr/>
        </p:nvSpPr>
        <p:spPr bwMode="auto">
          <a:xfrm>
            <a:off x="448235" y="4652683"/>
            <a:ext cx="8229600" cy="1577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200" dirty="0" smtClean="0">
                <a:solidFill>
                  <a:schemeClr val="bg2"/>
                </a:solidFill>
              </a:rPr>
              <a:t>Create your virtual environment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8235" y="5087023"/>
            <a:ext cx="8404820" cy="85657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curl --insecure -s https://raw.github.com/pypa/virtualenv/master/virtualenv.py | python - $HOME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/.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bigjob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6182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ea typeface="ＭＳ Ｐゴシック" pitchFamily="34" charset="-128"/>
              </a:rPr>
              <a:t>Environment Set-Up cont’d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3058" y="1416423"/>
            <a:ext cx="8229600" cy="1577789"/>
          </a:xfrm>
        </p:spPr>
        <p:txBody>
          <a:bodyPr/>
          <a:lstStyle/>
          <a:p>
            <a:r>
              <a:rPr lang="en-US" dirty="0" smtClean="0"/>
              <a:t>Activate your newly installed Python environment to update your PYTHONPATH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8235" y="2211758"/>
            <a:ext cx="8229599" cy="709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Courier New" pitchFamily="49" charset="0"/>
                <a:cs typeface="Courier New" pitchFamily="49" charset="0"/>
              </a:rPr>
              <a:t>source $HOME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/.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bigjob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/python/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bin/activate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448235" y="3074894"/>
            <a:ext cx="8229600" cy="1577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Ensure batch jobs have the same </a:t>
            </a:r>
            <a:r>
              <a:rPr lang="en-US" sz="2200" kern="0" dirty="0" smtClean="0">
                <a:solidFill>
                  <a:srgbClr val="5F5F5F"/>
                </a:solidFill>
                <a:latin typeface="+mn-lt"/>
                <a:ea typeface="ＭＳ Ｐゴシック" charset="-128"/>
                <a:cs typeface="ＭＳ Ｐゴシック" charset="-128"/>
              </a:rPr>
              <a:t>Python environment by a</a:t>
            </a:r>
            <a:r>
              <a:rPr kumimoji="0" lang="en-US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dding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 the following lines to $HOME/.profile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200" kern="0" noProof="0" dirty="0" smtClean="0">
                <a:solidFill>
                  <a:srgbClr val="5F5F5F"/>
                </a:solidFill>
                <a:latin typeface="+mn-lt"/>
                <a:ea typeface="ＭＳ Ｐゴシック" charset="-128"/>
                <a:cs typeface="ＭＳ Ｐゴシック" charset="-128"/>
              </a:rPr>
              <a:t>Open $HOME/.profile in your favorite text editor (e.g. vim, </a:t>
            </a:r>
            <a:r>
              <a:rPr lang="en-US" sz="2200" kern="0" noProof="0" dirty="0" err="1" smtClean="0">
                <a:solidFill>
                  <a:srgbClr val="5F5F5F"/>
                </a:solidFill>
                <a:latin typeface="+mn-lt"/>
                <a:ea typeface="ＭＳ Ｐゴシック" charset="-128"/>
                <a:cs typeface="ＭＳ Ｐゴシック" charset="-128"/>
              </a:rPr>
              <a:t>emacs</a:t>
            </a:r>
            <a:r>
              <a:rPr lang="en-US" sz="2200" kern="0" noProof="0" dirty="0" smtClean="0">
                <a:solidFill>
                  <a:srgbClr val="5F5F5F"/>
                </a:solidFill>
                <a:latin typeface="+mn-lt"/>
                <a:ea typeface="ＭＳ Ｐゴシック" charset="-128"/>
                <a:cs typeface="ＭＳ Ｐゴシック" charset="-128"/>
              </a:rPr>
              <a:t>, </a:t>
            </a:r>
            <a:r>
              <a:rPr lang="en-US" sz="2200" kern="0" noProof="0" dirty="0" err="1" smtClean="0">
                <a:solidFill>
                  <a:srgbClr val="5F5F5F"/>
                </a:solidFill>
                <a:latin typeface="+mn-lt"/>
                <a:ea typeface="ＭＳ Ｐゴシック" charset="-128"/>
                <a:cs typeface="ＭＳ Ｐゴシック" charset="-128"/>
              </a:rPr>
              <a:t>etc</a:t>
            </a:r>
            <a:r>
              <a:rPr lang="en-US" sz="2200" kern="0" noProof="0" dirty="0" smtClean="0">
                <a:solidFill>
                  <a:srgbClr val="5F5F5F"/>
                </a:solidFill>
                <a:latin typeface="+mn-lt"/>
                <a:ea typeface="ＭＳ Ｐゴシック" charset="-128"/>
                <a:cs typeface="ＭＳ Ｐゴシック" charset="-128"/>
              </a:rPr>
              <a:t>)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8236" y="4652683"/>
            <a:ext cx="8229599" cy="93681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module load python</a:t>
            </a:r>
          </a:p>
          <a:p>
            <a:pPr algn="ctr"/>
            <a:r>
              <a:rPr lang="en-US" sz="2400" b="1" dirty="0">
                <a:latin typeface="Courier New" pitchFamily="49" charset="0"/>
                <a:cs typeface="Courier New" pitchFamily="49" charset="0"/>
              </a:rPr>
              <a:t>source $HOME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/.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bigjob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/python/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bin/activate</a:t>
            </a:r>
          </a:p>
          <a:p>
            <a:pPr algn="ctr"/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5056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>
                <a:ea typeface="ＭＳ Ｐゴシック" pitchFamily="34" charset="-128"/>
              </a:rPr>
              <a:t>BigJob</a:t>
            </a:r>
            <a:r>
              <a:rPr lang="en-US" sz="2800" dirty="0" smtClean="0">
                <a:ea typeface="ＭＳ Ｐゴシック" pitchFamily="34" charset="-128"/>
              </a:rPr>
              <a:t> Components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3058" y="1416423"/>
            <a:ext cx="8229600" cy="2137268"/>
          </a:xfrm>
        </p:spPr>
        <p:txBody>
          <a:bodyPr/>
          <a:lstStyle/>
          <a:p>
            <a:r>
              <a:rPr lang="en-US" sz="2400" dirty="0" smtClean="0"/>
              <a:t>There are two main components of concern when writing </a:t>
            </a:r>
            <a:r>
              <a:rPr lang="en-US" sz="2400" dirty="0" err="1" smtClean="0"/>
              <a:t>BigJob</a:t>
            </a:r>
            <a:r>
              <a:rPr lang="en-US" sz="2400" dirty="0" smtClean="0"/>
              <a:t> scripts.</a:t>
            </a:r>
          </a:p>
          <a:p>
            <a:pPr lvl="1"/>
            <a:r>
              <a:rPr lang="en-US" sz="2000" b="1" dirty="0" smtClean="0"/>
              <a:t>Pilot Description</a:t>
            </a:r>
            <a:r>
              <a:rPr lang="en-US" sz="2000" dirty="0" smtClean="0"/>
              <a:t>: Defines the resource specification for managing jobs on each resource</a:t>
            </a:r>
          </a:p>
          <a:p>
            <a:pPr lvl="1"/>
            <a:r>
              <a:rPr lang="en-US" sz="2000" b="1" dirty="0" smtClean="0"/>
              <a:t>Compute Unit Description</a:t>
            </a:r>
            <a:r>
              <a:rPr lang="en-US" sz="2000" dirty="0" smtClean="0"/>
              <a:t>: Defines the actual job description and data for movement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2094" y="4426636"/>
            <a:ext cx="8229599" cy="709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cd $HOME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5706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ea typeface="ＭＳ Ｐゴシック" pitchFamily="34" charset="-128"/>
              </a:rPr>
              <a:t>Pilot Description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2277" y="1561896"/>
            <a:ext cx="8229600" cy="4444050"/>
          </a:xfrm>
        </p:spPr>
        <p:txBody>
          <a:bodyPr/>
          <a:lstStyle/>
          <a:p>
            <a:r>
              <a:rPr lang="en-US" dirty="0" smtClean="0"/>
              <a:t>Resource specification requirements</a:t>
            </a:r>
          </a:p>
          <a:p>
            <a:pPr lvl="1"/>
            <a:r>
              <a:rPr lang="en-US" b="1" dirty="0" err="1"/>
              <a:t>s</a:t>
            </a:r>
            <a:r>
              <a:rPr lang="en-US" b="1" dirty="0" err="1" smtClean="0"/>
              <a:t>ervice_url</a:t>
            </a:r>
            <a:r>
              <a:rPr lang="en-US" b="1" dirty="0" smtClean="0"/>
              <a:t>: </a:t>
            </a:r>
            <a:r>
              <a:rPr lang="en-US" dirty="0" smtClean="0"/>
              <a:t>Specifies the SAGA Bliss job adaptor and resource hostname on which jobs can be executed. For remote hosts, password-less  login must be enabled.   </a:t>
            </a:r>
          </a:p>
          <a:p>
            <a:pPr lvl="1"/>
            <a:r>
              <a:rPr lang="en-US" b="1" dirty="0" err="1" smtClean="0"/>
              <a:t>number_of_processes</a:t>
            </a:r>
            <a:r>
              <a:rPr lang="en-US" b="1" dirty="0" smtClean="0"/>
              <a:t>: </a:t>
            </a:r>
            <a:r>
              <a:rPr lang="en-US" dirty="0" smtClean="0"/>
              <a:t>specifies the total number of processes that need to be allocated to run the jobs</a:t>
            </a:r>
          </a:p>
          <a:p>
            <a:pPr lvl="1"/>
            <a:r>
              <a:rPr lang="en-US" b="1" dirty="0" smtClean="0"/>
              <a:t>queue:  </a:t>
            </a:r>
            <a:r>
              <a:rPr lang="en-US" dirty="0" smtClean="0"/>
              <a:t>Specifies the name of the job queue to be </a:t>
            </a:r>
            <a:r>
              <a:rPr lang="en-US" dirty="0" smtClean="0"/>
              <a:t>used</a:t>
            </a:r>
          </a:p>
          <a:p>
            <a:pPr lvl="1"/>
            <a:r>
              <a:rPr lang="en-US" b="1" dirty="0"/>
              <a:t>p</a:t>
            </a:r>
            <a:r>
              <a:rPr lang="en-US" b="1" dirty="0" smtClean="0"/>
              <a:t>roject:</a:t>
            </a:r>
            <a:r>
              <a:rPr lang="en-US" dirty="0" smtClean="0"/>
              <a:t> Specifies the allocation for your project to charge</a:t>
            </a:r>
            <a:endParaRPr lang="en-US" b="1" dirty="0" smtClean="0"/>
          </a:p>
          <a:p>
            <a:pPr lvl="1"/>
            <a:r>
              <a:rPr lang="en-US" b="1" dirty="0" err="1" smtClean="0"/>
              <a:t>working_directory</a:t>
            </a:r>
            <a:r>
              <a:rPr lang="en-US" b="1" dirty="0" smtClean="0"/>
              <a:t>: </a:t>
            </a:r>
            <a:r>
              <a:rPr lang="en-US" dirty="0" smtClean="0"/>
              <a:t>specifies the directory in which the Pilot-Job agent executes</a:t>
            </a:r>
          </a:p>
          <a:p>
            <a:pPr lvl="1"/>
            <a:r>
              <a:rPr lang="en-US" b="1" dirty="0" err="1" smtClean="0"/>
              <a:t>walltime</a:t>
            </a:r>
            <a:r>
              <a:rPr lang="en-US" b="1" dirty="0" smtClean="0"/>
              <a:t>: </a:t>
            </a:r>
            <a:r>
              <a:rPr lang="en-US" dirty="0" smtClean="0"/>
              <a:t>Specifies the number of minutes that the resources are requested</a:t>
            </a:r>
          </a:p>
          <a:p>
            <a:pPr lvl="1"/>
            <a:r>
              <a:rPr lang="en-US" b="1" dirty="0" err="1" smtClean="0"/>
              <a:t>file_transfers</a:t>
            </a:r>
            <a:r>
              <a:rPr lang="en-US" b="1" dirty="0" smtClean="0"/>
              <a:t>:  </a:t>
            </a:r>
            <a:r>
              <a:rPr lang="en-US" dirty="0" smtClean="0"/>
              <a:t>specifies the files that need to be transferred in order to execute the jobs successfully. Generally files common to all jobs are listed here.</a:t>
            </a:r>
            <a:endParaRPr lang="en-US" b="1" dirty="0" smtClean="0"/>
          </a:p>
          <a:p>
            <a:pPr lvl="1"/>
            <a:endParaRPr lang="en-US" b="1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ea typeface="ＭＳ Ｐゴシック" pitchFamily="34" charset="-128"/>
              </a:rPr>
              <a:t>Pilot Description Code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15153" y="2161310"/>
            <a:ext cx="8695764" cy="288867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pilot_compute_description.append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({ 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err="1" smtClean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service_url</a:t>
            </a:r>
            <a:r>
              <a:rPr lang="en-US" dirty="0" smtClean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err="1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sge+ssh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dirty="0" err="1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localhost</a:t>
            </a:r>
            <a:r>
              <a:rPr lang="en-US" dirty="0" smtClean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 smtClean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err="1" smtClean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number_of_processes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12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”project"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XSEDE12-SAGA"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dirty="0" smtClean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"queue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development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dirty="0" smtClean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err="1" smtClean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working_directory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os.getenv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dirty="0" smtClean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"HOME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)+ </a:t>
            </a:r>
            <a:r>
              <a:rPr lang="en-US" dirty="0" smtClean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"/agent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dirty="0" smtClean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"walltime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Content Placeholder 4"/>
          <p:cNvSpPr txBox="1">
            <a:spLocks/>
          </p:cNvSpPr>
          <p:nvPr/>
        </p:nvSpPr>
        <p:spPr bwMode="auto">
          <a:xfrm>
            <a:off x="645458" y="1568824"/>
            <a:ext cx="8229600" cy="592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5F5F5F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dirty="0" smtClean="0"/>
              <a:t>What does it all look like in Python?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2882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U_Template_Verdana_G">
  <a:themeElements>
    <a:clrScheme name="RU_Template_Verdana_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U_Template_Verdana_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RU_Template_Verdana_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4_ARCH-Draft-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1.xml><?xml version="1.0" encoding="utf-8"?>
<a:theme xmlns:a="http://schemas.openxmlformats.org/drawingml/2006/main" name="3_TG-2007-Review">
  <a:themeElements>
    <a:clrScheme name="TG-2007-Review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G-2007-Review">
      <a:majorFont>
        <a:latin typeface="Verdan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TG-2007-Revi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-2007-Review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-2007-Review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-2007-Review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-2007-Review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-2007-Review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-2007-Review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-2007-Review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-2007-Review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-2007-Review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-2007-Review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-2007-Review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ARCH-Draft-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TGReview200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GReview2006">
      <a:majorFont>
        <a:latin typeface="Verdan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5F5F5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5F5F5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GReview20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Review2006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Review2006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Review2006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Review2006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Review2006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TGReview200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GReview2006">
      <a:majorFont>
        <a:latin typeface="Verdan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5F5F5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5F5F5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GReview20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Review2006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Review2006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Review2006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Review2006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Review2006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ARCH-Draft-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4_TGReview200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GReview2006">
      <a:majorFont>
        <a:latin typeface="Verdan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5F5F5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5F5F5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GReview20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Review2006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Review2006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Review2006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Review2006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Review2006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3_ARCH-Draft-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2_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2_TG-2007-Review">
  <a:themeElements>
    <a:clrScheme name="TG-2007-Review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G-2007-Review">
      <a:majorFont>
        <a:latin typeface="Verdan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TG-2007-Revi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-2007-Review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-2007-Review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-2007-Review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-2007-Review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-2007-Review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-2007-Review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-2007-Review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-2007-Review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-2007-Review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-2007-Review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-2007-Review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9924</TotalTime>
  <Words>1112</Words>
  <Application>Microsoft Macintosh PowerPoint</Application>
  <PresentationFormat>On-screen Show (4:3)</PresentationFormat>
  <Paragraphs>130</Paragraphs>
  <Slides>19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12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RU_Template_Verdana_G</vt:lpstr>
      <vt:lpstr>1_ARCH-Draft-1</vt:lpstr>
      <vt:lpstr>2_TGReview2006</vt:lpstr>
      <vt:lpstr>3_TGReview2006</vt:lpstr>
      <vt:lpstr>2_ARCH-Draft-1</vt:lpstr>
      <vt:lpstr>4_TGReview2006</vt:lpstr>
      <vt:lpstr>3_ARCH-Draft-1</vt:lpstr>
      <vt:lpstr>2_Perspective</vt:lpstr>
      <vt:lpstr>2_TG-2007-Review</vt:lpstr>
      <vt:lpstr>4_ARCH-Draft-1</vt:lpstr>
      <vt:lpstr>3_TG-2007-Review</vt:lpstr>
      <vt:lpstr>Perspective</vt:lpstr>
      <vt:lpstr>Hands-On with BigJob</vt:lpstr>
      <vt:lpstr>Agenda</vt:lpstr>
      <vt:lpstr>Introduction</vt:lpstr>
      <vt:lpstr>Please Point Your Browser…</vt:lpstr>
      <vt:lpstr>Environment Set-Up</vt:lpstr>
      <vt:lpstr>Environment Set-Up cont’d</vt:lpstr>
      <vt:lpstr>BigJob Components</vt:lpstr>
      <vt:lpstr>Pilot Description</vt:lpstr>
      <vt:lpstr>Pilot Description Code</vt:lpstr>
      <vt:lpstr>Compute Unit Description</vt:lpstr>
      <vt:lpstr>Compute Unit Description Code</vt:lpstr>
      <vt:lpstr>Install BigJob</vt:lpstr>
      <vt:lpstr>Please Point Your Browser…</vt:lpstr>
      <vt:lpstr>Please Point Your Browser…</vt:lpstr>
      <vt:lpstr>Sample: Running on Stampede</vt:lpstr>
      <vt:lpstr>Please Point Your Browser…</vt:lpstr>
      <vt:lpstr>Introduction to Pilot Data</vt:lpstr>
      <vt:lpstr>Using Remote Pilot Data</vt:lpstr>
      <vt:lpstr>Questions?</vt:lpstr>
    </vt:vector>
  </TitlesOfParts>
  <Company>University Relations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eburris</dc:creator>
  <cp:lastModifiedBy>Melissa Romanus</cp:lastModifiedBy>
  <cp:revision>701</cp:revision>
  <dcterms:created xsi:type="dcterms:W3CDTF">2012-05-29T09:30:00Z</dcterms:created>
  <dcterms:modified xsi:type="dcterms:W3CDTF">2013-03-04T16:29:25Z</dcterms:modified>
</cp:coreProperties>
</file>