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9" r:id="rId5"/>
    <p:sldId id="259" r:id="rId6"/>
    <p:sldId id="269" r:id="rId7"/>
    <p:sldId id="290" r:id="rId8"/>
    <p:sldId id="271" r:id="rId9"/>
    <p:sldId id="291" r:id="rId10"/>
    <p:sldId id="292" r:id="rId11"/>
    <p:sldId id="293" r:id="rId12"/>
    <p:sldId id="294" r:id="rId13"/>
    <p:sldId id="295" r:id="rId14"/>
    <p:sldId id="296" r:id="rId15"/>
    <p:sldId id="284" r:id="rId16"/>
    <p:sldId id="297" r:id="rId17"/>
    <p:sldId id="29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FF2D"/>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3" d="100"/>
          <a:sy n="103" d="100"/>
        </p:scale>
        <p:origin x="-992"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intropage_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677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204C241-B2FA-40E8-9D87-5CDFDDB8020D}" type="slidenum">
              <a:rPr lang="en-US"/>
              <a:pPr>
                <a:defRPr/>
              </a:pPr>
              <a:t>‹#›</a:t>
            </a:fld>
            <a:endParaRPr lang="en-US"/>
          </a:p>
        </p:txBody>
      </p:sp>
    </p:spTree>
    <p:extLst>
      <p:ext uri="{BB962C8B-B14F-4D97-AF65-F5344CB8AC3E}">
        <p14:creationId xmlns:p14="http://schemas.microsoft.com/office/powerpoint/2010/main" val="19210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97F28D-758C-40C4-8640-D037766DF4A6}" type="slidenum">
              <a:rPr lang="en-US"/>
              <a:pPr>
                <a:defRPr/>
              </a:pPr>
              <a:t>‹#›</a:t>
            </a:fld>
            <a:endParaRPr lang="en-US"/>
          </a:p>
        </p:txBody>
      </p:sp>
    </p:spTree>
    <p:extLst>
      <p:ext uri="{BB962C8B-B14F-4D97-AF65-F5344CB8AC3E}">
        <p14:creationId xmlns:p14="http://schemas.microsoft.com/office/powerpoint/2010/main" val="221445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1064822-EBB2-4AB5-A4ED-F5E3DD689B21}" type="slidenum">
              <a:rPr lang="en-US"/>
              <a:pPr>
                <a:defRPr/>
              </a:pPr>
              <a:t>‹#›</a:t>
            </a:fld>
            <a:endParaRPr lang="en-US"/>
          </a:p>
        </p:txBody>
      </p:sp>
    </p:spTree>
    <p:extLst>
      <p:ext uri="{BB962C8B-B14F-4D97-AF65-F5344CB8AC3E}">
        <p14:creationId xmlns:p14="http://schemas.microsoft.com/office/powerpoint/2010/main" val="377035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06937EC-6614-451C-9157-C1DA8E2AF565}" type="slidenum">
              <a:rPr lang="en-US"/>
              <a:pPr>
                <a:defRPr/>
              </a:pPr>
              <a:t>‹#›</a:t>
            </a:fld>
            <a:endParaRPr lang="en-US"/>
          </a:p>
        </p:txBody>
      </p:sp>
    </p:spTree>
    <p:extLst>
      <p:ext uri="{BB962C8B-B14F-4D97-AF65-F5344CB8AC3E}">
        <p14:creationId xmlns:p14="http://schemas.microsoft.com/office/powerpoint/2010/main" val="186254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A3C421D-A888-4A4D-ACEC-5A19EB7AF419}" type="slidenum">
              <a:rPr lang="en-US"/>
              <a:pPr>
                <a:defRPr/>
              </a:pPr>
              <a:t>‹#›</a:t>
            </a:fld>
            <a:endParaRPr lang="en-US"/>
          </a:p>
        </p:txBody>
      </p:sp>
    </p:spTree>
    <p:extLst>
      <p:ext uri="{BB962C8B-B14F-4D97-AF65-F5344CB8AC3E}">
        <p14:creationId xmlns:p14="http://schemas.microsoft.com/office/powerpoint/2010/main" val="347144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9D2C48B-1A07-49B1-93DE-82B969719F08}" type="slidenum">
              <a:rPr lang="en-US"/>
              <a:pPr>
                <a:defRPr/>
              </a:pPr>
              <a:t>‹#›</a:t>
            </a:fld>
            <a:endParaRPr lang="en-US"/>
          </a:p>
        </p:txBody>
      </p:sp>
    </p:spTree>
    <p:extLst>
      <p:ext uri="{BB962C8B-B14F-4D97-AF65-F5344CB8AC3E}">
        <p14:creationId xmlns:p14="http://schemas.microsoft.com/office/powerpoint/2010/main" val="156341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506378F-1C23-4EB1-BDB8-14DE225BAB53}" type="slidenum">
              <a:rPr lang="en-US"/>
              <a:pPr>
                <a:defRPr/>
              </a:pPr>
              <a:t>‹#›</a:t>
            </a:fld>
            <a:endParaRPr lang="en-US"/>
          </a:p>
        </p:txBody>
      </p:sp>
    </p:spTree>
    <p:extLst>
      <p:ext uri="{BB962C8B-B14F-4D97-AF65-F5344CB8AC3E}">
        <p14:creationId xmlns:p14="http://schemas.microsoft.com/office/powerpoint/2010/main" val="337048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C0973C7-EEB8-4C38-954E-A895C3A7C583}" type="slidenum">
              <a:rPr lang="en-US"/>
              <a:pPr>
                <a:defRPr/>
              </a:pPr>
              <a:t>‹#›</a:t>
            </a:fld>
            <a:endParaRPr lang="en-US"/>
          </a:p>
        </p:txBody>
      </p:sp>
    </p:spTree>
    <p:extLst>
      <p:ext uri="{BB962C8B-B14F-4D97-AF65-F5344CB8AC3E}">
        <p14:creationId xmlns:p14="http://schemas.microsoft.com/office/powerpoint/2010/main" val="266892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AAD1A1-8FAE-48C7-9AB5-3C7FBCF9A6C1}" type="slidenum">
              <a:rPr lang="en-US"/>
              <a:pPr>
                <a:defRPr/>
              </a:pPr>
              <a:t>‹#›</a:t>
            </a:fld>
            <a:endParaRPr lang="en-US"/>
          </a:p>
        </p:txBody>
      </p:sp>
    </p:spTree>
    <p:extLst>
      <p:ext uri="{BB962C8B-B14F-4D97-AF65-F5344CB8AC3E}">
        <p14:creationId xmlns:p14="http://schemas.microsoft.com/office/powerpoint/2010/main" val="17316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6814C2D-F09F-46AF-A832-C54305D4D2C7}" type="slidenum">
              <a:rPr lang="en-US"/>
              <a:pPr>
                <a:defRPr/>
              </a:pPr>
              <a:t>‹#›</a:t>
            </a:fld>
            <a:endParaRPr lang="en-US"/>
          </a:p>
        </p:txBody>
      </p:sp>
    </p:spTree>
    <p:extLst>
      <p:ext uri="{BB962C8B-B14F-4D97-AF65-F5344CB8AC3E}">
        <p14:creationId xmlns:p14="http://schemas.microsoft.com/office/powerpoint/2010/main" val="2345041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5F5F5F"/>
                </a:solidFill>
              </a:defRPr>
            </a:lvl1pPr>
          </a:lstStyle>
          <a:p>
            <a:pPr>
              <a:defRPr/>
            </a:pPr>
            <a:fld id="{1093A8DD-18FB-4D54-9EB1-BF18E4AA6781}" type="slidenum">
              <a:rPr lang="en-US"/>
              <a:pPr>
                <a:defRPr/>
              </a:pPr>
              <a:t>‹#›</a:t>
            </a:fld>
            <a:endParaRPr lang="en-US"/>
          </a:p>
        </p:txBody>
      </p:sp>
      <p:pic>
        <p:nvPicPr>
          <p:cNvPr id="1029" name="Picture 7" descr="RU_units-banner_red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25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p:cNvSpPr txBox="1">
            <a:spLocks noChangeArrowheads="1"/>
          </p:cNvSpPr>
          <p:nvPr/>
        </p:nvSpPr>
        <p:spPr bwMode="auto">
          <a:xfrm>
            <a:off x="4876800" y="98425"/>
            <a:ext cx="4191000" cy="396875"/>
          </a:xfrm>
          <a:prstGeom prst="rect">
            <a:avLst/>
          </a:prstGeom>
          <a:noFill/>
          <a:ln w="9525">
            <a:noFill/>
            <a:miter lim="800000"/>
            <a:headEnd/>
            <a:tailEnd/>
          </a:ln>
          <a:effectLst/>
        </p:spPr>
        <p:txBody>
          <a:bodyPr>
            <a:spAutoFit/>
          </a:bodyPr>
          <a:lstStyle/>
          <a:p>
            <a:pPr algn="r">
              <a:spcBef>
                <a:spcPct val="50000"/>
              </a:spcBef>
              <a:defRPr/>
            </a:pPr>
            <a:endParaRPr lang="en-US" sz="2000" dirty="0">
              <a:solidFill>
                <a:schemeClr val="bg1"/>
              </a:solidFill>
            </a:endParaRPr>
          </a:p>
        </p:txBody>
      </p:sp>
      <p:sp>
        <p:nvSpPr>
          <p:cNvPr id="2" name="Rectangle 1"/>
          <p:cNvSpPr/>
          <p:nvPr/>
        </p:nvSpPr>
        <p:spPr>
          <a:xfrm>
            <a:off x="6457598" y="126115"/>
            <a:ext cx="2266190" cy="400110"/>
          </a:xfrm>
          <a:prstGeom prst="rect">
            <a:avLst/>
          </a:prstGeom>
        </p:spPr>
        <p:txBody>
          <a:bodyPr wrap="none">
            <a:spAutoFit/>
          </a:bodyPr>
          <a:lstStyle/>
          <a:p>
            <a:pPr algn="r"/>
            <a:r>
              <a:rPr lang="en-US" sz="2000" dirty="0" smtClean="0">
                <a:solidFill>
                  <a:schemeClr val="bg1"/>
                </a:solidFill>
              </a:rPr>
              <a:t>Replica-Exchange</a:t>
            </a:r>
            <a:endParaRPr lang="en-US" sz="2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0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3200" dirty="0" smtClean="0"/>
              <a:t>A Framework for Flexible and Scalable Replica-Exchange on Production Distributed CI</a:t>
            </a:r>
            <a:endParaRPr lang="en-US" dirty="0" smtClean="0"/>
          </a:p>
        </p:txBody>
      </p:sp>
      <p:sp>
        <p:nvSpPr>
          <p:cNvPr id="3075" name="Rectangle 3"/>
          <p:cNvSpPr>
            <a:spLocks noGrp="1" noChangeArrowheads="1"/>
          </p:cNvSpPr>
          <p:nvPr>
            <p:ph type="subTitle" idx="1"/>
          </p:nvPr>
        </p:nvSpPr>
        <p:spPr/>
        <p:txBody>
          <a:bodyPr/>
          <a:lstStyle/>
          <a:p>
            <a:r>
              <a:rPr lang="en-US" dirty="0" smtClean="0"/>
              <a:t>Melissa Romanus, Ole Weidner, </a:t>
            </a:r>
            <a:r>
              <a:rPr lang="en-US" dirty="0" err="1" smtClean="0"/>
              <a:t>Shantenu</a:t>
            </a:r>
            <a:r>
              <a:rPr lang="en-US" dirty="0" smtClean="0"/>
              <a:t> </a:t>
            </a:r>
            <a:r>
              <a:rPr lang="en-US" dirty="0" err="1" smtClean="0"/>
              <a:t>Jha</a:t>
            </a:r>
            <a:r>
              <a:rPr lang="en-US" dirty="0" smtClean="0"/>
              <a:t>, Brian K. </a:t>
            </a:r>
            <a:r>
              <a:rPr lang="en-US" dirty="0" err="1" smtClean="0"/>
              <a:t>Radak</a:t>
            </a:r>
            <a:r>
              <a:rPr lang="en-US" dirty="0" smtClean="0"/>
              <a:t>, Emilio </a:t>
            </a:r>
            <a:r>
              <a:rPr lang="en-US" dirty="0" err="1" smtClean="0"/>
              <a:t>Gallicchio</a:t>
            </a:r>
            <a:r>
              <a:rPr lang="en-US" dirty="0" smtClean="0"/>
              <a:t>, Tai-Sung Lee, Darrin M. York, </a:t>
            </a:r>
            <a:r>
              <a:rPr lang="en-US" dirty="0" err="1" smtClean="0"/>
              <a:t>Peng</a:t>
            </a:r>
            <a:r>
              <a:rPr lang="en-US" dirty="0" smtClean="0"/>
              <a:t> He, Nan-</a:t>
            </a:r>
            <a:r>
              <a:rPr lang="en-US" dirty="0" err="1" smtClean="0"/>
              <a:t>Jie</a:t>
            </a:r>
            <a:r>
              <a:rPr lang="en-US" dirty="0" smtClean="0"/>
              <a:t> Deng, Wei Dai, Ronald M. Levy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Pilots</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IMPACT (Systems 1 and 2): Fixed Pilot Size, fixed Pilot runtime, and varying number of replicas in proportion to the number of cores per replica</a:t>
            </a:r>
          </a:p>
          <a:p>
            <a:pPr marL="0" indent="0">
              <a:buNone/>
            </a:pPr>
            <a:endParaRPr lang="en-US" sz="2400" dirty="0" smtClean="0"/>
          </a:p>
          <a:p>
            <a:r>
              <a:rPr lang="en-US" sz="2400" dirty="0" smtClean="0"/>
              <a:t>AMBER (System 3): Fixed Pilot Size, approx. fixed cycle length (in CPU time) while varying the number of concurrent jobs (i.e. the number of cores per job) and the simulation time of each cycle</a:t>
            </a:r>
          </a:p>
          <a:p>
            <a:pPr marL="0" indent="0">
              <a:buNone/>
            </a:pPr>
            <a:endParaRPr lang="en-US" sz="2400" dirty="0" smtClean="0"/>
          </a:p>
          <a:p>
            <a:r>
              <a:rPr lang="en-US" sz="2400" dirty="0" smtClean="0"/>
              <a:t>AMBER (System 4): Fixed replica count (192) while varying Pilot size</a:t>
            </a:r>
            <a:endParaRPr lang="en-US" dirty="0" smtClean="0"/>
          </a:p>
        </p:txBody>
      </p:sp>
    </p:spTree>
    <p:extLst>
      <p:ext uri="{BB962C8B-B14F-4D97-AF65-F5344CB8AC3E}">
        <p14:creationId xmlns:p14="http://schemas.microsoft.com/office/powerpoint/2010/main" val="41980143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1</a:t>
            </a:r>
            <a:endParaRPr lang="en-US" dirty="0"/>
          </a:p>
        </p:txBody>
      </p:sp>
      <p:pic>
        <p:nvPicPr>
          <p:cNvPr id="5" name="Picture 4"/>
          <p:cNvPicPr>
            <a:picLocks noChangeAspect="1"/>
          </p:cNvPicPr>
          <p:nvPr/>
        </p:nvPicPr>
        <p:blipFill>
          <a:blip r:embed="rId2"/>
          <a:stretch>
            <a:fillRect/>
          </a:stretch>
        </p:blipFill>
        <p:spPr>
          <a:xfrm>
            <a:off x="1366555" y="1312076"/>
            <a:ext cx="6502175" cy="2260864"/>
          </a:xfrm>
          <a:prstGeom prst="rect">
            <a:avLst/>
          </a:prstGeom>
        </p:spPr>
      </p:pic>
      <p:sp>
        <p:nvSpPr>
          <p:cNvPr id="6" name="TextBox 5"/>
          <p:cNvSpPr txBox="1"/>
          <p:nvPr/>
        </p:nvSpPr>
        <p:spPr>
          <a:xfrm>
            <a:off x="882646" y="3551416"/>
            <a:ext cx="7362561" cy="3693319"/>
          </a:xfrm>
          <a:prstGeom prst="rect">
            <a:avLst/>
          </a:prstGeom>
          <a:noFill/>
        </p:spPr>
        <p:txBody>
          <a:bodyPr wrap="square" rtlCol="0">
            <a:spAutoFit/>
          </a:bodyPr>
          <a:lstStyle/>
          <a:p>
            <a:pPr marL="285750" indent="-285750">
              <a:buFont typeface="Arial"/>
              <a:buChar char="•"/>
            </a:pPr>
            <a:r>
              <a:rPr lang="en-US" dirty="0" smtClean="0"/>
              <a:t>Nominal maximal throughput: 1300 ns/day (uninterrupted MD at the measured MD CPU speed [4.2 minutes for 10ps per replica])</a:t>
            </a:r>
          </a:p>
          <a:p>
            <a:pPr marL="285750" indent="-285750">
              <a:buFont typeface="Arial"/>
              <a:buChar char="•"/>
            </a:pPr>
            <a:r>
              <a:rPr lang="en-US" dirty="0" smtClean="0"/>
              <a:t>Observed throughput / maximum = 73%</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Parallel efficiency (more cores introduces parallel overhead)</a:t>
            </a:r>
          </a:p>
          <a:p>
            <a:pPr marL="742950" lvl="1" indent="-285750">
              <a:buFont typeface="Arial"/>
              <a:buChar char="•"/>
            </a:pPr>
            <a:r>
              <a:rPr lang="en-US" dirty="0" smtClean="0"/>
              <a:t>76% for 2 cores</a:t>
            </a:r>
          </a:p>
          <a:p>
            <a:pPr marL="742950" lvl="1" indent="-285750">
              <a:buFont typeface="Arial"/>
              <a:buChar char="•"/>
            </a:pPr>
            <a:r>
              <a:rPr lang="en-US" dirty="0" smtClean="0"/>
              <a:t>67% for 4 cores</a:t>
            </a:r>
          </a:p>
          <a:p>
            <a:pPr marL="285750" indent="-285750">
              <a:buFont typeface="Arial"/>
              <a:buChar char="•"/>
            </a:pPr>
            <a:r>
              <a:rPr lang="en-US" dirty="0" smtClean="0"/>
              <a:t>Replica exchange coordination overhead remains </a:t>
            </a:r>
            <a:r>
              <a:rPr lang="en-US" dirty="0" err="1" smtClean="0"/>
              <a:t>approx</a:t>
            </a:r>
            <a:r>
              <a:rPr lang="en-US" dirty="0" smtClean="0"/>
              <a:t> constant</a:t>
            </a:r>
          </a:p>
          <a:p>
            <a:pPr marL="742950" lvl="1" indent="-285750">
              <a:buFont typeface="Arial"/>
              <a:buChar char="•"/>
            </a:pPr>
            <a:r>
              <a:rPr lang="en-US" dirty="0" smtClean="0"/>
              <a:t>Indicates </a:t>
            </a:r>
            <a:r>
              <a:rPr lang="en-US" dirty="0" err="1" smtClean="0"/>
              <a:t>ASyncRE+BigJob</a:t>
            </a:r>
            <a:r>
              <a:rPr lang="en-US" dirty="0" smtClean="0"/>
              <a:t> capable of handling 4000 </a:t>
            </a:r>
            <a:r>
              <a:rPr lang="en-US" dirty="0" err="1" smtClean="0"/>
              <a:t>subjob</a:t>
            </a:r>
            <a:r>
              <a:rPr lang="en-US" dirty="0" smtClean="0"/>
              <a:t> launches per hour</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10549910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2</a:t>
            </a:r>
            <a:endParaRPr lang="en-US" dirty="0"/>
          </a:p>
        </p:txBody>
      </p:sp>
      <p:pic>
        <p:nvPicPr>
          <p:cNvPr id="3" name="Picture 2"/>
          <p:cNvPicPr>
            <a:picLocks noChangeAspect="1"/>
          </p:cNvPicPr>
          <p:nvPr/>
        </p:nvPicPr>
        <p:blipFill>
          <a:blip r:embed="rId2"/>
          <a:stretch>
            <a:fillRect/>
          </a:stretch>
        </p:blipFill>
        <p:spPr>
          <a:xfrm>
            <a:off x="2515684" y="1491101"/>
            <a:ext cx="4229100" cy="2959100"/>
          </a:xfrm>
          <a:prstGeom prst="rect">
            <a:avLst/>
          </a:prstGeom>
        </p:spPr>
      </p:pic>
      <p:sp>
        <p:nvSpPr>
          <p:cNvPr id="4" name="TextBox 3"/>
          <p:cNvSpPr txBox="1"/>
          <p:nvPr/>
        </p:nvSpPr>
        <p:spPr>
          <a:xfrm>
            <a:off x="862488" y="4377803"/>
            <a:ext cx="7362561" cy="2308324"/>
          </a:xfrm>
          <a:prstGeom prst="rect">
            <a:avLst/>
          </a:prstGeom>
          <a:noFill/>
        </p:spPr>
        <p:txBody>
          <a:bodyPr wrap="square" rtlCol="0">
            <a:spAutoFit/>
          </a:bodyPr>
          <a:lstStyle/>
          <a:p>
            <a:pPr marL="285750" indent="-285750">
              <a:buFont typeface="Arial"/>
              <a:buChar char="•"/>
            </a:pPr>
            <a:r>
              <a:rPr lang="en-US" dirty="0" smtClean="0"/>
              <a:t>Nominal maximal throughput: 4.7 </a:t>
            </a:r>
            <a:r>
              <a:rPr lang="en-US" dirty="0" err="1" smtClean="0"/>
              <a:t>μs</a:t>
            </a:r>
            <a:r>
              <a:rPr lang="en-US" dirty="0" smtClean="0"/>
              <a:t>/day </a:t>
            </a:r>
            <a:endParaRPr lang="en-US" dirty="0"/>
          </a:p>
          <a:p>
            <a:pPr marL="285750" indent="-285750">
              <a:buFont typeface="Arial"/>
              <a:buChar char="•"/>
            </a:pPr>
            <a:r>
              <a:rPr lang="en-US" dirty="0" smtClean="0"/>
              <a:t>Observed throughput / maximum = 75%</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With 12-cores we obtain 2.8 </a:t>
            </a:r>
            <a:r>
              <a:rPr lang="en-US" dirty="0" err="1"/>
              <a:t>μs</a:t>
            </a:r>
            <a:r>
              <a:rPr lang="en-US" dirty="0"/>
              <a:t>/day </a:t>
            </a:r>
            <a:endParaRPr lang="en-US" dirty="0" smtClean="0"/>
          </a:p>
          <a:p>
            <a:pPr marL="742950" lvl="1" indent="-285750">
              <a:buFont typeface="Arial"/>
              <a:buChar char="•"/>
            </a:pPr>
            <a:r>
              <a:rPr lang="en-US" dirty="0" smtClean="0"/>
              <a:t>6-fold speed up in terms of single-replica MD throughput</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9907655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3</a:t>
            </a:r>
            <a:endParaRPr lang="en-US" dirty="0"/>
          </a:p>
        </p:txBody>
      </p:sp>
      <p:sp>
        <p:nvSpPr>
          <p:cNvPr id="4" name="TextBox 3"/>
          <p:cNvSpPr txBox="1"/>
          <p:nvPr/>
        </p:nvSpPr>
        <p:spPr>
          <a:xfrm>
            <a:off x="862488" y="4297180"/>
            <a:ext cx="7362561" cy="3139321"/>
          </a:xfrm>
          <a:prstGeom prst="rect">
            <a:avLst/>
          </a:prstGeom>
          <a:noFill/>
        </p:spPr>
        <p:txBody>
          <a:bodyPr wrap="square" rtlCol="0">
            <a:spAutoFit/>
          </a:bodyPr>
          <a:lstStyle/>
          <a:p>
            <a:pPr marL="285750" indent="-285750">
              <a:buFont typeface="Arial"/>
              <a:buChar char="•"/>
            </a:pPr>
            <a:r>
              <a:rPr lang="en-US" dirty="0" smtClean="0"/>
              <a:t>Length of each simulation cycle (i.e. the frequency with which simulations are coordinated) was fixed in real time by varying the simulation time per cycle</a:t>
            </a:r>
          </a:p>
          <a:p>
            <a:pPr marL="285750" indent="-285750">
              <a:buFont typeface="Arial"/>
              <a:buChar char="•"/>
            </a:pPr>
            <a:r>
              <a:rPr lang="en-US" dirty="0" smtClean="0"/>
              <a:t>Ideal performance = black line</a:t>
            </a:r>
          </a:p>
          <a:p>
            <a:pPr marL="285750" indent="-285750">
              <a:buFont typeface="Arial"/>
              <a:buChar char="•"/>
            </a:pPr>
            <a:r>
              <a:rPr lang="en-US" dirty="0" smtClean="0"/>
              <a:t>Diminished results due to coordination overheads</a:t>
            </a:r>
          </a:p>
          <a:p>
            <a:pPr marL="285750" indent="-285750">
              <a:buFont typeface="Arial"/>
              <a:buChar char="•"/>
            </a:pPr>
            <a:r>
              <a:rPr lang="en-US" dirty="0" smtClean="0"/>
              <a:t>Launch frequency seems to be fairly uniform at higher freq. (see blue line)</a:t>
            </a:r>
          </a:p>
          <a:p>
            <a:pPr marL="285750" indent="-285750">
              <a:buFont typeface="Arial"/>
              <a:buChar char="•"/>
            </a:pPr>
            <a:r>
              <a:rPr lang="en-US" dirty="0" smtClean="0"/>
              <a:t>Conclusion: Generally, the number of replicas can be increased with only a minor performance hit</a:t>
            </a:r>
          </a:p>
          <a:p>
            <a:pPr marL="742950" lvl="1" indent="-285750">
              <a:buFont typeface="Arial"/>
              <a:buChar char="•"/>
            </a:pPr>
            <a:endParaRPr lang="en-US" dirty="0" smtClean="0"/>
          </a:p>
          <a:p>
            <a:pPr marL="285750" indent="-285750">
              <a:buFont typeface="Arial"/>
              <a:buChar char="•"/>
            </a:pPr>
            <a:endParaRPr lang="en-US" dirty="0"/>
          </a:p>
        </p:txBody>
      </p:sp>
      <p:pic>
        <p:nvPicPr>
          <p:cNvPr id="5" name="Picture 4"/>
          <p:cNvPicPr>
            <a:picLocks noChangeAspect="1"/>
          </p:cNvPicPr>
          <p:nvPr/>
        </p:nvPicPr>
        <p:blipFill>
          <a:blip r:embed="rId2"/>
          <a:stretch>
            <a:fillRect/>
          </a:stretch>
        </p:blipFill>
        <p:spPr>
          <a:xfrm>
            <a:off x="2354743" y="1267471"/>
            <a:ext cx="4394200" cy="3073400"/>
          </a:xfrm>
          <a:prstGeom prst="rect">
            <a:avLst/>
          </a:prstGeom>
        </p:spPr>
      </p:pic>
    </p:spTree>
    <p:extLst>
      <p:ext uri="{BB962C8B-B14F-4D97-AF65-F5344CB8AC3E}">
        <p14:creationId xmlns:p14="http://schemas.microsoft.com/office/powerpoint/2010/main" val="18199682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a:t>
            </a:r>
            <a:r>
              <a:rPr lang="en-US" dirty="0"/>
              <a:t>4</a:t>
            </a:r>
          </a:p>
        </p:txBody>
      </p:sp>
      <p:sp>
        <p:nvSpPr>
          <p:cNvPr id="4" name="TextBox 3"/>
          <p:cNvSpPr txBox="1"/>
          <p:nvPr/>
        </p:nvSpPr>
        <p:spPr>
          <a:xfrm>
            <a:off x="862488" y="4297180"/>
            <a:ext cx="7362561" cy="2862323"/>
          </a:xfrm>
          <a:prstGeom prst="rect">
            <a:avLst/>
          </a:prstGeom>
          <a:noFill/>
        </p:spPr>
        <p:txBody>
          <a:bodyPr wrap="square" rtlCol="0">
            <a:spAutoFit/>
          </a:bodyPr>
          <a:lstStyle/>
          <a:p>
            <a:pPr marL="285750" indent="-285750">
              <a:buFont typeface="Arial"/>
              <a:buChar char="•"/>
            </a:pPr>
            <a:r>
              <a:rPr lang="en-US" dirty="0" smtClean="0"/>
              <a:t>QM/MM is not generally considered parallelizable </a:t>
            </a:r>
          </a:p>
          <a:p>
            <a:pPr marL="742950" lvl="1" indent="-285750">
              <a:buFont typeface="Arial"/>
              <a:buChar char="•"/>
            </a:pPr>
            <a:r>
              <a:rPr lang="en-US" dirty="0" smtClean="0"/>
              <a:t>But, we can increase the statistical power of short </a:t>
            </a:r>
            <a:r>
              <a:rPr lang="en-US" dirty="0" err="1" smtClean="0"/>
              <a:t>trajs</a:t>
            </a:r>
            <a:r>
              <a:rPr lang="en-US" dirty="0" smtClean="0"/>
              <a:t> that can be obtained in a reasonable time frame</a:t>
            </a:r>
          </a:p>
          <a:p>
            <a:pPr marL="285750" indent="-285750">
              <a:buFont typeface="Arial"/>
              <a:buChar char="•"/>
            </a:pPr>
            <a:r>
              <a:rPr lang="en-US" dirty="0" smtClean="0"/>
              <a:t>Scaling relies exclusively on </a:t>
            </a:r>
            <a:r>
              <a:rPr lang="en-US" dirty="0" err="1" smtClean="0"/>
              <a:t>ASyncRE</a:t>
            </a:r>
            <a:r>
              <a:rPr lang="en-US" dirty="0" smtClean="0"/>
              <a:t> and BigJob to handle hundreds/thousands of concurrent simulations</a:t>
            </a:r>
          </a:p>
          <a:p>
            <a:pPr marL="285750" indent="-285750">
              <a:buFont typeface="Arial"/>
              <a:buChar char="•"/>
            </a:pPr>
            <a:r>
              <a:rPr lang="en-US" dirty="0" smtClean="0"/>
              <a:t>Performance increases linearly with core count – no apparent coordination cost for additional simulations</a:t>
            </a:r>
          </a:p>
          <a:p>
            <a:pPr marL="742950" lvl="1" indent="-285750">
              <a:buFont typeface="Arial"/>
              <a:buChar char="•"/>
            </a:pPr>
            <a:r>
              <a:rPr lang="en-US" dirty="0" smtClean="0"/>
              <a:t>QM/MM simulations are serial</a:t>
            </a:r>
          </a:p>
          <a:p>
            <a:pPr marL="742950" lvl="1" indent="-285750">
              <a:buFont typeface="Arial"/>
              <a:buChar char="•"/>
            </a:pPr>
            <a:endParaRPr lang="en-US" dirty="0" smtClean="0"/>
          </a:p>
          <a:p>
            <a:pPr marL="285750" indent="-285750">
              <a:buFont typeface="Arial"/>
              <a:buChar char="•"/>
            </a:pPr>
            <a:endParaRPr lang="en-US" dirty="0"/>
          </a:p>
        </p:txBody>
      </p:sp>
      <p:pic>
        <p:nvPicPr>
          <p:cNvPr id="3" name="Picture 2"/>
          <p:cNvPicPr>
            <a:picLocks noChangeAspect="1"/>
          </p:cNvPicPr>
          <p:nvPr/>
        </p:nvPicPr>
        <p:blipFill>
          <a:blip r:embed="rId2"/>
          <a:stretch>
            <a:fillRect/>
          </a:stretch>
        </p:blipFill>
        <p:spPr>
          <a:xfrm>
            <a:off x="2701121" y="1254771"/>
            <a:ext cx="4292600" cy="3086100"/>
          </a:xfrm>
          <a:prstGeom prst="rect">
            <a:avLst/>
          </a:prstGeom>
        </p:spPr>
      </p:pic>
    </p:spTree>
    <p:extLst>
      <p:ext uri="{BB962C8B-B14F-4D97-AF65-F5344CB8AC3E}">
        <p14:creationId xmlns:p14="http://schemas.microsoft.com/office/powerpoint/2010/main" val="42467082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a:t>
            </a:r>
            <a:endParaRPr lang="en-US" dirty="0"/>
          </a:p>
        </p:txBody>
      </p:sp>
      <p:sp>
        <p:nvSpPr>
          <p:cNvPr id="3" name="Content Placeholder 2"/>
          <p:cNvSpPr>
            <a:spLocks noGrp="1"/>
          </p:cNvSpPr>
          <p:nvPr>
            <p:ph idx="1"/>
          </p:nvPr>
        </p:nvSpPr>
        <p:spPr/>
        <p:txBody>
          <a:bodyPr/>
          <a:lstStyle/>
          <a:p>
            <a:r>
              <a:rPr lang="en-US" dirty="0" smtClean="0"/>
              <a:t>Demonstrated that we could run thousands of replicas using a single general purpose framework</a:t>
            </a:r>
          </a:p>
          <a:p>
            <a:r>
              <a:rPr lang="en-US" dirty="0" smtClean="0"/>
              <a:t>For serial runs, with normal individual simulation cycle times, we see linear scaling by the </a:t>
            </a:r>
            <a:r>
              <a:rPr lang="en-US" dirty="0" err="1" smtClean="0"/>
              <a:t>ASyncRE</a:t>
            </a:r>
            <a:r>
              <a:rPr lang="en-US" dirty="0" smtClean="0"/>
              <a:t>/BigJob framework (QM/MM) – Good!</a:t>
            </a:r>
          </a:p>
          <a:p>
            <a:r>
              <a:rPr lang="en-US" dirty="0" smtClean="0"/>
              <a:t>For IMPACT systems, we see approx. ratio of observed throughput over maximum 73-75% -- indicating that the overhead by BigJob and the RE Engine ~25% - we don’t have finer grained results of whether this is BigJob or RE overhead </a:t>
            </a:r>
          </a:p>
          <a:p>
            <a:r>
              <a:rPr lang="en-US" dirty="0" smtClean="0"/>
              <a:t>We concluded that we are trying up to 4,000 </a:t>
            </a:r>
            <a:r>
              <a:rPr lang="en-US" dirty="0" err="1" smtClean="0"/>
              <a:t>subjob</a:t>
            </a:r>
            <a:r>
              <a:rPr lang="en-US" dirty="0" smtClean="0"/>
              <a:t> launches per hour efficiently – this does not really “tax” BigJob since it translates to about 1 job/sec</a:t>
            </a:r>
          </a:p>
          <a:p>
            <a:endParaRPr lang="en-US" dirty="0"/>
          </a:p>
        </p:txBody>
      </p:sp>
    </p:spTree>
    <p:extLst>
      <p:ext uri="{BB962C8B-B14F-4D97-AF65-F5344CB8AC3E}">
        <p14:creationId xmlns:p14="http://schemas.microsoft.com/office/powerpoint/2010/main" val="21847765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 cont’d</a:t>
            </a:r>
            <a:endParaRPr lang="en-US" dirty="0"/>
          </a:p>
        </p:txBody>
      </p:sp>
      <p:sp>
        <p:nvSpPr>
          <p:cNvPr id="3" name="Content Placeholder 2"/>
          <p:cNvSpPr>
            <a:spLocks noGrp="1"/>
          </p:cNvSpPr>
          <p:nvPr>
            <p:ph idx="1"/>
          </p:nvPr>
        </p:nvSpPr>
        <p:spPr/>
        <p:txBody>
          <a:bodyPr/>
          <a:lstStyle/>
          <a:p>
            <a:r>
              <a:rPr lang="en-US" dirty="0" smtClean="0"/>
              <a:t>For IMPACT medium system, we achieve a 6-fold speedup over single-replica MD throughput</a:t>
            </a:r>
          </a:p>
          <a:p>
            <a:r>
              <a:rPr lang="en-US" dirty="0" err="1" smtClean="0"/>
              <a:t>ASyncRE</a:t>
            </a:r>
            <a:r>
              <a:rPr lang="en-US" dirty="0" smtClean="0"/>
              <a:t> code implements buffer to keep BigJob at peak efficiency (i.e. so that the pilot is not sitting and waiting for jobs) – tries to perform exchanges in a non-blocking way</a:t>
            </a:r>
          </a:p>
          <a:p>
            <a:r>
              <a:rPr lang="en-US" dirty="0" smtClean="0"/>
              <a:t>For AMBER Umbrella Sampling, increasing frequency seems to have uniform performance hit at higher freq. of exchange</a:t>
            </a:r>
          </a:p>
          <a:p>
            <a:pPr lvl="1"/>
            <a:r>
              <a:rPr lang="en-US" dirty="0" smtClean="0"/>
              <a:t>May indicate that the overhead observed/introduced is from BigJob since </a:t>
            </a:r>
            <a:r>
              <a:rPr lang="en-US" dirty="0" err="1" smtClean="0"/>
              <a:t>ASyncRE</a:t>
            </a:r>
            <a:r>
              <a:rPr lang="en-US" dirty="0" smtClean="0"/>
              <a:t> will need to perform more exchanges at higher freq.</a:t>
            </a:r>
          </a:p>
          <a:p>
            <a:endParaRPr lang="en-US" dirty="0"/>
          </a:p>
        </p:txBody>
      </p:sp>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7" name="Picture 6" descr="Screen Shot 2013-04-23 at 1.57.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48" y="5099892"/>
            <a:ext cx="7327900" cy="1231900"/>
          </a:xfrm>
          <a:prstGeom prst="rect">
            <a:avLst/>
          </a:prstGeom>
        </p:spPr>
      </p:pic>
    </p:spTree>
    <p:extLst>
      <p:ext uri="{BB962C8B-B14F-4D97-AF65-F5344CB8AC3E}">
        <p14:creationId xmlns:p14="http://schemas.microsoft.com/office/powerpoint/2010/main" val="23309160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8" name="Picture 7" descr="Screen Shot 2013-04-23 at 1.59.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700" y="3009900"/>
            <a:ext cx="3022600" cy="825500"/>
          </a:xfrm>
          <a:prstGeom prst="rect">
            <a:avLst/>
          </a:prstGeom>
        </p:spPr>
      </p:pic>
    </p:spTree>
    <p:extLst>
      <p:ext uri="{BB962C8B-B14F-4D97-AF65-F5344CB8AC3E}">
        <p14:creationId xmlns:p14="http://schemas.microsoft.com/office/powerpoint/2010/main" val="3745986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Science Problem (in short)</a:t>
            </a:r>
          </a:p>
          <a:p>
            <a:r>
              <a:rPr lang="en-US" dirty="0" err="1" smtClean="0"/>
              <a:t>Async</a:t>
            </a:r>
            <a:r>
              <a:rPr lang="en-US" dirty="0" smtClean="0"/>
              <a:t> Replica-Exchange Package</a:t>
            </a:r>
          </a:p>
          <a:p>
            <a:pPr lvl="1"/>
            <a:r>
              <a:rPr lang="en-US" dirty="0"/>
              <a:t>SAGA/BigJob </a:t>
            </a:r>
            <a:r>
              <a:rPr lang="en-US" dirty="0" smtClean="0"/>
              <a:t>Role</a:t>
            </a:r>
          </a:p>
          <a:p>
            <a:r>
              <a:rPr lang="en-US" dirty="0" smtClean="0"/>
              <a:t>Experiments</a:t>
            </a:r>
          </a:p>
          <a:p>
            <a:pPr lvl="1"/>
            <a:r>
              <a:rPr lang="en-US" dirty="0" smtClean="0"/>
              <a:t>Performance Model</a:t>
            </a:r>
          </a:p>
          <a:p>
            <a:pPr lvl="1"/>
            <a:r>
              <a:rPr lang="en-US" dirty="0" smtClean="0"/>
              <a:t>Systems Investigated</a:t>
            </a:r>
          </a:p>
          <a:p>
            <a:pPr lvl="1"/>
            <a:r>
              <a:rPr lang="en-US" dirty="0" smtClean="0"/>
              <a:t>Systems in PJ Terms</a:t>
            </a:r>
          </a:p>
          <a:p>
            <a:pPr lvl="1"/>
            <a:r>
              <a:rPr lang="en-US" dirty="0" smtClean="0"/>
              <a:t>Results</a:t>
            </a:r>
          </a:p>
          <a:p>
            <a:pPr lvl="2"/>
            <a:r>
              <a:rPr lang="en-US" dirty="0" smtClean="0"/>
              <a:t>System 1</a:t>
            </a:r>
          </a:p>
          <a:p>
            <a:pPr lvl="2"/>
            <a:r>
              <a:rPr lang="en-US" dirty="0" smtClean="0"/>
              <a:t>System 2</a:t>
            </a:r>
          </a:p>
          <a:p>
            <a:pPr lvl="2"/>
            <a:r>
              <a:rPr lang="en-US" dirty="0" smtClean="0"/>
              <a:t>System 3</a:t>
            </a:r>
          </a:p>
          <a:p>
            <a:pPr lvl="2"/>
            <a:r>
              <a:rPr lang="en-US" dirty="0" smtClean="0"/>
              <a:t>System 4</a:t>
            </a:r>
          </a:p>
          <a:p>
            <a:r>
              <a:rPr lang="en-US" dirty="0" smtClean="0"/>
              <a:t>Conclusion</a:t>
            </a:r>
          </a:p>
          <a:p>
            <a:pPr lvl="1"/>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7032933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16381"/>
            <a:ext cx="8229600" cy="4533900"/>
          </a:xfrm>
        </p:spPr>
        <p:txBody>
          <a:bodyPr/>
          <a:lstStyle/>
          <a:p>
            <a:r>
              <a:rPr lang="en-US" dirty="0" smtClean="0"/>
              <a:t>Replica-exchange algorithms</a:t>
            </a:r>
          </a:p>
          <a:p>
            <a:pPr lvl="1"/>
            <a:r>
              <a:rPr lang="en-US" dirty="0" smtClean="0"/>
              <a:t>Multiple molecular dynamics threads (replicas) are each assigned to a different thermodynamic or potential energy state of the system</a:t>
            </a:r>
          </a:p>
          <a:p>
            <a:pPr lvl="1"/>
            <a:r>
              <a:rPr lang="en-US" dirty="0" smtClean="0"/>
              <a:t>Executed in parallel</a:t>
            </a:r>
          </a:p>
          <a:p>
            <a:pPr lvl="1"/>
            <a:r>
              <a:rPr lang="en-US" dirty="0" smtClean="0"/>
              <a:t>Replicas travel in configurationally space as well as in state space by communication and exchange of parameters (state assignments)</a:t>
            </a:r>
          </a:p>
          <a:p>
            <a:r>
              <a:rPr lang="en-US" dirty="0" smtClean="0"/>
              <a:t>RE Computationally</a:t>
            </a:r>
          </a:p>
          <a:p>
            <a:pPr lvl="1"/>
            <a:r>
              <a:rPr lang="en-US" dirty="0" smtClean="0"/>
              <a:t>Scaling many loosely-coupled MPI-style simulations</a:t>
            </a:r>
          </a:p>
          <a:p>
            <a:pPr lvl="1"/>
            <a:r>
              <a:rPr lang="en-US" dirty="0" smtClean="0"/>
              <a:t>Each replica represents an individual execution model with different input parameters – without Pilots, this means many jobs submitted to batch queue</a:t>
            </a:r>
          </a:p>
          <a:p>
            <a:r>
              <a:rPr lang="en-US" dirty="0" smtClean="0"/>
              <a:t>Synchronous vs. Asynchronous</a:t>
            </a:r>
          </a:p>
          <a:p>
            <a:pPr lvl="1"/>
            <a:r>
              <a:rPr lang="en-US" i="1" dirty="0" smtClean="0"/>
              <a:t>Synchronous (Traditional): </a:t>
            </a:r>
            <a:r>
              <a:rPr lang="en-US" dirty="0" smtClean="0"/>
              <a:t>Exchange can happen after ALL replicas reach a certain </a:t>
            </a:r>
            <a:r>
              <a:rPr lang="en-US" dirty="0" err="1" smtClean="0"/>
              <a:t>timestep</a:t>
            </a:r>
            <a:endParaRPr lang="en-US" dirty="0" smtClean="0"/>
          </a:p>
          <a:p>
            <a:pPr lvl="1"/>
            <a:r>
              <a:rPr lang="en-US" i="1" dirty="0" smtClean="0"/>
              <a:t>Asynchronous: </a:t>
            </a:r>
            <a:r>
              <a:rPr lang="en-US" dirty="0" smtClean="0"/>
              <a:t>When certain replicas reach a done state, they can attempt exchange without having to wait for all others to finish</a:t>
            </a:r>
            <a:endParaRPr lang="en-US" i="1" dirty="0" smtClean="0"/>
          </a:p>
        </p:txBody>
      </p:sp>
    </p:spTree>
    <p:extLst>
      <p:ext uri="{BB962C8B-B14F-4D97-AF65-F5344CB8AC3E}">
        <p14:creationId xmlns:p14="http://schemas.microsoft.com/office/powerpoint/2010/main" val="31372815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Problem (in short)</a:t>
            </a:r>
            <a:endParaRPr lang="en-US" dirty="0"/>
          </a:p>
        </p:txBody>
      </p:sp>
      <p:sp>
        <p:nvSpPr>
          <p:cNvPr id="3" name="Content Placeholder 2"/>
          <p:cNvSpPr>
            <a:spLocks noGrp="1"/>
          </p:cNvSpPr>
          <p:nvPr>
            <p:ph idx="1"/>
          </p:nvPr>
        </p:nvSpPr>
        <p:spPr>
          <a:xfrm>
            <a:off x="420914" y="1306286"/>
            <a:ext cx="8229600" cy="3127603"/>
          </a:xfrm>
        </p:spPr>
        <p:txBody>
          <a:bodyPr/>
          <a:lstStyle/>
          <a:p>
            <a:r>
              <a:rPr lang="en-US" sz="2400" dirty="0" smtClean="0"/>
              <a:t>“Distributed </a:t>
            </a:r>
            <a:r>
              <a:rPr lang="en-US" sz="2400" dirty="0"/>
              <a:t>and Loosely Coupled Parallel Molecular </a:t>
            </a:r>
            <a:r>
              <a:rPr lang="en-US" sz="2400" dirty="0" smtClean="0"/>
              <a:t>Simulations”</a:t>
            </a:r>
          </a:p>
          <a:p>
            <a:r>
              <a:rPr lang="en-US" sz="2400" dirty="0"/>
              <a:t>Goal: Understand important aspects of the physics of protein-ligand recognition by multidimensional replica exchange (RE) computer simulations</a:t>
            </a:r>
          </a:p>
          <a:p>
            <a:r>
              <a:rPr lang="en-US" sz="2400" dirty="0"/>
              <a:t>Large numbers </a:t>
            </a:r>
            <a:r>
              <a:rPr lang="en-US" sz="2400" dirty="0" smtClean="0"/>
              <a:t>of </a:t>
            </a:r>
            <a:r>
              <a:rPr lang="en-US" sz="2400" dirty="0"/>
              <a:t>loosely coupled replicas</a:t>
            </a:r>
          </a:p>
          <a:p>
            <a:r>
              <a:rPr lang="en-US" sz="2400" dirty="0"/>
              <a:t>Long simulation times (days to weeks).</a:t>
            </a:r>
            <a:endParaRPr lang="en-US" sz="2400" b="1" dirty="0">
              <a:solidFill>
                <a:srgbClr val="595959"/>
              </a:solidFill>
              <a:ea typeface="ＭＳ Ｐゴシック" pitchFamily="34" charset="-128"/>
            </a:endParaRPr>
          </a:p>
          <a:p>
            <a:pPr marL="0" indent="0">
              <a:buNone/>
            </a:pP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95800"/>
            <a:ext cx="811329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3743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Replica-Exchange Package</a:t>
            </a:r>
            <a:endParaRPr lang="en-US" dirty="0"/>
          </a:p>
        </p:txBody>
      </p:sp>
      <p:sp>
        <p:nvSpPr>
          <p:cNvPr id="3" name="Content Placeholder 2"/>
          <p:cNvSpPr>
            <a:spLocks noGrp="1"/>
          </p:cNvSpPr>
          <p:nvPr>
            <p:ph idx="1"/>
          </p:nvPr>
        </p:nvSpPr>
        <p:spPr/>
        <p:txBody>
          <a:bodyPr/>
          <a:lstStyle/>
          <a:p>
            <a:r>
              <a:rPr lang="en-US" dirty="0" smtClean="0"/>
              <a:t>Python package built to perform file-based asynchronous parallel replica exchange </a:t>
            </a:r>
          </a:p>
          <a:p>
            <a:r>
              <a:rPr lang="en-US" dirty="0" smtClean="0"/>
              <a:t>Job launching and monitoring occurs through the use of BigJob</a:t>
            </a:r>
          </a:p>
          <a:p>
            <a:pPr lvl="1"/>
            <a:r>
              <a:rPr lang="en-US" dirty="0" smtClean="0"/>
              <a:t>A </a:t>
            </a:r>
            <a:r>
              <a:rPr lang="en-US" dirty="0" err="1" smtClean="0"/>
              <a:t>PilotJob</a:t>
            </a:r>
            <a:r>
              <a:rPr lang="en-US" dirty="0" smtClean="0"/>
              <a:t> is sent to the batch queuing system</a:t>
            </a:r>
          </a:p>
          <a:p>
            <a:pPr lvl="1"/>
            <a:r>
              <a:rPr lang="en-US" dirty="0" smtClean="0"/>
              <a:t>Replicas are “</a:t>
            </a:r>
            <a:r>
              <a:rPr lang="en-US" dirty="0" err="1" smtClean="0"/>
              <a:t>subjobs</a:t>
            </a:r>
            <a:r>
              <a:rPr lang="en-US" dirty="0" smtClean="0"/>
              <a:t>”</a:t>
            </a:r>
          </a:p>
          <a:p>
            <a:pPr lvl="1"/>
            <a:r>
              <a:rPr lang="en-US" dirty="0" smtClean="0"/>
              <a:t>Poll status of </a:t>
            </a:r>
            <a:r>
              <a:rPr lang="en-US" dirty="0" err="1" smtClean="0"/>
              <a:t>subjobs</a:t>
            </a:r>
            <a:r>
              <a:rPr lang="en-US" dirty="0" smtClean="0"/>
              <a:t> to see when they reach the “Done” state</a:t>
            </a:r>
          </a:p>
          <a:p>
            <a:pPr lvl="1"/>
            <a:r>
              <a:rPr lang="en-US" dirty="0" smtClean="0"/>
              <a:t>Exchange of parameters = swap input files and “restart” replicas using the new files</a:t>
            </a:r>
            <a:endParaRPr lang="en-US" dirty="0"/>
          </a:p>
        </p:txBody>
      </p:sp>
    </p:spTree>
    <p:extLst>
      <p:ext uri="{BB962C8B-B14F-4D97-AF65-F5344CB8AC3E}">
        <p14:creationId xmlns:p14="http://schemas.microsoft.com/office/powerpoint/2010/main" val="161448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i="1" dirty="0" smtClean="0"/>
              <a:t>Performance Model</a:t>
            </a:r>
          </a:p>
          <a:p>
            <a:pPr lvl="1"/>
            <a:r>
              <a:rPr lang="en-US" dirty="0" smtClean="0"/>
              <a:t>3 components: (1) BigJob, (2) AsyncRE framework, (3) AMBER &amp; IMPACT</a:t>
            </a:r>
          </a:p>
          <a:p>
            <a:pPr lvl="1"/>
            <a:r>
              <a:rPr lang="en-US" dirty="0" smtClean="0"/>
              <a:t>Can introduce application overhead: the fraction of the application runtime that is spent on application management logic, communication, and coordination</a:t>
            </a:r>
          </a:p>
          <a:p>
            <a:r>
              <a:rPr lang="en-US" dirty="0" smtClean="0"/>
              <a:t>Measure throughput as the nanoseconds of model simulation time achieved per hour compute time on a given number of CPU cores ( = Time-to-Completion for a specific number of steps)</a:t>
            </a:r>
          </a:p>
          <a:p>
            <a:pPr lvl="1"/>
            <a:r>
              <a:rPr lang="en-US" dirty="0" err="1" smtClean="0"/>
              <a:t>TTC</a:t>
            </a:r>
            <a:r>
              <a:rPr lang="en-US" baseline="-25000" dirty="0" err="1" smtClean="0"/>
              <a:t>steps</a:t>
            </a:r>
            <a:r>
              <a:rPr lang="en-US" baseline="-25000" dirty="0" smtClean="0"/>
              <a:t> </a:t>
            </a:r>
            <a:r>
              <a:rPr lang="en-US" dirty="0" smtClean="0"/>
              <a:t>= T</a:t>
            </a:r>
            <a:r>
              <a:rPr lang="en-US" baseline="30000" dirty="0" smtClean="0"/>
              <a:t>O</a:t>
            </a:r>
            <a:r>
              <a:rPr lang="en-US" baseline="-25000" dirty="0" smtClean="0"/>
              <a:t>Q </a:t>
            </a:r>
            <a:r>
              <a:rPr lang="en-US" dirty="0" smtClean="0"/>
              <a:t>+ T</a:t>
            </a:r>
            <a:r>
              <a:rPr lang="en-US" baseline="-25000" dirty="0" smtClean="0"/>
              <a:t>X</a:t>
            </a:r>
          </a:p>
          <a:p>
            <a:pPr lvl="1"/>
            <a:r>
              <a:rPr lang="en-US" dirty="0"/>
              <a:t> T</a:t>
            </a:r>
            <a:r>
              <a:rPr lang="en-US" baseline="30000" dirty="0"/>
              <a:t>O</a:t>
            </a:r>
            <a:r>
              <a:rPr lang="en-US" baseline="-25000" dirty="0"/>
              <a:t>Q </a:t>
            </a:r>
            <a:r>
              <a:rPr lang="en-US" baseline="-25000" dirty="0" smtClean="0"/>
              <a:t> </a:t>
            </a:r>
            <a:r>
              <a:rPr lang="en-US" dirty="0" smtClean="0"/>
              <a:t>is the overhead time spent while the job queues</a:t>
            </a:r>
          </a:p>
          <a:p>
            <a:pPr lvl="1"/>
            <a:r>
              <a:rPr lang="en-US" dirty="0" smtClean="0"/>
              <a:t>T</a:t>
            </a:r>
            <a:r>
              <a:rPr lang="en-US" baseline="-25000" dirty="0" smtClean="0"/>
              <a:t>X</a:t>
            </a:r>
            <a:r>
              <a:rPr lang="en-US" dirty="0" smtClean="0"/>
              <a:t> is the total execution time</a:t>
            </a:r>
          </a:p>
          <a:p>
            <a:pPr lvl="1"/>
            <a:r>
              <a:rPr lang="en-US" dirty="0" smtClean="0"/>
              <a:t>Queue time can be considered negligible if overall runtime of simulation is sufficiently long</a:t>
            </a:r>
          </a:p>
          <a:p>
            <a:endParaRPr lang="en-US" dirty="0"/>
          </a:p>
        </p:txBody>
      </p:sp>
    </p:spTree>
    <p:extLst>
      <p:ext uri="{BB962C8B-B14F-4D97-AF65-F5344CB8AC3E}">
        <p14:creationId xmlns:p14="http://schemas.microsoft.com/office/powerpoint/2010/main" val="37892034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457200" y="1524000"/>
            <a:ext cx="8229600" cy="3426459"/>
          </a:xfrm>
        </p:spPr>
        <p:txBody>
          <a:bodyPr/>
          <a:lstStyle/>
          <a:p>
            <a:r>
              <a:rPr lang="en-US" dirty="0" smtClean="0"/>
              <a:t>T</a:t>
            </a:r>
            <a:r>
              <a:rPr lang="en-US" baseline="-25000" dirty="0" smtClean="0"/>
              <a:t>X</a:t>
            </a:r>
            <a:r>
              <a:rPr lang="en-US" dirty="0" smtClean="0"/>
              <a:t> is decomposed into the following components</a:t>
            </a:r>
          </a:p>
          <a:p>
            <a:pPr lvl="1"/>
            <a:r>
              <a:rPr lang="en-US" dirty="0" smtClean="0"/>
              <a:t>T</a:t>
            </a:r>
            <a:r>
              <a:rPr lang="en-US" baseline="-25000" dirty="0" smtClean="0"/>
              <a:t>R</a:t>
            </a:r>
            <a:r>
              <a:rPr lang="en-US" dirty="0" smtClean="0"/>
              <a:t> is the application kernel runtime</a:t>
            </a:r>
          </a:p>
          <a:p>
            <a:pPr lvl="1"/>
            <a:r>
              <a:rPr lang="en-US" dirty="0" smtClean="0"/>
              <a:t>Overhead</a:t>
            </a:r>
          </a:p>
          <a:p>
            <a:pPr lvl="2"/>
            <a:r>
              <a:rPr lang="en-US" dirty="0" smtClean="0"/>
              <a:t>T</a:t>
            </a:r>
            <a:r>
              <a:rPr lang="en-US" baseline="30000" dirty="0" smtClean="0"/>
              <a:t>O</a:t>
            </a:r>
            <a:r>
              <a:rPr lang="en-US" baseline="-25000" dirty="0" smtClean="0"/>
              <a:t>BJ </a:t>
            </a:r>
            <a:r>
              <a:rPr lang="en-US" dirty="0" smtClean="0"/>
              <a:t>= overhead incurred by BigJob (time spent by BigJob on the placement and monitoring of </a:t>
            </a:r>
            <a:r>
              <a:rPr lang="en-US" dirty="0" err="1" smtClean="0"/>
              <a:t>subjobs</a:t>
            </a:r>
            <a:r>
              <a:rPr lang="en-US" dirty="0" smtClean="0"/>
              <a:t> during which no computation occurs – </a:t>
            </a:r>
            <a:r>
              <a:rPr lang="en-US" dirty="0" err="1" smtClean="0"/>
              <a:t>includews</a:t>
            </a:r>
            <a:r>
              <a:rPr lang="en-US" dirty="0" smtClean="0"/>
              <a:t> network round-trip time for communication via </a:t>
            </a:r>
            <a:r>
              <a:rPr lang="en-US" dirty="0" err="1" smtClean="0"/>
              <a:t>Redis</a:t>
            </a:r>
            <a:r>
              <a:rPr lang="en-US" dirty="0" smtClean="0"/>
              <a:t>)</a:t>
            </a:r>
          </a:p>
          <a:p>
            <a:pPr lvl="2"/>
            <a:r>
              <a:rPr lang="en-US" dirty="0" smtClean="0"/>
              <a:t>T</a:t>
            </a:r>
            <a:r>
              <a:rPr lang="en-US" baseline="30000" dirty="0" smtClean="0"/>
              <a:t>O</a:t>
            </a:r>
            <a:r>
              <a:rPr lang="en-US" baseline="-25000" dirty="0" smtClean="0"/>
              <a:t>RE</a:t>
            </a:r>
            <a:r>
              <a:rPr lang="en-US" dirty="0" smtClean="0"/>
              <a:t> = overhead introduced by </a:t>
            </a:r>
            <a:r>
              <a:rPr lang="en-US" dirty="0" err="1" smtClean="0"/>
              <a:t>Async</a:t>
            </a:r>
            <a:r>
              <a:rPr lang="en-US" dirty="0" smtClean="0"/>
              <a:t> RE package (i.e. when the framework executes management tasks – finding matching exchange partners for a set of replicas and no computation time is occurring)</a:t>
            </a:r>
            <a:endParaRPr lang="en-US" baseline="-25000" dirty="0" smtClean="0"/>
          </a:p>
          <a:p>
            <a:pPr lvl="2"/>
            <a:r>
              <a:rPr lang="en-US" dirty="0" smtClean="0"/>
              <a:t>T</a:t>
            </a:r>
            <a:r>
              <a:rPr lang="en-US" baseline="30000" dirty="0" smtClean="0"/>
              <a:t>O</a:t>
            </a:r>
            <a:r>
              <a:rPr lang="en-US" baseline="-25000" dirty="0" smtClean="0"/>
              <a:t>K </a:t>
            </a:r>
            <a:r>
              <a:rPr lang="en-US" dirty="0" smtClean="0"/>
              <a:t>= overhead introduced by the application kernel (i.e. the kernel supports thread-level parallelism but doesn’t scale linearly with the number of threads)</a:t>
            </a:r>
            <a:endParaRPr lang="en-US" dirty="0"/>
          </a:p>
        </p:txBody>
      </p:sp>
      <p:sp>
        <p:nvSpPr>
          <p:cNvPr id="4" name="TextBox 3"/>
          <p:cNvSpPr txBox="1"/>
          <p:nvPr/>
        </p:nvSpPr>
        <p:spPr>
          <a:xfrm>
            <a:off x="602783" y="4971982"/>
            <a:ext cx="7061170" cy="1477328"/>
          </a:xfrm>
          <a:prstGeom prst="rect">
            <a:avLst/>
          </a:prstGeom>
          <a:noFill/>
        </p:spPr>
        <p:txBody>
          <a:bodyPr wrap="square" rtlCol="0">
            <a:spAutoFit/>
          </a:bodyPr>
          <a:lstStyle/>
          <a:p>
            <a:r>
              <a:rPr lang="en-US" b="1" dirty="0" smtClean="0"/>
              <a:t>ULTIMATE GOAL</a:t>
            </a:r>
          </a:p>
          <a:p>
            <a:r>
              <a:rPr lang="en-US" dirty="0" smtClean="0"/>
              <a:t>De-compartmentalize these components to get the following equation:</a:t>
            </a:r>
          </a:p>
          <a:p>
            <a:r>
              <a:rPr lang="en-US" dirty="0" smtClean="0"/>
              <a:t>		</a:t>
            </a:r>
            <a:r>
              <a:rPr lang="en-US" dirty="0" err="1" smtClean="0"/>
              <a:t>TTC</a:t>
            </a:r>
            <a:r>
              <a:rPr lang="en-US" baseline="-25000" dirty="0" err="1" smtClean="0"/>
              <a:t>steps</a:t>
            </a:r>
            <a:r>
              <a:rPr lang="en-US" dirty="0" smtClean="0"/>
              <a:t> = [ T</a:t>
            </a:r>
            <a:r>
              <a:rPr lang="en-US" baseline="-25000" dirty="0" smtClean="0"/>
              <a:t>R</a:t>
            </a:r>
            <a:r>
              <a:rPr lang="en-US" dirty="0" smtClean="0"/>
              <a:t> + T</a:t>
            </a:r>
            <a:r>
              <a:rPr lang="en-US" baseline="30000" dirty="0" smtClean="0"/>
              <a:t>O</a:t>
            </a:r>
            <a:r>
              <a:rPr lang="en-US" baseline="-25000" dirty="0" smtClean="0"/>
              <a:t>BJ</a:t>
            </a:r>
            <a:r>
              <a:rPr lang="en-US" dirty="0" smtClean="0"/>
              <a:t> + T</a:t>
            </a:r>
            <a:r>
              <a:rPr lang="en-US" baseline="30000" dirty="0" smtClean="0"/>
              <a:t>O</a:t>
            </a:r>
            <a:r>
              <a:rPr lang="en-US" baseline="-25000" dirty="0" smtClean="0"/>
              <a:t>RE</a:t>
            </a:r>
            <a:r>
              <a:rPr lang="en-US" dirty="0" smtClean="0"/>
              <a:t> + T</a:t>
            </a:r>
            <a:r>
              <a:rPr lang="en-US" baseline="30000" dirty="0" smtClean="0"/>
              <a:t>O</a:t>
            </a:r>
            <a:r>
              <a:rPr lang="en-US" baseline="-25000" dirty="0" smtClean="0"/>
              <a:t>K  </a:t>
            </a:r>
            <a:r>
              <a:rPr lang="en-US" dirty="0" smtClean="0"/>
              <a:t>]*</a:t>
            </a:r>
          </a:p>
          <a:p>
            <a:r>
              <a:rPr lang="en-US" dirty="0" smtClean="0"/>
              <a:t>		</a:t>
            </a:r>
            <a:r>
              <a:rPr lang="en-US" sz="1200" dirty="0" smtClean="0"/>
              <a:t>* not achieved in this paper</a:t>
            </a:r>
            <a:endParaRPr lang="en-US" sz="1200" dirty="0"/>
          </a:p>
        </p:txBody>
      </p:sp>
    </p:spTree>
    <p:extLst>
      <p:ext uri="{BB962C8B-B14F-4D97-AF65-F5344CB8AC3E}">
        <p14:creationId xmlns:p14="http://schemas.microsoft.com/office/powerpoint/2010/main" val="35373264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Investigated (aka SCIENCE!)</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MD engines</a:t>
            </a:r>
          </a:p>
          <a:p>
            <a:pPr lvl="1"/>
            <a:r>
              <a:rPr lang="en-US" sz="2000" dirty="0" smtClean="0"/>
              <a:t>IMPACT (implicit solvent)</a:t>
            </a:r>
          </a:p>
          <a:p>
            <a:pPr lvl="2"/>
            <a:r>
              <a:rPr lang="en-US" dirty="0" smtClean="0"/>
              <a:t>System 1: </a:t>
            </a:r>
            <a:r>
              <a:rPr lang="en-US" dirty="0"/>
              <a:t>Host/guest binding of </a:t>
            </a:r>
            <a:r>
              <a:rPr lang="en-US" dirty="0" err="1"/>
              <a:t>cyclooctanol</a:t>
            </a:r>
            <a:r>
              <a:rPr lang="en-US" dirty="0" smtClean="0"/>
              <a:t>/β-</a:t>
            </a:r>
            <a:r>
              <a:rPr lang="en-US" dirty="0" err="1"/>
              <a:t>cyclodextrin</a:t>
            </a:r>
            <a:r>
              <a:rPr lang="en-US" dirty="0"/>
              <a:t>. The exchange parameters are all permutations of the system temperatures and an alchemical parameter coupling the host/guest interactions</a:t>
            </a:r>
            <a:r>
              <a:rPr lang="en-US" dirty="0" smtClean="0"/>
              <a:t>.</a:t>
            </a:r>
          </a:p>
          <a:p>
            <a:pPr lvl="2"/>
            <a:r>
              <a:rPr lang="en-US" dirty="0" smtClean="0"/>
              <a:t>System 2: Folding of the </a:t>
            </a:r>
            <a:r>
              <a:rPr lang="en-US" dirty="0" err="1" smtClean="0"/>
              <a:t>TrpCage</a:t>
            </a:r>
            <a:r>
              <a:rPr lang="en-US" dirty="0" smtClean="0"/>
              <a:t> mini-protein. The exchange parameters are all permutations of the system temperature and the coupling weight of a Go-type biasing potential.</a:t>
            </a:r>
          </a:p>
          <a:p>
            <a:pPr lvl="1"/>
            <a:r>
              <a:rPr lang="en-US" sz="2000" dirty="0" smtClean="0"/>
              <a:t>AMBER (explicit solvent)</a:t>
            </a:r>
          </a:p>
          <a:p>
            <a:pPr lvl="2"/>
            <a:r>
              <a:rPr lang="en-US" dirty="0" smtClean="0"/>
              <a:t>System 3: Umbrella sampling of the backbone conformational space of alanine dipeptide. The exchange parameters are all permutations of harmonic biasing potentials of each torsion. (i.e. CLASSICAL AMBER RUN)</a:t>
            </a:r>
          </a:p>
          <a:p>
            <a:pPr lvl="2"/>
            <a:r>
              <a:rPr lang="en-US" dirty="0" smtClean="0"/>
              <a:t>System 4: Hybrid quantum mechanical/molecular mechanical umbrella sampling of </a:t>
            </a:r>
            <a:r>
              <a:rPr lang="en-US" dirty="0" err="1" smtClean="0"/>
              <a:t>phosphoryl</a:t>
            </a:r>
            <a:r>
              <a:rPr lang="en-US" dirty="0" smtClean="0"/>
              <a:t> transfer in 2-hydroxy ethyl ethyl phosphate, a model reaction for base catalyzed RNA cleavage. The exchange parameters are all permutations of harmonic biasing potentials on the breaking and forming bonds (i.e. QM/MM AMBER RUN)</a:t>
            </a:r>
          </a:p>
        </p:txBody>
      </p:sp>
    </p:spTree>
    <p:extLst>
      <p:ext uri="{BB962C8B-B14F-4D97-AF65-F5344CB8AC3E}">
        <p14:creationId xmlns:p14="http://schemas.microsoft.com/office/powerpoint/2010/main" val="1194156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Much Chemistry!</a:t>
            </a:r>
            <a:endParaRPr lang="en-US" dirty="0"/>
          </a:p>
        </p:txBody>
      </p:sp>
      <p:pic>
        <p:nvPicPr>
          <p:cNvPr id="7" name="Picture 6"/>
          <p:cNvPicPr>
            <a:picLocks noChangeAspect="1"/>
          </p:cNvPicPr>
          <p:nvPr/>
        </p:nvPicPr>
        <p:blipFill>
          <a:blip r:embed="rId2"/>
          <a:stretch>
            <a:fillRect/>
          </a:stretch>
        </p:blipFill>
        <p:spPr>
          <a:xfrm>
            <a:off x="2389604" y="1615655"/>
            <a:ext cx="4873674" cy="4811870"/>
          </a:xfrm>
          <a:prstGeom prst="rect">
            <a:avLst/>
          </a:prstGeom>
        </p:spPr>
      </p:pic>
    </p:spTree>
    <p:extLst>
      <p:ext uri="{BB962C8B-B14F-4D97-AF65-F5344CB8AC3E}">
        <p14:creationId xmlns:p14="http://schemas.microsoft.com/office/powerpoint/2010/main" val="19581077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U_Template_Arial_B">
  <a:themeElements>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Formata_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Formata_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Formata_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Formata_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Formata_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Formata_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Formata_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Formata_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Formata_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Formata_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Formata_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Formata_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24819</TotalTime>
  <Words>1375</Words>
  <Application>Microsoft Macintosh PowerPoint</Application>
  <PresentationFormat>On-screen Show (4:3)</PresentationFormat>
  <Paragraphs>114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RU_Template_Arial_B</vt:lpstr>
      <vt:lpstr>A Framework for Flexible and Scalable Replica-Exchange on Production Distributed CI</vt:lpstr>
      <vt:lpstr>Overview</vt:lpstr>
      <vt:lpstr>Introduction</vt:lpstr>
      <vt:lpstr>Science Problem (in short)</vt:lpstr>
      <vt:lpstr>Async Replica-Exchange Package</vt:lpstr>
      <vt:lpstr>Experiments</vt:lpstr>
      <vt:lpstr>Experiments</vt:lpstr>
      <vt:lpstr>Systems Investigated (aka SCIENCE!)</vt:lpstr>
      <vt:lpstr>Too Much Chemistry!</vt:lpstr>
      <vt:lpstr>Let’s Talk Pilots</vt:lpstr>
      <vt:lpstr>Results – System 1</vt:lpstr>
      <vt:lpstr>Results – System 2</vt:lpstr>
      <vt:lpstr>Results – System 3</vt:lpstr>
      <vt:lpstr>Results – System 4</vt:lpstr>
      <vt:lpstr>BigJob Discussion</vt:lpstr>
      <vt:lpstr>BigJob Discussion cont’d</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Melissa Romanus</cp:lastModifiedBy>
  <cp:revision>108</cp:revision>
  <cp:lastPrinted>2013-02-12T01:17:29Z</cp:lastPrinted>
  <dcterms:created xsi:type="dcterms:W3CDTF">2012-05-15T15:34:32Z</dcterms:created>
  <dcterms:modified xsi:type="dcterms:W3CDTF">2013-04-23T18:00:03Z</dcterms:modified>
</cp:coreProperties>
</file>