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13.xml" ContentType="application/vnd.openxmlformats-officedocument.them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10.xml" ContentType="application/vnd.openxmlformats-officedocument.theme+xml"/>
  <Override PartName="/ppt/slideMasters/slideMaster10.xml" ContentType="application/vnd.openxmlformats-officedocument.presentationml.slideMaster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theme/theme11.xml" ContentType="application/vnd.openxmlformats-officedocument.theme+xml"/>
  <Override PartName="/ppt/slideMasters/slideMaster11.xml" ContentType="application/vnd.openxmlformats-officedocument.presentationml.slideMaster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theme/theme12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897" r:id="rId2"/>
    <p:sldMasterId id="2147483900" r:id="rId3"/>
    <p:sldMasterId id="2147483901" r:id="rId4"/>
    <p:sldMasterId id="2147483904" r:id="rId5"/>
    <p:sldMasterId id="2147484032" r:id="rId6"/>
    <p:sldMasterId id="2147484035" r:id="rId7"/>
    <p:sldMasterId id="2147484191" r:id="rId8"/>
    <p:sldMasterId id="2147484196" r:id="rId9"/>
    <p:sldMasterId id="2147484412" r:id="rId10"/>
    <p:sldMasterId id="2147484575" r:id="rId11"/>
    <p:sldMasterId id="2147484577" r:id="rId12"/>
  </p:sldMasterIdLst>
  <p:notesMasterIdLst>
    <p:notesMasterId r:id="rId32"/>
  </p:notesMasterIdLst>
  <p:sldIdLst>
    <p:sldId id="627" r:id="rId13"/>
    <p:sldId id="628" r:id="rId14"/>
    <p:sldId id="362" r:id="rId15"/>
    <p:sldId id="629" r:id="rId16"/>
    <p:sldId id="650" r:id="rId17"/>
    <p:sldId id="651" r:id="rId18"/>
    <p:sldId id="630" r:id="rId19"/>
    <p:sldId id="358" r:id="rId20"/>
    <p:sldId id="649" r:id="rId21"/>
    <p:sldId id="632" r:id="rId22"/>
    <p:sldId id="631" r:id="rId23"/>
    <p:sldId id="633" r:id="rId24"/>
    <p:sldId id="653" r:id="rId25"/>
    <p:sldId id="654" r:id="rId26"/>
    <p:sldId id="655" r:id="rId27"/>
    <p:sldId id="656" r:id="rId28"/>
    <p:sldId id="657" r:id="rId29"/>
    <p:sldId id="658" r:id="rId30"/>
    <p:sldId id="65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33CC"/>
    <a:srgbClr val="CE0026"/>
    <a:srgbClr val="5F5F5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88" y="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9529C-8CF2-47D0-BE85-DF833C9DE222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3103D-E25F-4175-8F1B-4D3F3D28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93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have</a:t>
            </a:r>
            <a:r>
              <a:rPr lang="en-US" baseline="0" dirty="0" smtClean="0"/>
              <a:t> a page about how </a:t>
            </a:r>
            <a:r>
              <a:rPr lang="en-US" baseline="0" dirty="0" err="1" smtClean="0"/>
              <a:t>BigJob</a:t>
            </a:r>
            <a:r>
              <a:rPr lang="en-US" baseline="0" dirty="0" smtClean="0"/>
              <a:t> is being used currently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support large-ensemble members/size (ii) run across XSEDE (iii) loosely-coupled workflow ---- in a nutshell how to decouple task execution from resource management!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Bliss to SAGA-Python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provide examples</a:t>
            </a:r>
            <a:r>
              <a:rPr lang="en-US" baseline="0" dirty="0" smtClean="0"/>
              <a:t> as presenter is going through it and then the code will show it coming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966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presenter should explain examples along with this – i.e. note</a:t>
            </a:r>
            <a:r>
              <a:rPr lang="en-US" baseline="0" dirty="0" smtClean="0"/>
              <a:t> that environment is relevant for batch queue jobs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513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I realize this text is small but they can </a:t>
            </a:r>
            <a:r>
              <a:rPr lang="en-US" smtClean="0"/>
              <a:t>read the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35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20C-5803-4078-88E4-D88A33E6B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82E5-F04F-4ABB-9C72-94AC0C3E2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6" name="Picture 6" descr="uofcicon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48663" y="107950"/>
            <a:ext cx="673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52400" y="6467475"/>
            <a:ext cx="533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3E63078E-FDCE-4FB6-ADD2-ABE9955CA1C4}" type="slidenum">
              <a:rPr lang="en-US" sz="1200">
                <a:solidFill>
                  <a:srgbClr val="F2F2F2"/>
                </a:solidFill>
              </a:rPr>
              <a:pPr/>
              <a:t>‹#›</a:t>
            </a:fld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8" name="Footer Placeholder 16"/>
          <p:cNvSpPr txBox="1">
            <a:spLocks/>
          </p:cNvSpPr>
          <p:nvPr userDrawn="1"/>
        </p:nvSpPr>
        <p:spPr>
          <a:xfrm>
            <a:off x="685800" y="6477000"/>
            <a:ext cx="381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457200"/>
            <a:r>
              <a:rPr lang="en-US" sz="1200">
                <a:solidFill>
                  <a:srgbClr val="F2F2F2"/>
                </a:solidFill>
              </a:rPr>
              <a:t>3DPAS review for D3Science – d.katz@ieee.org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C0482-A009-44C8-B0AA-A796A6FB8ABF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B0EAA-DAB7-48B1-90C4-1492C75A0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2CAD1-A84A-40DA-B096-969086E92675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E89B-0E9E-48B9-8267-854A9CF71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DBFA-1011-4759-AB36-757EFBDBD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58EC0-A131-4661-A7E5-A4055E540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1D734-3EF3-4E27-AC6B-5B5AE1D385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B55D5-0A93-4C7C-89A5-2E84ADD72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3AD79-CDFE-44A1-8B14-D3985BB82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8BC03-437C-449A-8613-1DFD8E678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58B5-C58B-4ABF-A0A1-656D3977B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4C2E-C01E-4D31-9259-8B6392027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.jpeg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Masters/_rels/slideMaster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2.xml"/><Relationship Id="rId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3.xml"/><Relationship Id="rId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4.xml"/><Relationship Id="rId2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theme" Target="../theme/theme6.xml"/><Relationship Id="rId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jpeg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Relationship Id="rId3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E7704400-F679-4350-BF9F-46AFB9CBFD0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 descr="saga_logo_grey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270625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13" r:id="rId2"/>
    <p:sldLayoutId id="2147485014" r:id="rId3"/>
    <p:sldLayoutId id="2147485015" r:id="rId4"/>
    <p:sldLayoutId id="2147485016" r:id="rId5"/>
    <p:sldLayoutId id="2147485017" r:id="rId6"/>
    <p:sldLayoutId id="2147485018" r:id="rId7"/>
    <p:sldLayoutId id="2147485019" r:id="rId8"/>
    <p:sldLayoutId id="2147485020" r:id="rId9"/>
    <p:sldLayoutId id="2147485021" r:id="rId10"/>
    <p:sldLayoutId id="2147485022" r:id="rId11"/>
    <p:sldLayoutId id="21474850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90FAB36-745A-4E66-ABA4-61EB11466D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91BD109A-53C4-4950-BF33-B8BEFFB84F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96999AEB-98EF-46F6-BBE8-DCF260C9F80F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33DBF595-3C08-4E96-8E7F-B2E4F2DF4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560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5AED917-9BFB-4EEA-B368-5F6211CD71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57BC8C-07F1-40E8-8F27-B9FA3F88D3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368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F379A8-5528-4A78-B46D-77507B6E2A3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39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BA06B64E-C189-4ACD-9B3A-0CFCC0F319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BDD7F-032A-47F2-B718-788A242C8F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40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D069B8EC-ABE7-45D4-A92A-5F9DBA46D3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B6390B92-557F-46B2-93F4-CCC7D45FA683}" type="datetime1">
              <a:rPr lang="en-US"/>
              <a:pPr/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DA6D9CF0-7C8F-4187-86FC-8CFE73B077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048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7AAAE519-7B64-4246-8F03-227DCDB2CE6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130425"/>
            <a:ext cx="7962900" cy="155892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34" charset="-128"/>
              </a:rPr>
              <a:t>Hands-On with </a:t>
            </a:r>
            <a:r>
              <a:rPr lang="en-US" sz="2800" b="1" dirty="0" err="1" smtClean="0">
                <a:ea typeface="ＭＳ Ｐゴシック" pitchFamily="34" charset="-128"/>
              </a:rPr>
              <a:t>BigJob</a:t>
            </a:r>
            <a:endParaRPr lang="en-US" sz="2800" b="1" dirty="0" smtClean="0">
              <a:ea typeface="ＭＳ Ｐゴシック" pitchFamily="3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  <a:hlinkClick r:id="rId2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by: Melissa Romanus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RADICAL Group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http://radical.rutgers.edu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  <a:hlinkClick r:id="rId2"/>
              </a:rPr>
              <a:t>http://saga-project.org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8808" y="1372414"/>
            <a:ext cx="8229600" cy="5277767"/>
          </a:xfrm>
        </p:spPr>
        <p:txBody>
          <a:bodyPr/>
          <a:lstStyle/>
          <a:p>
            <a:r>
              <a:rPr lang="en-US" dirty="0" smtClean="0"/>
              <a:t>CU Requirements (job description, </a:t>
            </a:r>
            <a:r>
              <a:rPr lang="en-US" dirty="0" err="1" smtClean="0"/>
              <a:t>etc</a:t>
            </a:r>
            <a:r>
              <a:rPr lang="en-US" dirty="0" smtClean="0"/>
              <a:t>):</a:t>
            </a:r>
          </a:p>
          <a:p>
            <a:pPr lvl="1"/>
            <a:r>
              <a:rPr lang="en-US" b="1" dirty="0" smtClean="0"/>
              <a:t>executable: </a:t>
            </a:r>
            <a:r>
              <a:rPr lang="en-US" dirty="0"/>
              <a:t> </a:t>
            </a:r>
            <a:r>
              <a:rPr lang="en-US" dirty="0" smtClean="0"/>
              <a:t>The code or software that you are trying to run/execute</a:t>
            </a:r>
          </a:p>
          <a:p>
            <a:pPr lvl="1"/>
            <a:r>
              <a:rPr lang="en-US" b="1" dirty="0" smtClean="0"/>
              <a:t>arguments: </a:t>
            </a:r>
            <a:r>
              <a:rPr lang="en-US" dirty="0" smtClean="0"/>
              <a:t> The list of arguments that will be passed to the executable (i.e. command line arguments)</a:t>
            </a:r>
          </a:p>
          <a:p>
            <a:pPr lvl="1"/>
            <a:r>
              <a:rPr lang="en-US" b="1" dirty="0" smtClean="0"/>
              <a:t>environment: </a:t>
            </a:r>
            <a:r>
              <a:rPr lang="en-US" dirty="0" smtClean="0"/>
              <a:t>specifies the list of environment variables to be set for successful job execution</a:t>
            </a:r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 </a:t>
            </a:r>
            <a:r>
              <a:rPr lang="en-US" dirty="0" smtClean="0"/>
              <a:t>The directory in which the job has to execute. If left unspecified, the Pilot-Job creates a default directory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 </a:t>
            </a:r>
            <a:r>
              <a:rPr lang="en-US" dirty="0" smtClean="0"/>
              <a:t>specifies the number of processes to be assigned for the job execution</a:t>
            </a:r>
          </a:p>
          <a:p>
            <a:pPr lvl="1"/>
            <a:r>
              <a:rPr lang="en-US" b="1" dirty="0" err="1" smtClean="0"/>
              <a:t>spmd_variation</a:t>
            </a:r>
            <a:r>
              <a:rPr lang="en-US" b="1" dirty="0" smtClean="0"/>
              <a:t>: </a:t>
            </a:r>
            <a:r>
              <a:rPr lang="en-US" dirty="0" smtClean="0"/>
              <a:t>specifies the type of job. By default, it is single job.</a:t>
            </a:r>
          </a:p>
          <a:p>
            <a:pPr lvl="1"/>
            <a:r>
              <a:rPr lang="en-US" b="1" dirty="0" smtClean="0"/>
              <a:t>output: </a:t>
            </a:r>
            <a:r>
              <a:rPr lang="en-US" dirty="0" smtClean="0"/>
              <a:t>The file in which the standard output of the job execution will be stored</a:t>
            </a:r>
          </a:p>
          <a:p>
            <a:pPr lvl="1"/>
            <a:r>
              <a:rPr lang="en-US" b="1" dirty="0" smtClean="0"/>
              <a:t>error: </a:t>
            </a:r>
            <a:r>
              <a:rPr lang="en-US" dirty="0" smtClean="0"/>
              <a:t> The file in which the standard error of the job execution will be stored (will be a blank file if no errors)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The files that need to be transferred in order to execute the job successfully.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0915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09"/>
            <a:ext cx="8695764" cy="20781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compute_unit_description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"executable"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"/bin/echo"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arguments"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"$ENV1"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"$ENV2"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environment"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'ENV1=env_arg1'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'ENV2=env_arg2'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spmd_variation"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mpi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output"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"stdout.txt"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error"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"stderr.txt"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5870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Install </a:t>
            </a:r>
            <a:r>
              <a:rPr lang="en-US" sz="2800" dirty="0" err="1" smtClean="0">
                <a:ea typeface="ＭＳ Ｐゴシック" pitchFamily="34" charset="-128"/>
              </a:rPr>
              <a:t>BigJob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is available via </a:t>
            </a:r>
            <a:r>
              <a:rPr lang="en-US" dirty="0" err="1" smtClean="0"/>
              <a:t>PyPi</a:t>
            </a:r>
            <a:r>
              <a:rPr lang="en-US" dirty="0" smtClean="0"/>
              <a:t> and can be installed via pip.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888059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Verify that your installation was successful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37085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python –c “import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bigjob.version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423235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 err="1" smtClean="0"/>
              <a:t>BigJob</a:t>
            </a:r>
            <a:r>
              <a:rPr lang="en-US" dirty="0" smtClean="0"/>
              <a:t> agent directory. </a:t>
            </a:r>
            <a:r>
              <a:rPr lang="en-US" dirty="0" err="1" smtClean="0"/>
              <a:t>BigJob</a:t>
            </a:r>
            <a:r>
              <a:rPr lang="en-US" dirty="0" smtClean="0"/>
              <a:t> uses this agent directory as it’s ‘working directory’ in our examples.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153" y="506970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$HOME/agent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28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Chained Example: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chained.html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357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Coupled Example: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coupled.html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2088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Sample: Running on Stampede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Coupled Example: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coupled.html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144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Running on Stampede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exsede.html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1449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Introduction to Pilot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Introduction to Pilot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/usage/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pilotdata.html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9391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Using Remote Pilot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Using Remote Pilot Data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pdata.html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0625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992582" y="3248892"/>
            <a:ext cx="8229600" cy="808038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41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4040155" cy="3327918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Introduction and overview [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1hour]</a:t>
            </a: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1800" dirty="0" smtClean="0">
                <a:solidFill>
                  <a:srgbClr val="595959"/>
                </a:solidFill>
                <a:ea typeface="ＭＳ Ｐゴシック" pitchFamily="34" charset="-128"/>
              </a:rPr>
              <a:t>Hands-on session [2 hours]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1400" dirty="0" smtClean="0">
                <a:solidFill>
                  <a:srgbClr val="595959"/>
                </a:solidFill>
                <a:ea typeface="ＭＳ Ｐゴシック" pitchFamily="34" charset="-128"/>
              </a:rPr>
              <a:t>Make consistent</a:t>
            </a: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771053" y="1615611"/>
            <a:ext cx="4040155" cy="332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Text placeholder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1033463" marR="0" lvl="2" indent="-347663" algn="l" defTabSz="91281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341313" marR="0" lvl="0" indent="-341313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8527"/>
            <a:ext cx="8229600" cy="4897582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What is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?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A SAGA-based Pilot-Job Framework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Lightweight Python scripts utilizing SAGA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BlisS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’ capabilities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allows for the execution of multiple jobs without the necessity to queue each job.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allows user-level, programmable control of the execution environment and construction of complex workflows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Decouples the task coordination from the task execution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Provides the logic of the execution without having to schedule the tasks individually</a:t>
            </a:r>
            <a:endParaRPr lang="en-US" dirty="0" smtClean="0"/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XSEDE Tutorial Part 3: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204" y="3416270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http://saga-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project.github.com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sphinxdoc</a:t>
            </a:r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/patterns/</a:t>
            </a:r>
            <a:r>
              <a:rPr lang="en-US" sz="32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simple.html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Open a terminal (Linux/Mac: Terminal, Windows: </a:t>
            </a:r>
            <a:r>
              <a:rPr lang="en-US" dirty="0" err="1" smtClean="0"/>
              <a:t>PuTTy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1998235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&lt;your username&gt;@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lonestar.tacc.utexas.edu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Bootstrap your Local Python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5" y="3549129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48235" y="4652683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dirty="0" smtClean="0">
                <a:solidFill>
                  <a:schemeClr val="bg2"/>
                </a:solidFill>
              </a:rPr>
              <a:t>Create your virtual environment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8235" y="5087023"/>
            <a:ext cx="8404820" cy="85657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curl --insecure -s https://raw.github.com/pypa/virtualenv/master/virtualenv.py | python - $HOME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761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Environment Set-Up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1577789"/>
          </a:xfrm>
        </p:spPr>
        <p:txBody>
          <a:bodyPr/>
          <a:lstStyle/>
          <a:p>
            <a:r>
              <a:rPr lang="en-US" dirty="0" smtClean="0"/>
              <a:t>Activate your newly installed Python environment to update your PYTHONPATH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235" y="2211758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/python/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bin/activate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3074894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Ensure batch jobs have the same </a:t>
            </a:r>
            <a:r>
              <a:rPr lang="en-US" sz="2200" kern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Python environment by a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dding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the following lines to $HOME/.profile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Open $HOME/.profile in your favorite text editor (e.g. vim,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emacs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2200" kern="0" noProof="0" dirty="0" err="1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etc</a:t>
            </a:r>
            <a:r>
              <a:rPr lang="en-US" sz="2200" kern="0" noProof="0" dirty="0" smtClean="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236" y="4652683"/>
            <a:ext cx="8229599" cy="9368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module load python</a:t>
            </a:r>
          </a:p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source $HOME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/python/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bin/activate</a:t>
            </a:r>
          </a:p>
          <a:p>
            <a:pPr algn="ctr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650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ea typeface="ＭＳ Ｐゴシック" pitchFamily="34" charset="-128"/>
              </a:rPr>
              <a:t>BigJob</a:t>
            </a:r>
            <a:r>
              <a:rPr lang="en-US" sz="2800" dirty="0" smtClean="0">
                <a:ea typeface="ＭＳ Ｐゴシック" pitchFamily="34" charset="-128"/>
              </a:rPr>
              <a:t>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2137268"/>
          </a:xfrm>
        </p:spPr>
        <p:txBody>
          <a:bodyPr/>
          <a:lstStyle/>
          <a:p>
            <a:r>
              <a:rPr lang="en-US" sz="2400" dirty="0" smtClean="0"/>
              <a:t>There are two main components of concern when writing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scripts.</a:t>
            </a:r>
          </a:p>
          <a:p>
            <a:pPr lvl="1"/>
            <a:r>
              <a:rPr lang="en-US" sz="2000" b="1" dirty="0" smtClean="0"/>
              <a:t>Pilot Description</a:t>
            </a:r>
            <a:r>
              <a:rPr lang="en-US" sz="2000" dirty="0" smtClean="0"/>
              <a:t>: Defines the resource specification for managing jobs on each resource</a:t>
            </a:r>
          </a:p>
          <a:p>
            <a:pPr lvl="1"/>
            <a:r>
              <a:rPr lang="en-US" sz="2000" b="1" dirty="0" smtClean="0"/>
              <a:t>Compute Unit Description</a:t>
            </a:r>
            <a:r>
              <a:rPr lang="en-US" sz="2000" dirty="0" smtClean="0"/>
              <a:t>: Defines the actual job description and data for movement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094" y="4426636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cd $HOME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557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277" y="1561896"/>
            <a:ext cx="8229600" cy="4444050"/>
          </a:xfrm>
        </p:spPr>
        <p:txBody>
          <a:bodyPr/>
          <a:lstStyle/>
          <a:p>
            <a:r>
              <a:rPr lang="en-US" dirty="0" smtClean="0"/>
              <a:t>Resource specification requirements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ervice_url</a:t>
            </a:r>
            <a:r>
              <a:rPr lang="en-US" b="1" dirty="0" smtClean="0"/>
              <a:t>: </a:t>
            </a:r>
            <a:r>
              <a:rPr lang="en-US" dirty="0" smtClean="0"/>
              <a:t>Specifies the SAGA Bliss job adaptor and resource hostname on which jobs can be executed. For remote hosts, password-less  login must be enabled.   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</a:t>
            </a:r>
            <a:r>
              <a:rPr lang="en-US" dirty="0" smtClean="0"/>
              <a:t>specifies the total number of processes that need to be allocated to run the jobs</a:t>
            </a:r>
          </a:p>
          <a:p>
            <a:pPr lvl="1"/>
            <a:r>
              <a:rPr lang="en-US" b="1" dirty="0" smtClean="0"/>
              <a:t>queue:  </a:t>
            </a:r>
            <a:r>
              <a:rPr lang="en-US" dirty="0" smtClean="0"/>
              <a:t>Specifies the name of the job queue to be used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roject:</a:t>
            </a:r>
            <a:r>
              <a:rPr lang="en-US" dirty="0" smtClean="0"/>
              <a:t> Specifies the allocation for your project to charge</a:t>
            </a:r>
            <a:endParaRPr lang="en-US" b="1" dirty="0" smtClean="0"/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</a:t>
            </a:r>
            <a:r>
              <a:rPr lang="en-US" dirty="0" smtClean="0"/>
              <a:t>specifies the directory in which the Pilot-Job agent executes</a:t>
            </a:r>
          </a:p>
          <a:p>
            <a:pPr lvl="1"/>
            <a:r>
              <a:rPr lang="en-US" b="1" dirty="0" err="1" smtClean="0"/>
              <a:t>walltime</a:t>
            </a:r>
            <a:r>
              <a:rPr lang="en-US" b="1" dirty="0" smtClean="0"/>
              <a:t>: </a:t>
            </a:r>
            <a:r>
              <a:rPr lang="en-US" dirty="0" smtClean="0"/>
              <a:t>Specifies the number of minutes that the resources are requested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specifies the files that need to be transferred in order to execute the jobs successfully. Generally files common to all jobs are listed here.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10"/>
            <a:ext cx="8695764" cy="28886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pilot_compute_description.append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service_url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sge+ssh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”project"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XSEDE12-SAGA"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"queue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working_directory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"HOME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"/agent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"walltime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928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9941</TotalTime>
  <Words>1184</Words>
  <Application>Microsoft Macintosh PowerPoint</Application>
  <PresentationFormat>On-screen Show (4:3)</PresentationFormat>
  <Paragraphs>133</Paragraphs>
  <Slides>19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RU_Template_Verdana_G</vt:lpstr>
      <vt:lpstr>1_ARCH-Draft-1</vt:lpstr>
      <vt:lpstr>2_TGReview2006</vt:lpstr>
      <vt:lpstr>3_TGReview2006</vt:lpstr>
      <vt:lpstr>2_ARCH-Draft-1</vt:lpstr>
      <vt:lpstr>4_TGReview2006</vt:lpstr>
      <vt:lpstr>3_ARCH-Draft-1</vt:lpstr>
      <vt:lpstr>2_Perspective</vt:lpstr>
      <vt:lpstr>2_TG-2007-Review</vt:lpstr>
      <vt:lpstr>4_ARCH-Draft-1</vt:lpstr>
      <vt:lpstr>3_TG-2007-Review</vt:lpstr>
      <vt:lpstr>Perspective</vt:lpstr>
      <vt:lpstr>Hands-On with BigJob</vt:lpstr>
      <vt:lpstr>Agenda</vt:lpstr>
      <vt:lpstr>Introduction</vt:lpstr>
      <vt:lpstr>Please Point Your Browser…</vt:lpstr>
      <vt:lpstr>Environment Set-Up</vt:lpstr>
      <vt:lpstr>Environment Set-Up cont’d</vt:lpstr>
      <vt:lpstr>BigJob Components</vt:lpstr>
      <vt:lpstr>Pilot Description</vt:lpstr>
      <vt:lpstr>Pilot Description Code</vt:lpstr>
      <vt:lpstr>Compute Unit Description</vt:lpstr>
      <vt:lpstr>Compute Unit Description Code</vt:lpstr>
      <vt:lpstr>Install BigJob</vt:lpstr>
      <vt:lpstr>Please Point Your Browser…</vt:lpstr>
      <vt:lpstr>Please Point Your Browser…</vt:lpstr>
      <vt:lpstr>Sample: Running on Stampede</vt:lpstr>
      <vt:lpstr>Please Point Your Browser…</vt:lpstr>
      <vt:lpstr>Introduction to Pilot Data</vt:lpstr>
      <vt:lpstr>Using Remote Pilot Data</vt:lpstr>
      <vt:lpstr>Questions?</vt:lpstr>
    </vt:vector>
  </TitlesOfParts>
  <Company>University Relations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Shantenu Jha</cp:lastModifiedBy>
  <cp:revision>704</cp:revision>
  <dcterms:created xsi:type="dcterms:W3CDTF">2013-03-06T17:49:55Z</dcterms:created>
  <dcterms:modified xsi:type="dcterms:W3CDTF">2013-03-06T18:07:47Z</dcterms:modified>
</cp:coreProperties>
</file>