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900" r:id="rId1"/>
    <p:sldMasterId id="2147483905" r:id="rId2"/>
  </p:sldMasterIdLst>
  <p:notesMasterIdLst>
    <p:notesMasterId r:id="rId10"/>
  </p:notesMasterIdLst>
  <p:handoutMasterIdLst>
    <p:handoutMasterId r:id="rId11"/>
  </p:handoutMasterIdLst>
  <p:sldIdLst>
    <p:sldId id="278" r:id="rId3"/>
    <p:sldId id="300" r:id="rId4"/>
    <p:sldId id="299" r:id="rId5"/>
    <p:sldId id="301" r:id="rId6"/>
    <p:sldId id="302" r:id="rId7"/>
    <p:sldId id="275" r:id="rId8"/>
    <p:sldId id="30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6522" autoAdjust="0"/>
  </p:normalViewPr>
  <p:slideViewPr>
    <p:cSldViewPr>
      <p:cViewPr>
        <p:scale>
          <a:sx n="100" d="100"/>
          <a:sy n="100" d="100"/>
        </p:scale>
        <p:origin x="-1128" y="-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2ABA7-5A4F-AD48-B84D-E198E6AF306C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891C9-1D4F-0F42-9267-8EBC1CD3D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44252-FBC8-4416-BAAD-39B86ECB2C35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28B06-2204-4956-B9AE-D105888F5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25793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de-DE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4A83DF-E94B-574C-A7C2-9BEF187060F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7AB6B-DF70-904A-A073-B4A342EEBCBD}" type="slidenum">
              <a:rPr lang="en-US"/>
              <a:pPr/>
              <a:t>4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4A357-7B47-A141-9189-E8B1D8335D2C}" type="slidenum">
              <a:rPr lang="en-US"/>
              <a:pPr/>
              <a:t>5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Distributed Applications  generally defined.. Tools </a:t>
            </a:r>
            <a:r>
              <a:rPr lang="en-US" smtClean="0">
                <a:sym typeface="Wingdings" charset="2"/>
              </a:rPr>
              <a:t> Applciations </a:t>
            </a: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934F5-78BB-C446-884A-1B0849661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27F-6638-0745-BE71-CCA216F13C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BFDF25F4-03B6-1248-A066-5A1A6A67C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5F5F5F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602A02F3-B149-8540-BAD0-1A17340BC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5F5F5F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ga-project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saga-project.orghttp://saga-project.github.io/saga-python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ga-project.github.com/saga-python/" TargetMode="External"/><Relationship Id="rId4" Type="http://schemas.openxmlformats.org/officeDocument/2006/relationships/hyperlink" Target="https://github.com/saga-project/saga-python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aga-project.or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3250" y="1917700"/>
            <a:ext cx="8185150" cy="197008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Will there  be Innovation in Middleware?</a:t>
            </a:r>
            <a:endParaRPr lang="en-US" sz="3200" b="1" dirty="0" smtClean="0">
              <a:solidFill>
                <a:srgbClr val="80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Shantenu Jha, Andre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Merzky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Matteo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Turilli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b="1" dirty="0" smtClean="0">
              <a:solidFill>
                <a:srgbClr val="800000"/>
              </a:solidFill>
            </a:endParaRPr>
          </a:p>
          <a:p>
            <a:pPr eaLnBrk="1" hangingPunct="1"/>
            <a:r>
              <a:rPr lang="en-US" b="1" dirty="0" smtClean="0">
                <a:solidFill>
                  <a:srgbClr val="800000"/>
                </a:solidFill>
              </a:rPr>
              <a:t>http</a:t>
            </a:r>
            <a:r>
              <a:rPr lang="en-US" b="1" dirty="0">
                <a:solidFill>
                  <a:srgbClr val="800000"/>
                </a:solidFill>
              </a:rPr>
              <a:t>://</a:t>
            </a:r>
            <a:r>
              <a:rPr lang="en-US" b="1" dirty="0" err="1">
                <a:solidFill>
                  <a:srgbClr val="800000"/>
                </a:solidFill>
              </a:rPr>
              <a:t>radical.rutgers.edu</a:t>
            </a:r>
            <a:endParaRPr lang="en-US" b="1" dirty="0">
              <a:solidFill>
                <a:srgbClr val="800000"/>
              </a:solidFill>
            </a:endParaRP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MeDIA</a:t>
            </a:r>
            <a:r>
              <a:rPr lang="en-US" dirty="0" smtClean="0"/>
              <a:t>, Rome</a:t>
            </a:r>
          </a:p>
          <a:p>
            <a:pPr eaLnBrk="1" hangingPunct="1"/>
            <a:r>
              <a:rPr lang="en-US" dirty="0" smtClean="0"/>
              <a:t>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April , 2013</a:t>
            </a:r>
          </a:p>
        </p:txBody>
      </p:sp>
      <p:pic>
        <p:nvPicPr>
          <p:cNvPr id="31748" name="Picture 3" descr="jctc_cover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3525" y="0"/>
            <a:ext cx="1260475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4" cstate="print"/>
          <a:srcRect l="33594" t="21095" r="14307" b="24608"/>
          <a:stretch>
            <a:fillRect/>
          </a:stretch>
        </p:blipFill>
        <p:spPr bwMode="auto">
          <a:xfrm>
            <a:off x="6951663" y="5118100"/>
            <a:ext cx="2192337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14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81700" y="0"/>
            <a:ext cx="1911350" cy="174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http://radical.rutgers.edu/tmp/2012/07/header_01.png"/>
          <p:cNvPicPr>
            <a:picLocks noChangeAspect="1" noChangeArrowheads="1"/>
          </p:cNvPicPr>
          <p:nvPr/>
        </p:nvPicPr>
        <p:blipFill rotWithShape="1">
          <a:blip r:embed="rId6" cstate="print">
            <a:extLst/>
          </a:blip>
          <a:srcRect t="6612" r="77171" b="8570"/>
          <a:stretch/>
        </p:blipFill>
        <p:spPr bwMode="auto">
          <a:xfrm>
            <a:off x="0" y="4965700"/>
            <a:ext cx="1943656" cy="1892300"/>
          </a:xfrm>
          <a:prstGeom prst="ellipse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317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75138" y="5786438"/>
            <a:ext cx="1719262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54300" y="5780088"/>
            <a:ext cx="1681163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for Middleware on Production DCI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srgbClr val="800000"/>
                </a:solidFill>
              </a:rPr>
              <a:t>The Problem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Production DCI need to </a:t>
            </a:r>
            <a:r>
              <a:rPr lang="en-US" dirty="0" smtClean="0"/>
              <a:t>support:</a:t>
            </a:r>
          </a:p>
          <a:p>
            <a:pPr lvl="2">
              <a:spcBef>
                <a:spcPts val="600"/>
              </a:spcBef>
            </a:pPr>
            <a:r>
              <a:rPr lang="en-US" sz="1800" dirty="0" smtClean="0"/>
              <a:t>Multiple </a:t>
            </a:r>
            <a:r>
              <a:rPr lang="en-US" sz="1800" dirty="0" smtClean="0"/>
              <a:t>Science &amp; </a:t>
            </a:r>
            <a:r>
              <a:rPr lang="en-US" sz="1800" dirty="0" smtClean="0"/>
              <a:t>Engineering </a:t>
            </a:r>
            <a:r>
              <a:rPr lang="en-US" sz="1800" dirty="0" smtClean="0"/>
              <a:t>applications</a:t>
            </a:r>
            <a:r>
              <a:rPr lang="en-US" sz="1800" dirty="0" smtClean="0"/>
              <a:t> </a:t>
            </a:r>
          </a:p>
          <a:p>
            <a:pPr lvl="2">
              <a:spcBef>
                <a:spcPts val="600"/>
              </a:spcBef>
            </a:pPr>
            <a:r>
              <a:rPr lang="en-US" sz="1800" dirty="0" smtClean="0"/>
              <a:t>Range </a:t>
            </a:r>
            <a:r>
              <a:rPr lang="en-US" sz="1800" dirty="0" smtClean="0"/>
              <a:t>of application usage modes</a:t>
            </a:r>
            <a:endParaRPr lang="en-US" sz="1800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current generation of Middleware has not supported novel</a:t>
            </a:r>
            <a:r>
              <a:rPr lang="en-US" dirty="0" smtClean="0"/>
              <a:t> usage nor </a:t>
            </a:r>
            <a:r>
              <a:rPr lang="en-US" dirty="0" smtClean="0"/>
              <a:t>scalable usage of DCI</a:t>
            </a:r>
          </a:p>
          <a:p>
            <a:pPr lvl="2"/>
            <a:r>
              <a:rPr lang="en-US" sz="1800" dirty="0" smtClean="0"/>
              <a:t>Innovation in Middleware has not kept pace with DCI </a:t>
            </a:r>
          </a:p>
          <a:p>
            <a:pPr lvl="2"/>
            <a:r>
              <a:rPr lang="en-US" sz="1800" i="1" dirty="0" smtClean="0"/>
              <a:t>Higgs-like particle was discovered in spite of, not because…</a:t>
            </a:r>
            <a:endParaRPr lang="en-US" sz="1800" baseline="-25000" dirty="0" smtClean="0"/>
          </a:p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srgbClr val="800000"/>
                </a:solidFill>
              </a:rPr>
              <a:t>The Hypothesis</a:t>
            </a:r>
            <a:endParaRPr lang="en-US" sz="1800" dirty="0" smtClean="0">
              <a:solidFill>
                <a:srgbClr val="8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 smtClean="0"/>
              <a:t>Unique </a:t>
            </a:r>
            <a:r>
              <a:rPr lang="en-US" dirty="0" smtClean="0"/>
              <a:t>and Important Role for middleware</a:t>
            </a:r>
          </a:p>
          <a:p>
            <a:pPr lvl="2">
              <a:spcBef>
                <a:spcPts val="600"/>
              </a:spcBef>
            </a:pPr>
            <a:r>
              <a:rPr lang="en-US" sz="1800" dirty="0" smtClean="0"/>
              <a:t>Must provide “basis” for higher-level service and </a:t>
            </a:r>
            <a:r>
              <a:rPr lang="en-US" sz="1800" dirty="0" smtClean="0"/>
              <a:t>capabilities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Plethora of partial and incomplete middleware </a:t>
            </a:r>
            <a:r>
              <a:rPr lang="en-US" dirty="0" smtClean="0"/>
              <a:t>solutions</a:t>
            </a:r>
            <a:endParaRPr lang="en-US" dirty="0" smtClean="0">
              <a:solidFill>
                <a:srgbClr val="D7112E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srgbClr val="800000"/>
                </a:solidFill>
              </a:rPr>
              <a:t>The Solution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systems-engineering approach to middleware and DCI is required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Standards support Interoperability and enable innovation at higher-levels</a:t>
            </a:r>
          </a:p>
          <a:p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C934F5-78BB-C446-884A-1B08496610C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2"/>
          <p:cNvSpPr txBox="1">
            <a:spLocks/>
          </p:cNvSpPr>
          <p:nvPr/>
        </p:nvSpPr>
        <p:spPr bwMode="auto">
          <a:xfrm>
            <a:off x="-25400" y="2171700"/>
            <a:ext cx="8915400" cy="1066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1188720" rIns="27432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SAGA</a:t>
            </a:r>
            <a:r>
              <a:rPr lang="en-US" sz="3200">
                <a:solidFill>
                  <a:schemeClr val="bg1"/>
                </a:solidFill>
              </a:rPr>
              <a:t>:</a:t>
            </a:r>
            <a:r>
              <a:rPr lang="en-US" sz="3200" smtClean="0">
                <a:solidFill>
                  <a:schemeClr val="bg1"/>
                </a:solidFill>
              </a:rPr>
              <a:t>  Resource </a:t>
            </a:r>
            <a:r>
              <a:rPr lang="en-US" sz="3200" dirty="0">
                <a:solidFill>
                  <a:schemeClr val="bg1"/>
                </a:solidFill>
              </a:rPr>
              <a:t>Interoperability and Standards-based Access Layer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2184400" y="4032250"/>
            <a:ext cx="601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936625" lvl="1"/>
            <a:r>
              <a:rPr lang="en-US" sz="2400">
                <a:hlinkClick r:id="rId2"/>
              </a:rPr>
              <a:t>http://saga-project.org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2727F-6638-0745-BE71-CCA216F13CA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SAGA: Background</a:t>
            </a:r>
            <a:endParaRPr lang="en-US" sz="3200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37525" cy="4956175"/>
          </a:xfrm>
        </p:spPr>
        <p:txBody>
          <a:bodyPr/>
          <a:lstStyle/>
          <a:p>
            <a:r>
              <a:rPr lang="en-US" sz="2000" dirty="0" smtClean="0">
                <a:solidFill>
                  <a:srgbClr val="800000"/>
                </a:solidFill>
              </a:rPr>
              <a:t>What?</a:t>
            </a:r>
          </a:p>
          <a:p>
            <a:pPr lvl="1"/>
            <a:r>
              <a:rPr lang="en-US" sz="2000" dirty="0" smtClean="0"/>
              <a:t>Standards based Application Level </a:t>
            </a:r>
            <a:r>
              <a:rPr lang="en-US" sz="2000" dirty="0" err="1" smtClean="0"/>
              <a:t>Interoperabilty</a:t>
            </a:r>
            <a:endParaRPr lang="en-US" sz="2000" dirty="0" smtClean="0"/>
          </a:p>
          <a:p>
            <a:pPr lvl="1"/>
            <a:r>
              <a:rPr lang="en-US" sz="2000" dirty="0" smtClean="0"/>
              <a:t>Provides stable syntax and semantics on application side</a:t>
            </a:r>
          </a:p>
          <a:p>
            <a:pPr lvl="1"/>
            <a:r>
              <a:rPr lang="en-US" sz="2000" dirty="0" smtClean="0"/>
              <a:t>Portability of programming abstractions and constructs</a:t>
            </a:r>
          </a:p>
          <a:p>
            <a:r>
              <a:rPr lang="en-US" sz="2000" dirty="0" smtClean="0">
                <a:solidFill>
                  <a:srgbClr val="800000"/>
                </a:solidFill>
              </a:rPr>
              <a:t>How is SAGA Used?</a:t>
            </a:r>
          </a:p>
          <a:p>
            <a:pPr lvl="1"/>
            <a:r>
              <a:rPr lang="en-US" sz="2000" dirty="0" smtClean="0"/>
              <a:t>Uniform access and scripting layer to infrastructure</a:t>
            </a:r>
          </a:p>
          <a:p>
            <a:pPr lvl="1"/>
            <a:r>
              <a:rPr lang="en-US" sz="2000" dirty="0" smtClean="0"/>
              <a:t>Build applications, tools and services that use distributed infrastructure</a:t>
            </a:r>
          </a:p>
          <a:p>
            <a:pPr lvl="2"/>
            <a:r>
              <a:rPr lang="en-US" sz="2000" dirty="0" smtClean="0"/>
              <a:t>E.g. Gateways, </a:t>
            </a:r>
            <a:r>
              <a:rPr lang="en-US" sz="2000" dirty="0" err="1" smtClean="0"/>
              <a:t>BigJob</a:t>
            </a:r>
            <a:r>
              <a:rPr lang="en-US" sz="2000" dirty="0" smtClean="0"/>
              <a:t> (Implementation P* Model of Pilots)</a:t>
            </a:r>
          </a:p>
          <a:p>
            <a:pPr marL="342900" lvl="1" indent="-342900">
              <a:buFontTx/>
              <a:buChar char="•"/>
            </a:pPr>
            <a:r>
              <a:rPr lang="en-US" sz="2000" dirty="0" smtClean="0">
                <a:solidFill>
                  <a:srgbClr val="800000"/>
                </a:solidFill>
              </a:rPr>
              <a:t>Benefits?</a:t>
            </a:r>
          </a:p>
          <a:p>
            <a:pPr marL="742950" lvl="2" indent="-342900"/>
            <a:r>
              <a:rPr lang="en-US" sz="2000" dirty="0" smtClean="0"/>
              <a:t>Standards facilitate interoperability and extensibility, and thus permit innovation at higher and other levels</a:t>
            </a:r>
          </a:p>
          <a:p>
            <a:pPr marL="742950" lvl="2" indent="-342900"/>
            <a:r>
              <a:rPr lang="en-US" sz="2000" dirty="0" smtClean="0"/>
              <a:t>Multiple implementations and adaptors available </a:t>
            </a:r>
          </a:p>
          <a:p>
            <a:pPr>
              <a:buFont typeface="Wingdings" charset="2"/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C934F5-78BB-C446-884A-1B08496610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</a:t>
            </a:r>
          </a:p>
        </p:txBody>
      </p:sp>
      <p:pic>
        <p:nvPicPr>
          <p:cNvPr id="11268" name="Content Placeholder 6" descr="saga-architecture-1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rcRect t="-16631" b="-16631"/>
          <a:stretch>
            <a:fillRect/>
          </a:stretch>
        </p:blipFill>
        <p:spPr>
          <a:xfrm>
            <a:off x="2362200" y="1566863"/>
            <a:ext cx="5410200" cy="5291137"/>
          </a:xfrm>
        </p:spPr>
      </p:pic>
      <p:sp>
        <p:nvSpPr>
          <p:cNvPr id="11269" name="Title 4"/>
          <p:cNvSpPr txBox="1">
            <a:spLocks/>
          </p:cNvSpPr>
          <p:nvPr/>
        </p:nvSpPr>
        <p:spPr bwMode="auto">
          <a:xfrm>
            <a:off x="381000" y="13716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r>
              <a:rPr lang="en-US" sz="2400"/>
              <a:t>SAGA: Community Standard for Distributed Applications</a:t>
            </a:r>
          </a:p>
          <a:p>
            <a:pPr algn="ctr"/>
            <a:r>
              <a:rPr lang="en-US" sz="2000">
                <a:hlinkClick r:id="rId4"/>
              </a:rPr>
              <a:t>http://saga-project.org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C934F5-78BB-C446-884A-1B08496610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SAGA-Python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idx="1"/>
          </p:nvPr>
        </p:nvSpPr>
        <p:spPr>
          <a:xfrm>
            <a:off x="203200" y="1562100"/>
            <a:ext cx="8229600" cy="4533900"/>
          </a:xfrm>
        </p:spPr>
        <p:txBody>
          <a:bodyPr/>
          <a:lstStyle/>
          <a:p>
            <a:pPr marL="623888"/>
            <a:r>
              <a:rPr lang="en-US"/>
              <a:t>Re-architected implementation of saga (BlisS) that provides</a:t>
            </a:r>
          </a:p>
          <a:p>
            <a:pPr marL="936625" lvl="1"/>
            <a:r>
              <a:rPr lang="en-US"/>
              <a:t>support for bulk optimization</a:t>
            </a:r>
          </a:p>
          <a:p>
            <a:pPr marL="936625" lvl="1"/>
            <a:r>
              <a:rPr lang="en-US"/>
              <a:t>support for callbacks</a:t>
            </a:r>
          </a:p>
          <a:p>
            <a:pPr marL="936625" lvl="1"/>
            <a:r>
              <a:rPr lang="en-US"/>
              <a:t>support for asynchronous operations</a:t>
            </a:r>
          </a:p>
          <a:p>
            <a:pPr marL="623888"/>
            <a:r>
              <a:rPr lang="en-US"/>
              <a:t>Implements ‘official’ OGF python language bindings</a:t>
            </a:r>
          </a:p>
          <a:p>
            <a:pPr marL="623888"/>
            <a:r>
              <a:rPr lang="en-US"/>
              <a:t>Implements the job, file, replica and resource APIs</a:t>
            </a:r>
          </a:p>
          <a:p>
            <a:pPr marL="623888"/>
            <a:r>
              <a:rPr lang="en-US"/>
              <a:t>Supports multiple backends:</a:t>
            </a:r>
          </a:p>
          <a:p>
            <a:pPr marL="936625" lvl="1"/>
            <a:r>
              <a:rPr lang="en-US"/>
              <a:t>PBS, TORQUE, SGE, SLURM, Condor, SFTP, iRODS, (GSI-)SSH</a:t>
            </a:r>
          </a:p>
          <a:p>
            <a:pPr marL="936625" lvl="1"/>
            <a:r>
              <a:rPr lang="en-US" i="1"/>
              <a:t>local</a:t>
            </a:r>
            <a:r>
              <a:rPr lang="en-US"/>
              <a:t> schedulers (PBS, SGE, ...) can be accessed remotely via SSH tunnels</a:t>
            </a:r>
          </a:p>
          <a:p>
            <a:pPr marL="623888"/>
            <a:r>
              <a:rPr lang="en-US"/>
              <a:t>Website: </a:t>
            </a:r>
          </a:p>
          <a:p>
            <a:pPr marL="936625" lvl="1"/>
            <a:r>
              <a:rPr lang="en-US">
                <a:hlinkClick r:id="rId2"/>
              </a:rPr>
              <a:t>http://saga-project.org</a:t>
            </a:r>
            <a:endParaRPr lang="en-US"/>
          </a:p>
          <a:p>
            <a:pPr marL="936625" lvl="1"/>
            <a:r>
              <a:rPr lang="en-US" u="sng">
                <a:hlinkClick r:id="rId3"/>
              </a:rPr>
              <a:t>http://saga-project.github.com/saga-python/</a:t>
            </a:r>
            <a:endParaRPr lang="en-US"/>
          </a:p>
          <a:p>
            <a:pPr marL="936625" lvl="1"/>
            <a:r>
              <a:rPr lang="en-US" u="sng">
                <a:hlinkClick r:id="rId4"/>
              </a:rPr>
              <a:t>https://github.com/saga-project/saga-python</a:t>
            </a:r>
            <a:endParaRPr lang="en-US"/>
          </a:p>
          <a:p>
            <a:pPr marL="623888"/>
            <a:endParaRPr lang="en-US"/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4876800"/>
            <a:ext cx="1626352" cy="1379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05600" y="6248400"/>
            <a:ext cx="2133600" cy="476250"/>
          </a:xfrm>
        </p:spPr>
        <p:txBody>
          <a:bodyPr/>
          <a:lstStyle/>
          <a:p>
            <a:pPr>
              <a:defRPr/>
            </a:pPr>
            <a:fld id="{9DC934F5-78BB-C446-884A-1B08496610C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RADICAL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533900"/>
          </a:xfrm>
        </p:spPr>
        <p:txBody>
          <a:bodyPr/>
          <a:lstStyle/>
          <a:p>
            <a:r>
              <a:rPr lang="en-US" sz="1800" dirty="0" smtClean="0"/>
              <a:t>Yes there are many issues of process/governance but before that…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How will </a:t>
            </a:r>
            <a:r>
              <a:rPr lang="en-US" sz="1800" dirty="0" err="1" smtClean="0"/>
              <a:t>MeDIA</a:t>
            </a:r>
            <a:r>
              <a:rPr lang="en-US" sz="1800" dirty="0" smtClean="0"/>
              <a:t> ensure that the whole is greater than the sum of the parts</a:t>
            </a:r>
            <a:r>
              <a:rPr lang="en-US" sz="1800" dirty="0" smtClean="0"/>
              <a:t>?</a:t>
            </a:r>
          </a:p>
          <a:p>
            <a:pPr marL="800100" lvl="3" indent="-342900"/>
            <a:r>
              <a:rPr lang="en-US" sz="1800" dirty="0" smtClean="0"/>
              <a:t>N different ways of doing the</a:t>
            </a:r>
            <a:r>
              <a:rPr lang="en-US" sz="1800" dirty="0" smtClean="0"/>
              <a:t> similar yet incompatible job submission</a:t>
            </a:r>
            <a:r>
              <a:rPr lang="en-US" sz="1800" dirty="0" smtClean="0"/>
              <a:t> </a:t>
            </a:r>
            <a:r>
              <a:rPr lang="en-US" sz="1800" dirty="0" smtClean="0"/>
              <a:t>but </a:t>
            </a:r>
            <a:r>
              <a:rPr lang="en-US" sz="1800" b="1" dirty="0" smtClean="0"/>
              <a:t>0</a:t>
            </a:r>
            <a:r>
              <a:rPr lang="en-US" sz="1800" dirty="0" smtClean="0"/>
              <a:t> ways of supporting "</a:t>
            </a:r>
            <a:r>
              <a:rPr lang="en-US" sz="1800" dirty="0" smtClean="0"/>
              <a:t>native" </a:t>
            </a:r>
            <a:r>
              <a:rPr lang="en-US" sz="1800" dirty="0" smtClean="0"/>
              <a:t>bulk job </a:t>
            </a:r>
            <a:r>
              <a:rPr lang="en-US" sz="1800" dirty="0" smtClean="0"/>
              <a:t>submission</a:t>
            </a:r>
            <a:endParaRPr lang="en-US" sz="1800" dirty="0" smtClean="0"/>
          </a:p>
          <a:p>
            <a:pPr marL="800100" lvl="3" indent="-342900">
              <a:buNone/>
            </a:pPr>
            <a:endParaRPr lang="en-US" sz="1800" dirty="0" smtClean="0"/>
          </a:p>
          <a:p>
            <a:pPr marL="342900" lvl="1" indent="-342900">
              <a:buFontTx/>
              <a:buChar char="•"/>
            </a:pPr>
            <a:r>
              <a:rPr lang="en-US" sz="1800" dirty="0" smtClean="0"/>
              <a:t>Having established</a:t>
            </a:r>
            <a:r>
              <a:rPr lang="en-US" sz="1800" dirty="0" smtClean="0"/>
              <a:t> </a:t>
            </a:r>
            <a:r>
              <a:rPr lang="en-US" sz="1800" dirty="0" smtClean="0"/>
              <a:t>design objectives for </a:t>
            </a:r>
            <a:r>
              <a:rPr lang="en-US" sz="1800" dirty="0" smtClean="0"/>
              <a:t>next-generation middleware, </a:t>
            </a:r>
            <a:r>
              <a:rPr lang="en-US" b="1" dirty="0" smtClean="0"/>
              <a:t>c</a:t>
            </a:r>
            <a:r>
              <a:rPr lang="en-US" b="1" dirty="0" smtClean="0"/>
              <a:t>an </a:t>
            </a:r>
            <a:r>
              <a:rPr lang="en-US" b="1" dirty="0" smtClean="0"/>
              <a:t>and will </a:t>
            </a:r>
            <a:r>
              <a:rPr lang="en-US" dirty="0" err="1" smtClean="0"/>
              <a:t>MeDIA</a:t>
            </a:r>
            <a:r>
              <a:rPr lang="en-US" dirty="0" smtClean="0"/>
              <a:t> enable innovation in middleware? How</a:t>
            </a:r>
            <a:r>
              <a:rPr lang="en-US" dirty="0" smtClean="0"/>
              <a:t>?</a:t>
            </a:r>
            <a:endParaRPr lang="en-US" sz="1800" dirty="0" smtClean="0"/>
          </a:p>
          <a:p>
            <a:pPr lvl="1"/>
            <a:r>
              <a:rPr lang="en-US" dirty="0" smtClean="0"/>
              <a:t>“Minimally Complete” and support for higher-level services</a:t>
            </a:r>
          </a:p>
          <a:p>
            <a:pPr lvl="2"/>
            <a:r>
              <a:rPr lang="en-US" sz="1800" dirty="0" smtClean="0"/>
              <a:t>Social</a:t>
            </a:r>
            <a:r>
              <a:rPr lang="en-US" sz="1800" dirty="0" smtClean="0"/>
              <a:t>-welfare or talking-shop for a middleware distributions</a:t>
            </a:r>
            <a:r>
              <a:rPr lang="en-US" sz="1800" dirty="0" smtClean="0"/>
              <a:t>?</a:t>
            </a:r>
          </a:p>
          <a:p>
            <a:pPr lvl="2"/>
            <a:endParaRPr lang="en-US" sz="1800" dirty="0" smtClean="0"/>
          </a:p>
          <a:p>
            <a:r>
              <a:rPr lang="en-US" sz="1800" dirty="0" smtClean="0"/>
              <a:t>Having established the moral and technical case for standards-based approach, how will </a:t>
            </a:r>
            <a:r>
              <a:rPr lang="en-US" sz="1800" dirty="0" err="1" smtClean="0"/>
              <a:t>MeDIA</a:t>
            </a:r>
            <a:r>
              <a:rPr lang="en-US" sz="1800" dirty="0" smtClean="0"/>
              <a:t> facilitate a standards-based approach?</a:t>
            </a:r>
          </a:p>
          <a:p>
            <a:pPr lvl="1"/>
            <a:r>
              <a:rPr lang="en-US" dirty="0" smtClean="0"/>
              <a:t>What/Is there a role for SAGA in </a:t>
            </a:r>
            <a:r>
              <a:rPr lang="en-US" dirty="0" err="1" smtClean="0"/>
              <a:t>MeDIA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C934F5-78BB-C446-884A-1B08496610C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784</TotalTime>
  <Words>523</Words>
  <Application>Microsoft Macintosh PowerPoint</Application>
  <PresentationFormat>On-screen Show (4:3)</PresentationFormat>
  <Paragraphs>75</Paragraphs>
  <Slides>7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RU_Template_Verdana_G</vt:lpstr>
      <vt:lpstr>1_RU_Template_Verdana_G</vt:lpstr>
      <vt:lpstr>Will there  be Innovation in Middleware?</vt:lpstr>
      <vt:lpstr>The Role for Middleware on Production DCI</vt:lpstr>
      <vt:lpstr>Slide 3</vt:lpstr>
      <vt:lpstr>SAGA: Background</vt:lpstr>
      <vt:lpstr>Background</vt:lpstr>
      <vt:lpstr>SAGA-Python</vt:lpstr>
      <vt:lpstr>Questions from RADICAL </vt:lpstr>
    </vt:vector>
  </TitlesOfParts>
  <Company>OIT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</dc:title>
  <dc:creator>sanketw</dc:creator>
  <cp:lastModifiedBy>Shantenu Jha</cp:lastModifiedBy>
  <cp:revision>90</cp:revision>
  <dcterms:created xsi:type="dcterms:W3CDTF">2013-04-22T11:03:56Z</dcterms:created>
  <dcterms:modified xsi:type="dcterms:W3CDTF">2013-04-22T11:31:32Z</dcterms:modified>
</cp:coreProperties>
</file>