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7"/>
  </p:notesMasterIdLst>
  <p:sldIdLst>
    <p:sldId id="256" r:id="rId2"/>
    <p:sldId id="283" r:id="rId3"/>
    <p:sldId id="286" r:id="rId4"/>
    <p:sldId id="287" r:id="rId5"/>
    <p:sldId id="284" r:id="rId6"/>
    <p:sldId id="272" r:id="rId7"/>
    <p:sldId id="279" r:id="rId8"/>
    <p:sldId id="273" r:id="rId9"/>
    <p:sldId id="270" r:id="rId10"/>
    <p:sldId id="288" r:id="rId11"/>
    <p:sldId id="268" r:id="rId12"/>
    <p:sldId id="269" r:id="rId13"/>
    <p:sldId id="281" r:id="rId14"/>
    <p:sldId id="278" r:id="rId15"/>
    <p:sldId id="289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Any intellectual honest assessment of 2025 must begin by an</a:t>
            </a:r>
            <a:r>
              <a:rPr lang="en-US" baseline="0" dirty="0" smtClean="0"/>
              <a:t> attempt to understand 2013 and how we got here</a:t>
            </a:r>
          </a:p>
          <a:p>
            <a:r>
              <a:rPr lang="en-US" dirty="0" smtClean="0"/>
              <a:t>Something </a:t>
            </a:r>
            <a:r>
              <a:rPr lang="en-US" dirty="0" smtClean="0"/>
              <a:t>about the current</a:t>
            </a:r>
            <a:r>
              <a:rPr lang="en-US" baseline="0" dirty="0" smtClean="0"/>
              <a:t> status of DC-2013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Few (with hand holding), community applications on infrastructure</a:t>
            </a:r>
            <a:endParaRPr lang="en-US" sz="1600" dirty="0" smtClean="0">
              <a:latin typeface="Arial" charset="0"/>
              <a:ea typeface="ＭＳ Ｐゴシック" charset="0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Neck straining</a:t>
            </a:r>
            <a:r>
              <a:rPr lang="en-US" baseline="0" dirty="0" smtClean="0"/>
              <a:t> metaphor: lets look back into the front-view mirror..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Overcome these issues en route, or will these problems manifest at scale?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x.doi.org/10.1109/eScience.2012.640442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oo.gl/pJzIj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“</a:t>
            </a:r>
            <a:r>
              <a:rPr lang="en" dirty="0" smtClean="0"/>
              <a:t>Extreme</a:t>
            </a:r>
            <a:r>
              <a:rPr lang="en-US" dirty="0" smtClean="0"/>
              <a:t>-</a:t>
            </a:r>
            <a:r>
              <a:rPr lang="en" dirty="0" smtClean="0"/>
              <a:t>Scale</a:t>
            </a:r>
            <a:r>
              <a:rPr lang="en-US" dirty="0" smtClean="0"/>
              <a:t>”</a:t>
            </a:r>
            <a:r>
              <a:rPr lang="en" dirty="0" smtClean="0"/>
              <a:t> Distributed Computing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Scientific Computing </a:t>
            </a:r>
            <a:r>
              <a:rPr lang="en-US" dirty="0" smtClean="0"/>
              <a:t>Environments 2025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Infrastructure: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Federate</a:t>
            </a:r>
            <a:r>
              <a:rPr lang="en" sz="2000" dirty="0" smtClean="0"/>
              <a:t> diversified </a:t>
            </a:r>
            <a:r>
              <a:rPr lang="en" sz="2000" dirty="0"/>
              <a:t>set of </a:t>
            </a:r>
            <a:r>
              <a:rPr lang="en" sz="2000" dirty="0" smtClean="0"/>
              <a:t>resources</a:t>
            </a:r>
            <a:r>
              <a:rPr lang="en-US" sz="2000" dirty="0" smtClean="0"/>
              <a:t> </a:t>
            </a:r>
            <a:r>
              <a:rPr lang="en-US" sz="2000" dirty="0" smtClean="0"/>
              <a:t>at</a:t>
            </a:r>
            <a:r>
              <a:rPr lang="en" sz="2000" dirty="0" smtClean="0"/>
              <a:t> </a:t>
            </a:r>
            <a:r>
              <a:rPr lang="en" sz="2000" dirty="0"/>
              <a:t>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E.g</a:t>
            </a:r>
            <a:r>
              <a:rPr lang="en-US" sz="2000" dirty="0"/>
              <a:t>. </a:t>
            </a:r>
            <a:r>
              <a:rPr lang="en-US" sz="2000" dirty="0"/>
              <a:t>h</a:t>
            </a:r>
            <a:r>
              <a:rPr lang="en-US" sz="2000" dirty="0" smtClean="0"/>
              <a:t>ow</a:t>
            </a:r>
            <a:r>
              <a:rPr lang="en-US" sz="2000" dirty="0" smtClean="0"/>
              <a:t>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06060"/>
                </a:solidFill>
              </a:rPr>
              <a:t>heterogeneity </a:t>
            </a:r>
            <a:r>
              <a:rPr lang="en-US" sz="2000" dirty="0"/>
              <a:t>of infrastructure 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Flexible </a:t>
            </a:r>
            <a:r>
              <a:rPr lang="en-US" sz="2000" dirty="0" smtClean="0"/>
              <a:t>deployment </a:t>
            </a:r>
            <a:r>
              <a:rPr lang="en-US" sz="2000" dirty="0"/>
              <a:t>and </a:t>
            </a:r>
            <a:r>
              <a:rPr lang="en-US" sz="2000" dirty="0" smtClean="0"/>
              <a:t>execution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functional </a:t>
            </a:r>
            <a:r>
              <a:rPr lang="en-US" sz="2000" dirty="0" smtClean="0"/>
              <a:t>units, </a:t>
            </a:r>
            <a:r>
              <a:rPr lang="en-US" sz="2000" dirty="0"/>
              <a:t>and how to compose f</a:t>
            </a:r>
            <a:r>
              <a:rPr lang="en" sz="2000" dirty="0" smtClean="0"/>
              <a:t>unctionality</a:t>
            </a:r>
            <a:r>
              <a:rPr lang="en-US" sz="2000" dirty="0" smtClean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 smtClean="0"/>
              <a:t>dimensions</a:t>
            </a:r>
            <a:endParaRPr lang="en-US" sz="2000" dirty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079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RADICAL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 </a:t>
            </a:r>
            <a:r>
              <a:rPr lang="en" dirty="0" smtClean="0">
                <a:solidFill>
                  <a:srgbClr val="000000"/>
                </a:solidFill>
              </a:rPr>
              <a:t>with </a:t>
            </a:r>
            <a:r>
              <a:rPr lang="en" dirty="0">
                <a:solidFill>
                  <a:srgbClr val="000000"/>
                </a:solidFill>
              </a:rPr>
              <a:t>varying levels of </a:t>
            </a:r>
            <a:r>
              <a:rPr lang="en" dirty="0" smtClean="0">
                <a:solidFill>
                  <a:srgbClr val="000000"/>
                </a:solidFill>
              </a:rPr>
              <a:t>control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" dirty="0" smtClean="0">
              <a:solidFill>
                <a:srgbClr val="000000"/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and fixed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conjunction with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needed to deliver 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capability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ion points to a role for next-generation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</a:t>
            </a:r>
            <a:endParaRPr lang="e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RADICAL Research Agenda: Next-Generation </a:t>
            </a:r>
            <a:r>
              <a:rPr lang="en" sz="2400" dirty="0" smtClean="0"/>
              <a:t>Middleware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apab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will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defined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be that which we can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to existing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layer(s) to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systems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upon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capability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than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technology, or a specific execution strategy (say HTC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HPC), or a specific usage mode!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Federation via m</a:t>
            </a:r>
            <a:r>
              <a:rPr lang="en" dirty="0" smtClean="0">
                <a:solidFill>
                  <a:srgbClr val="000000"/>
                </a:solidFill>
              </a:rPr>
              <a:t>iddleware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Case: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 we federate XSEDE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strategy and flexible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it, belief that it is best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 with such middleware that supports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DC-2025 will look somewhat like DC-2013</a:t>
            </a:r>
          </a:p>
          <a:p>
            <a:pPr marL="800100" lvl="1" indent="-342900"/>
            <a:r>
              <a:rPr lang="en-US" sz="2000" dirty="0" smtClean="0"/>
              <a:t>Applications will scale-up along predictable lines</a:t>
            </a:r>
          </a:p>
          <a:p>
            <a:pPr marL="800100" lvl="1" indent="-342900"/>
            <a:r>
              <a:rPr lang="en-US" sz="2000" dirty="0" smtClean="0"/>
              <a:t>Individual DCI components will scale-up along predictable lines</a:t>
            </a:r>
          </a:p>
          <a:p>
            <a:r>
              <a:rPr lang="en-US" dirty="0"/>
              <a:t>DC-2025 may look like DC-2013</a:t>
            </a:r>
          </a:p>
          <a:p>
            <a:pPr lvl="1"/>
            <a:r>
              <a:rPr lang="en-US" sz="2000" dirty="0" smtClean="0"/>
              <a:t>Greater divergence </a:t>
            </a:r>
            <a:r>
              <a:rPr lang="en-US" sz="2000" dirty="0"/>
              <a:t>between c</a:t>
            </a:r>
            <a:r>
              <a:rPr lang="en" sz="2000" dirty="0"/>
              <a:t>ommunity </a:t>
            </a:r>
            <a:r>
              <a:rPr lang="en" sz="2000" dirty="0" smtClean="0"/>
              <a:t>v</a:t>
            </a:r>
            <a:r>
              <a:rPr lang="en-US" sz="2000" dirty="0" smtClean="0"/>
              <a:t>s</a:t>
            </a:r>
            <a:r>
              <a:rPr lang="en" sz="2000" dirty="0" smtClean="0"/>
              <a:t> </a:t>
            </a:r>
            <a:r>
              <a:rPr lang="en" sz="2000" dirty="0"/>
              <a:t>individual applications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How will community CI (ATLAS, </a:t>
            </a:r>
            <a:r>
              <a:rPr lang="en-US" sz="2000" dirty="0" smtClean="0"/>
              <a:t>LSST/SKA</a:t>
            </a:r>
            <a:r>
              <a:rPr lang="en-US" sz="2000" dirty="0"/>
              <a:t>, *EONs) be federated with national-scale DCI (XSEDE, OSG, </a:t>
            </a:r>
            <a:r>
              <a:rPr lang="en-US" sz="2000" dirty="0" smtClean="0"/>
              <a:t>leadership-class machines</a:t>
            </a:r>
            <a:r>
              <a:rPr lang="en-US" sz="2000" dirty="0"/>
              <a:t>)</a:t>
            </a:r>
            <a:r>
              <a:rPr lang="en-US" sz="2000" dirty="0" smtClean="0"/>
              <a:t>?</a:t>
            </a:r>
          </a:p>
          <a:p>
            <a:pPr marL="344488" indent="-342900"/>
            <a:r>
              <a:rPr lang="en-US" dirty="0"/>
              <a:t>DC-2025 will </a:t>
            </a:r>
            <a:r>
              <a:rPr lang="en-US" dirty="0" smtClean="0"/>
              <a:t>not look like </a:t>
            </a:r>
            <a:r>
              <a:rPr lang="en-US" dirty="0"/>
              <a:t>DC-</a:t>
            </a:r>
            <a:r>
              <a:rPr lang="en-US" dirty="0" smtClean="0"/>
              <a:t>2013</a:t>
            </a:r>
          </a:p>
          <a:p>
            <a:pPr marL="800100" lvl="1" indent="-342900"/>
            <a:r>
              <a:rPr lang="en-US" sz="2000" dirty="0" smtClean="0"/>
              <a:t>Scale </a:t>
            </a:r>
            <a:r>
              <a:rPr lang="en-US" sz="2000" dirty="0" smtClean="0"/>
              <a:t>of heterogeneity, degrees-of-freedom will </a:t>
            </a:r>
            <a:r>
              <a:rPr lang="en-US" sz="2000" dirty="0" smtClean="0"/>
              <a:t>need addressing</a:t>
            </a:r>
          </a:p>
          <a:p>
            <a:pPr marL="1208088" lvl="2" indent="-342900"/>
            <a:r>
              <a:rPr lang="en-US" sz="2000" dirty="0"/>
              <a:t>“Just do it” wont work: will need a more reasoned </a:t>
            </a:r>
            <a:r>
              <a:rPr lang="en-US" sz="2000" dirty="0" smtClean="0"/>
              <a:t>approach</a:t>
            </a:r>
          </a:p>
          <a:p>
            <a:pPr marL="1208088" lvl="2" indent="-342900"/>
            <a:r>
              <a:rPr lang="en-US" sz="2000" dirty="0"/>
              <a:t>Complexity of treating individual resources will be too great</a:t>
            </a:r>
          </a:p>
          <a:p>
            <a:pPr marL="1717675" lvl="3" indent="-342900"/>
            <a:r>
              <a:rPr lang="en-US" sz="2000" dirty="0" smtClean="0"/>
              <a:t>Collective “Properties and Design” Principles</a:t>
            </a:r>
          </a:p>
          <a:p>
            <a:pPr marL="800100" lvl="1" indent="-342900"/>
            <a:r>
              <a:rPr lang="en-US" sz="2000" dirty="0" smtClean="0"/>
              <a:t>Provide capabilities that require integration across layers</a:t>
            </a:r>
            <a:endParaRPr lang="en-US" sz="2000" dirty="0"/>
          </a:p>
          <a:p>
            <a:pPr marL="800100" lvl="1" indent="-342900"/>
            <a:r>
              <a:rPr lang="en-US" sz="2000" dirty="0" smtClean="0"/>
              <a:t>Fresh perspective on federation of resources</a:t>
            </a: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AIMES</a:t>
            </a:r>
            <a:r>
              <a:rPr lang="en-US" dirty="0"/>
              <a:t>: Integrated Middleware Framework for Extreme Collaborative Science, </a:t>
            </a:r>
            <a:r>
              <a:rPr lang="en-US" dirty="0" smtClean="0"/>
              <a:t>Office </a:t>
            </a:r>
            <a:r>
              <a:rPr lang="en-US" dirty="0"/>
              <a:t>of Advanced Scientific Computing and Research, Department of Energy ER26115/DE- </a:t>
            </a:r>
            <a:r>
              <a:rPr lang="en-US" dirty="0" smtClean="0"/>
              <a:t>SC0008591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Also Daniel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Katz and Jon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Weissman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NSF CAREER Award, Division </a:t>
            </a:r>
            <a:r>
              <a:rPr lang="en-US" dirty="0"/>
              <a:t>of Advanced </a:t>
            </a:r>
            <a:r>
              <a:rPr lang="en-US" dirty="0" err="1"/>
              <a:t>Cyberinfrastructure</a:t>
            </a:r>
            <a:r>
              <a:rPr lang="en-US" dirty="0"/>
              <a:t> (ACI), OCI-</a:t>
            </a:r>
            <a:r>
              <a:rPr lang="en-US" dirty="0" smtClean="0"/>
              <a:t>1253644</a:t>
            </a:r>
          </a:p>
          <a:p>
            <a:r>
              <a:rPr lang="en-US" dirty="0" smtClean="0"/>
              <a:t>RADICAL Members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60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Infrastructure: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Federate</a:t>
            </a:r>
            <a:r>
              <a:rPr lang="en" sz="2000" dirty="0" smtClean="0"/>
              <a:t> diversified </a:t>
            </a:r>
            <a:r>
              <a:rPr lang="en" sz="2000" dirty="0"/>
              <a:t>set of </a:t>
            </a:r>
            <a:r>
              <a:rPr lang="en" sz="2000" dirty="0" smtClean="0"/>
              <a:t>resources</a:t>
            </a:r>
            <a:r>
              <a:rPr lang="en-US" sz="2000" dirty="0" smtClean="0"/>
              <a:t> </a:t>
            </a:r>
            <a:r>
              <a:rPr lang="en-US" sz="2000" dirty="0" smtClean="0"/>
              <a:t>at</a:t>
            </a:r>
            <a:r>
              <a:rPr lang="en" sz="2000" dirty="0" smtClean="0"/>
              <a:t> </a:t>
            </a:r>
            <a:r>
              <a:rPr lang="en" sz="2000" dirty="0"/>
              <a:t>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e.g</a:t>
            </a:r>
            <a:r>
              <a:rPr lang="en-US" sz="2000" dirty="0"/>
              <a:t>. </a:t>
            </a: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606060"/>
                </a:solidFill>
              </a:rPr>
              <a:t>Heterogeneity will demand flexibility </a:t>
            </a:r>
            <a:r>
              <a:rPr lang="en-US" sz="2000" dirty="0" smtClean="0">
                <a:solidFill>
                  <a:srgbClr val="606060"/>
                </a:solidFill>
              </a:rPr>
              <a:t>whilst assuring performance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of </a:t>
            </a:r>
            <a:r>
              <a:rPr lang="en-US" sz="2000" dirty="0" smtClean="0"/>
              <a:t>infrastructure</a:t>
            </a:r>
            <a:r>
              <a:rPr lang="en-US" sz="2000" dirty="0"/>
              <a:t>: </a:t>
            </a:r>
            <a:r>
              <a:rPr lang="en-US" sz="2000" dirty="0" smtClean="0"/>
              <a:t>deployment </a:t>
            </a:r>
            <a:r>
              <a:rPr lang="en-US" sz="2000" dirty="0"/>
              <a:t>and </a:t>
            </a:r>
            <a:r>
              <a:rPr lang="en-US" sz="2000" dirty="0" smtClean="0"/>
              <a:t>execution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functional </a:t>
            </a:r>
            <a:r>
              <a:rPr lang="en-US" sz="2000" dirty="0"/>
              <a:t>units and how to compose f</a:t>
            </a:r>
            <a:r>
              <a:rPr lang="en" sz="2000" dirty="0" smtClean="0"/>
              <a:t>unctionality</a:t>
            </a:r>
            <a:r>
              <a:rPr lang="en-US" sz="2000" dirty="0" smtClean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 smtClean="0"/>
              <a:t>dimensions</a:t>
            </a:r>
            <a:endParaRPr lang="en-US" sz="2000" dirty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325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 are at extreme scale today with respect to 2001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" sz="2000" dirty="0" smtClean="0"/>
              <a:t>Promise </a:t>
            </a:r>
            <a:r>
              <a:rPr lang="en" sz="2000" dirty="0"/>
              <a:t>of </a:t>
            </a:r>
            <a:r>
              <a:rPr lang="en-US" sz="2000" dirty="0" smtClean="0"/>
              <a:t>s</a:t>
            </a:r>
            <a:r>
              <a:rPr lang="en" sz="2000" dirty="0" smtClean="0"/>
              <a:t>cal</a:t>
            </a:r>
            <a:r>
              <a:rPr lang="en-US" sz="2000" dirty="0" smtClean="0"/>
              <a:t>e? </a:t>
            </a:r>
            <a:r>
              <a:rPr lang="en" sz="2000" dirty="0" smtClean="0"/>
              <a:t>or </a:t>
            </a:r>
            <a:r>
              <a:rPr lang="en" sz="2000" dirty="0"/>
              <a:t>Illusion of </a:t>
            </a:r>
            <a:r>
              <a:rPr lang="en-US" sz="2000" dirty="0"/>
              <a:t>s</a:t>
            </a:r>
            <a:r>
              <a:rPr lang="en" sz="2000" dirty="0"/>
              <a:t>cale</a:t>
            </a:r>
            <a:r>
              <a:rPr lang="en-US" sz="2000" dirty="0"/>
              <a:t>?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Distributed </a:t>
            </a:r>
            <a:r>
              <a:rPr lang="en-US" dirty="0" smtClean="0"/>
              <a:t>Computing Infrastructure (DCI)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past 12 years we have seen the emergence of the first sustainable production distributed computing infrastructure (DCI)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(or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mesoscopic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)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systems!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 smtClean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than first-generation, i.e., distributed HPC and </a:t>
            </a:r>
            <a:r>
              <a:rPr lang="en-US" sz="2000" dirty="0" err="1" smtClean="0"/>
              <a:t>BoT</a:t>
            </a:r>
            <a:r>
              <a:rPr lang="en-US" sz="2000" dirty="0" smtClean="0"/>
              <a:t> HTC 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Many 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Scaling remains difficult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scientists 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O(10</a:t>
            </a:r>
            <a:r>
              <a:rPr lang="en-US" sz="2000" baseline="30000" dirty="0" smtClean="0"/>
              <a:t>-2</a:t>
            </a:r>
            <a:r>
              <a:rPr lang="en-US" sz="2000" dirty="0" smtClean="0"/>
              <a:t>) can do O(100) tasks each of O(10GB) over O(10) nodes</a:t>
            </a:r>
          </a:p>
        </p:txBody>
      </p:sp>
    </p:spTree>
    <p:extLst>
      <p:ext uri="{BB962C8B-B14F-4D97-AF65-F5344CB8AC3E}">
        <p14:creationId xmlns:p14="http://schemas.microsoft.com/office/powerpoint/2010/main" val="26496688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/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/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execution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458788" indent="-457200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environment is complex and fragile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semantics, heterogeneous software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Difficult to integrate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extend tools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There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missing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abstractions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/>
            <a:r>
              <a:rPr lang="en-US" sz="2000" dirty="0" smtClean="0">
                <a:latin typeface="Arial" charset="0"/>
                <a:ea typeface="ＭＳ Ｐゴシック" charset="0"/>
              </a:rPr>
              <a:t>Conceptual abstractions that enable reasoning</a:t>
            </a:r>
          </a:p>
          <a:p>
            <a:pPr marL="1208088" lvl="2" indent="-342900"/>
            <a:r>
              <a:rPr lang="en-US" sz="2000" dirty="0">
                <a:latin typeface="Arial" charset="0"/>
                <a:ea typeface="ＭＳ Ｐゴシック" charset="0"/>
              </a:rPr>
              <a:t>The ability to reason – distributed performance, decomposition or aggregation (application and system), trade-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offs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etc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800100" lvl="1" indent="-342900"/>
            <a:r>
              <a:rPr lang="en-US" sz="2000" dirty="0" smtClean="0">
                <a:latin typeface="Arial" charset="0"/>
                <a:ea typeface="ＭＳ Ｐゴシック" charset="0"/>
              </a:rPr>
              <a:t>Implementation abstractions that enable effective engineering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1588" indent="0">
              <a:buNone/>
            </a:pPr>
            <a:r>
              <a:rPr lang="en-US" sz="1800" i="1" dirty="0" smtClean="0"/>
              <a:t>   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383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What is the primary issue(s) of current DCI?</a:t>
            </a:r>
          </a:p>
          <a:p>
            <a:pPr lvl="1"/>
            <a:r>
              <a:rPr lang="en-US" sz="2000" dirty="0" smtClean="0"/>
              <a:t>How to deliver “well-defined” </a:t>
            </a:r>
            <a:r>
              <a:rPr lang="en-US" sz="2000" i="1" dirty="0" smtClean="0"/>
              <a:t>capabilities</a:t>
            </a:r>
            <a:r>
              <a:rPr lang="en-US" sz="2000" dirty="0" smtClean="0"/>
              <a:t> that go beyond underlying technologies</a:t>
            </a:r>
            <a:r>
              <a:rPr lang="en-US" sz="2000" dirty="0"/>
              <a:t>, </a:t>
            </a:r>
            <a:r>
              <a:rPr lang="en-US" sz="2000" dirty="0" smtClean="0"/>
              <a:t>tools or infrastructure to implement/provide them?</a:t>
            </a:r>
          </a:p>
          <a:p>
            <a:r>
              <a:rPr lang="en-US" dirty="0" smtClean="0"/>
              <a:t>Fundamental Conceptual Gap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2"/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  <a:endParaRPr lang="en-US" sz="2000" dirty="0"/>
          </a:p>
          <a:p>
            <a:pPr lvl="1"/>
            <a:r>
              <a:rPr lang="en" sz="2000" dirty="0" smtClean="0"/>
              <a:t>Models </a:t>
            </a:r>
            <a:r>
              <a:rPr lang="en-US" sz="2000" dirty="0" smtClean="0"/>
              <a:t>that enable functional comparison </a:t>
            </a:r>
            <a:r>
              <a:rPr lang="en-US" sz="2000" dirty="0" smtClean="0"/>
              <a:t>for individual </a:t>
            </a:r>
            <a:r>
              <a:rPr lang="en" sz="2000" i="1" dirty="0" smtClean="0"/>
              <a:t>components</a:t>
            </a:r>
            <a:endParaRPr lang="en-US" sz="2000" dirty="0"/>
          </a:p>
          <a:p>
            <a:pPr lvl="2"/>
            <a:r>
              <a:rPr lang="en-US" sz="2000" dirty="0" smtClean="0"/>
              <a:t> e.g</a:t>
            </a:r>
            <a:r>
              <a:rPr lang="en-US" sz="2000" dirty="0"/>
              <a:t>., P* for </a:t>
            </a:r>
            <a:r>
              <a:rPr lang="en-US" sz="2000" dirty="0" smtClean="0"/>
              <a:t>Pilot-systems (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</a:t>
            </a:r>
          </a:p>
          <a:p>
            <a:pPr lvl="2"/>
            <a:r>
              <a:rPr lang="en-US" sz="2000" dirty="0" smtClean="0"/>
              <a:t>Performance estimation and predictability</a:t>
            </a:r>
          </a:p>
          <a:p>
            <a:pPr lvl="3"/>
            <a:r>
              <a:rPr lang="en-US" sz="2000" dirty="0"/>
              <a:t>Mostly non-reproducible </a:t>
            </a:r>
            <a:r>
              <a:rPr lang="en-US" sz="2000" dirty="0" smtClean="0"/>
              <a:t>results, (“</a:t>
            </a:r>
            <a:r>
              <a:rPr lang="en-US" sz="2000" dirty="0"/>
              <a:t>Can manage random distribution but not ill-defined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”)</a:t>
            </a:r>
          </a:p>
          <a:p>
            <a:pPr lvl="3">
              <a:lnSpc>
                <a:spcPct val="120000"/>
              </a:lnSpc>
            </a:pPr>
            <a:r>
              <a:rPr lang="en-US" sz="2000" dirty="0" err="1"/>
              <a:t>Linpack</a:t>
            </a:r>
            <a:r>
              <a:rPr lang="en-US" sz="2000" dirty="0"/>
              <a:t> for distributed </a:t>
            </a:r>
            <a:r>
              <a:rPr lang="en-US" sz="2000" dirty="0" smtClean="0"/>
              <a:t>systems/applications?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Active</a:t>
            </a:r>
            <a:r>
              <a:rPr lang="en-US" sz="2000" i="1" dirty="0" smtClean="0"/>
              <a:t> RADICAL/AIMES (</a:t>
            </a:r>
            <a:r>
              <a:rPr lang="en-US" sz="2000" i="1" dirty="0"/>
              <a:t>White) Paper: http://</a:t>
            </a:r>
            <a:r>
              <a:rPr lang="en-US" sz="2000" i="1" dirty="0" err="1"/>
              <a:t>goo.gl</a:t>
            </a:r>
            <a:r>
              <a:rPr lang="en-US" sz="2000" i="1" dirty="0"/>
              <a:t>/</a:t>
            </a:r>
            <a:r>
              <a:rPr lang="en-US" sz="2000" i="1" dirty="0" smtClean="0"/>
              <a:t>VK5F5Y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0591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Distributed Computing in </a:t>
            </a:r>
            <a:r>
              <a:rPr lang="en" dirty="0"/>
              <a:t>2025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idx="4294967295"/>
          </p:nvPr>
        </p:nvSpPr>
        <p:spPr>
          <a:xfrm>
            <a:off x="547688" y="790860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Fundamental Question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2000" dirty="0" smtClean="0">
                <a:solidFill>
                  <a:srgbClr val="606060"/>
                </a:solidFill>
              </a:rPr>
              <a:t>Will DC-2025 be qualitatively similar to DC-2013? </a:t>
            </a:r>
          </a:p>
          <a:p>
            <a:pPr lvl="2"/>
            <a:r>
              <a:rPr lang="en-US" sz="2000" dirty="0" smtClean="0">
                <a:solidFill>
                  <a:srgbClr val="606060"/>
                </a:solidFill>
              </a:rPr>
              <a:t>Same </a:t>
            </a:r>
            <a:r>
              <a:rPr lang="en-US" sz="2000" dirty="0" err="1" smtClean="0">
                <a:solidFill>
                  <a:srgbClr val="606060"/>
                </a:solidFill>
              </a:rPr>
              <a:t>req</a:t>
            </a:r>
            <a:r>
              <a:rPr lang="en-US" sz="2000" dirty="0" smtClean="0">
                <a:solidFill>
                  <a:srgbClr val="606060"/>
                </a:solidFill>
              </a:rPr>
              <a:t> </a:t>
            </a:r>
            <a:r>
              <a:rPr lang="en-US" sz="2000" dirty="0" smtClean="0">
                <a:solidFill>
                  <a:srgbClr val="606060"/>
                </a:solidFill>
              </a:rPr>
              <a:t>and challenges </a:t>
            </a:r>
            <a:r>
              <a:rPr lang="en-US" sz="2000" dirty="0">
                <a:solidFill>
                  <a:srgbClr val="606060"/>
                </a:solidFill>
              </a:rPr>
              <a:t>for </a:t>
            </a:r>
            <a:r>
              <a:rPr lang="en-US" sz="2000" dirty="0" smtClean="0">
                <a:solidFill>
                  <a:srgbClr val="606060"/>
                </a:solidFill>
              </a:rPr>
              <a:t>DC-2013</a:t>
            </a:r>
            <a:r>
              <a:rPr lang="en-US" sz="2000" dirty="0">
                <a:solidFill>
                  <a:srgbClr val="606060"/>
                </a:solidFill>
              </a:rPr>
              <a:t>, but increased scale</a:t>
            </a:r>
            <a:r>
              <a:rPr lang="en-US" sz="2000" dirty="0" smtClean="0">
                <a:solidFill>
                  <a:srgbClr val="606060"/>
                </a:solidFill>
              </a:rPr>
              <a:t>?</a:t>
            </a:r>
          </a:p>
          <a:p>
            <a:pPr lvl="1"/>
            <a:r>
              <a:rPr lang="en-US" sz="2000" dirty="0" smtClean="0">
                <a:solidFill>
                  <a:srgbClr val="606060"/>
                </a:solidFill>
              </a:rPr>
              <a:t>If qualitatively new or different, how?</a:t>
            </a:r>
            <a:endParaRPr lang="en-US" sz="2000" dirty="0">
              <a:solidFill>
                <a:srgbClr val="606060"/>
              </a:solidFill>
            </a:endParaRPr>
          </a:p>
          <a:p>
            <a:r>
              <a:rPr lang="en" dirty="0" smtClean="0"/>
              <a:t>How </a:t>
            </a:r>
            <a:r>
              <a:rPr lang="en" dirty="0"/>
              <a:t>will DCI en route evolve?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Functionally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new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components,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not drastically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different from the current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ones (barring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unpredictable breakthrough(s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))?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Compute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, data and network u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nits will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scale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along predictable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line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Mostly smooth transition as scaled-up, but implementation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and geographical heterogeneities</a:t>
            </a:r>
            <a:r>
              <a:rPr lang="en" sz="2000" dirty="0">
                <a:solidFill>
                  <a:schemeClr val="bg2">
                    <a:lumMod val="75000"/>
                  </a:schemeClr>
                </a:solidFill>
              </a:rPr>
              <a:t> will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ecome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increasingly</a:t>
            </a:r>
            <a:r>
              <a:rPr lang="en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significan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" dirty="0"/>
              <a:t>What will</a:t>
            </a:r>
            <a:r>
              <a:rPr lang="en-US" dirty="0"/>
              <a:t> </a:t>
            </a:r>
            <a:r>
              <a:rPr lang="en" dirty="0" smtClean="0"/>
              <a:t>DC</a:t>
            </a:r>
            <a:r>
              <a:rPr lang="en-US" dirty="0" smtClean="0"/>
              <a:t>I-</a:t>
            </a:r>
            <a:r>
              <a:rPr lang="en" dirty="0" smtClean="0"/>
              <a:t>2025 </a:t>
            </a:r>
            <a:r>
              <a:rPr lang="en" dirty="0"/>
              <a:t>look like? </a:t>
            </a:r>
            <a:endParaRPr lang="en-US" dirty="0"/>
          </a:p>
          <a:p>
            <a:pPr lvl="1"/>
            <a:r>
              <a:rPr lang="en-US" sz="2000" dirty="0" smtClean="0">
                <a:solidFill>
                  <a:srgbClr val="606060"/>
                </a:solidFill>
              </a:rPr>
              <a:t>Loose coupling (DoE) or tight-coupling (XSEDE)?</a:t>
            </a:r>
            <a:r>
              <a:rPr lang="en-US" sz="2000" dirty="0">
                <a:solidFill>
                  <a:srgbClr val="606060"/>
                </a:solidFill>
              </a:rPr>
              <a:t> </a:t>
            </a:r>
            <a:endParaRPr lang="en-US" sz="2000" dirty="0" smtClean="0">
              <a:solidFill>
                <a:srgbClr val="606060"/>
              </a:solidFill>
            </a:endParaRPr>
          </a:p>
          <a:p>
            <a:pPr lvl="2"/>
            <a:r>
              <a:rPr lang="en" sz="2000" dirty="0" smtClean="0">
                <a:solidFill>
                  <a:srgbClr val="606060"/>
                </a:solidFill>
              </a:rPr>
              <a:t>Neither</a:t>
            </a:r>
            <a:r>
              <a:rPr lang="en" sz="2000" dirty="0">
                <a:solidFill>
                  <a:srgbClr val="606060"/>
                </a:solidFill>
              </a:rPr>
              <a:t>. Very different. Need a different language </a:t>
            </a:r>
            <a:r>
              <a:rPr lang="en" sz="2000" dirty="0" smtClean="0">
                <a:solidFill>
                  <a:srgbClr val="606060"/>
                </a:solidFill>
              </a:rPr>
              <a:t>altogether.</a:t>
            </a:r>
            <a:endParaRPr lang="en-US" sz="2000" dirty="0" smtClean="0">
              <a:solidFill>
                <a:srgbClr val="606060"/>
              </a:solidFill>
            </a:endParaRPr>
          </a:p>
          <a:p>
            <a:pPr lvl="1"/>
            <a:r>
              <a:rPr lang="en" sz="2000" dirty="0" smtClean="0">
                <a:solidFill>
                  <a:srgbClr val="606060"/>
                </a:solidFill>
              </a:rPr>
              <a:t>Collective </a:t>
            </a:r>
            <a:r>
              <a:rPr lang="en" sz="2000" dirty="0">
                <a:solidFill>
                  <a:srgbClr val="606060"/>
                </a:solidFill>
              </a:rPr>
              <a:t>properties of </a:t>
            </a:r>
            <a:r>
              <a:rPr lang="en" sz="2000" dirty="0" smtClean="0">
                <a:solidFill>
                  <a:srgbClr val="606060"/>
                </a:solidFill>
              </a:rPr>
              <a:t>units </a:t>
            </a:r>
            <a:r>
              <a:rPr lang="en" sz="2000" dirty="0">
                <a:solidFill>
                  <a:srgbClr val="606060"/>
                </a:solidFill>
              </a:rPr>
              <a:t>will be different</a:t>
            </a:r>
            <a:r>
              <a:rPr lang="en" sz="2000" dirty="0" smtClean="0">
                <a:solidFill>
                  <a:srgbClr val="606060"/>
                </a:solidFill>
              </a:rPr>
              <a:t>.</a:t>
            </a:r>
            <a:endParaRPr lang="en-US" sz="200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59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</a:t>
            </a:r>
            <a:r>
              <a:rPr lang="en-US" sz="2000" dirty="0" smtClean="0"/>
              <a:t>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2487432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861769" cy="69029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Extreme Scale </a:t>
            </a:r>
            <a:r>
              <a:rPr lang="en-US" dirty="0" smtClean="0"/>
              <a:t>DC: </a:t>
            </a:r>
            <a:r>
              <a:rPr lang="en" dirty="0" smtClean="0"/>
              <a:t>Square </a:t>
            </a:r>
            <a:r>
              <a:rPr lang="en" dirty="0"/>
              <a:t>Kilometre Array (SKA)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382028" y="800777"/>
            <a:ext cx="8596312" cy="5281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dirty="0" smtClean="0"/>
              <a:t>Observation: </a:t>
            </a:r>
          </a:p>
          <a:p>
            <a:pPr lvl="1"/>
            <a:r>
              <a:rPr lang="en-US" sz="2000" dirty="0" smtClean="0"/>
              <a:t>Integrating leadership-class</a:t>
            </a:r>
            <a:r>
              <a:rPr lang="en-US" sz="2000" dirty="0" smtClean="0"/>
              <a:t> resource (IBM Machine) with many compute resources for extreme-scale real-time data-analysis </a:t>
            </a:r>
            <a:endParaRPr lang="en-US" sz="2000" dirty="0" smtClean="0"/>
          </a:p>
          <a:p>
            <a:pPr>
              <a:buSzPct val="100000"/>
            </a:pPr>
            <a:r>
              <a:rPr lang="en-US" dirty="0" smtClean="0"/>
              <a:t>Challenges:</a:t>
            </a:r>
          </a:p>
          <a:p>
            <a:pPr lvl="1">
              <a:buSzPct val="100000"/>
            </a:pPr>
            <a:r>
              <a:rPr lang="en-US" sz="2000" dirty="0" smtClean="0"/>
              <a:t>C</a:t>
            </a:r>
            <a:r>
              <a:rPr lang="en" sz="2000" dirty="0" smtClean="0"/>
              <a:t>entralized </a:t>
            </a:r>
            <a:r>
              <a:rPr lang="en" sz="2000" dirty="0"/>
              <a:t>exascale </a:t>
            </a:r>
            <a:r>
              <a:rPr lang="en" sz="2000" dirty="0" smtClean="0"/>
              <a:t>computing</a:t>
            </a:r>
            <a:r>
              <a:rPr lang="en-US" sz="2000" dirty="0"/>
              <a:t> </a:t>
            </a:r>
            <a:r>
              <a:rPr lang="en-US" sz="2000" dirty="0" smtClean="0"/>
              <a:t>and networking infrastructure.</a:t>
            </a:r>
            <a:r>
              <a:rPr lang="en" sz="2000" dirty="0" smtClean="0"/>
              <a:t> </a:t>
            </a:r>
            <a:endParaRPr lang="en-US" sz="2000" dirty="0" smtClean="0"/>
          </a:p>
          <a:p>
            <a:pPr lvl="1">
              <a:buSzPct val="100000"/>
            </a:pPr>
            <a:r>
              <a:rPr lang="en-US" sz="2000" dirty="0" smtClean="0"/>
              <a:t>C</a:t>
            </a:r>
            <a:r>
              <a:rPr lang="en" sz="2000" dirty="0" smtClean="0"/>
              <a:t>ompute </a:t>
            </a:r>
            <a:r>
              <a:rPr lang="en" sz="2000" dirty="0"/>
              <a:t>and data intensive, world-wide analysis.</a:t>
            </a:r>
          </a:p>
          <a:p>
            <a:pPr lvl="0">
              <a:buSzPct val="100000"/>
            </a:pPr>
            <a:r>
              <a:rPr lang="en-US" dirty="0" smtClean="0"/>
              <a:t>Requirements:</a:t>
            </a:r>
          </a:p>
          <a:p>
            <a:pPr lvl="1"/>
            <a:r>
              <a:rPr lang="en-US" sz="2000" dirty="0"/>
              <a:t>Antennas distributed over 5K Km, equivalent to a dish with a collecting area of a square </a:t>
            </a:r>
            <a:r>
              <a:rPr lang="en-US" sz="2000" dirty="0" smtClean="0"/>
              <a:t>kilometer.</a:t>
            </a:r>
            <a:endParaRPr lang="en-US" sz="2000" dirty="0"/>
          </a:p>
          <a:p>
            <a:pPr lvl="1"/>
            <a:r>
              <a:rPr lang="en-US" sz="2000" dirty="0"/>
              <a:t>Continuous coverage from 70 MHz to 10 </a:t>
            </a:r>
            <a:r>
              <a:rPr lang="en-US" sz="2000" dirty="0" smtClean="0"/>
              <a:t>GHz.</a:t>
            </a:r>
          </a:p>
          <a:p>
            <a:pPr lvl="1"/>
            <a:r>
              <a:rPr lang="en-US" sz="2000" dirty="0"/>
              <a:t>Computing infrastructure</a:t>
            </a:r>
            <a:r>
              <a:rPr lang="en-US" sz="2000" dirty="0" smtClean="0"/>
              <a:t>: 10 </a:t>
            </a:r>
            <a:r>
              <a:rPr lang="en-US" sz="2000" dirty="0"/>
              <a:t>PF - 1EF processing </a:t>
            </a:r>
            <a:r>
              <a:rPr lang="en-US" sz="2000" dirty="0" smtClean="0"/>
              <a:t>power; 10 </a:t>
            </a:r>
            <a:r>
              <a:rPr lang="en-US" sz="2000" dirty="0"/>
              <a:t>- 100 PB/</a:t>
            </a:r>
            <a:r>
              <a:rPr lang="en-US" sz="2000" dirty="0" smtClean="0"/>
              <a:t>h; 300 </a:t>
            </a:r>
            <a:r>
              <a:rPr lang="en-US" sz="2000" dirty="0"/>
              <a:t>- 1500 PB </a:t>
            </a:r>
            <a:r>
              <a:rPr lang="en-US" sz="2000" dirty="0" smtClean="0"/>
              <a:t>storage.</a:t>
            </a:r>
            <a:endParaRPr lang="en-US" sz="2000" dirty="0"/>
          </a:p>
          <a:p>
            <a:pPr lvl="1"/>
            <a:r>
              <a:rPr lang="en-US" sz="2000" dirty="0"/>
              <a:t>Computing </a:t>
            </a:r>
            <a:r>
              <a:rPr lang="en-US" sz="2000" dirty="0" smtClean="0"/>
              <a:t>technology: Optical </a:t>
            </a:r>
            <a:r>
              <a:rPr lang="en-US" sz="2000" dirty="0"/>
              <a:t>cross </a:t>
            </a:r>
            <a:r>
              <a:rPr lang="en-US" sz="2000" dirty="0" smtClean="0"/>
              <a:t>connects; Phase</a:t>
            </a:r>
            <a:r>
              <a:rPr lang="en-US" sz="2000" dirty="0"/>
              <a:t>-change </a:t>
            </a:r>
            <a:r>
              <a:rPr lang="en-US" sz="2000" dirty="0" smtClean="0"/>
              <a:t>memory; Chip </a:t>
            </a:r>
            <a:r>
              <a:rPr lang="en-US" sz="2000" dirty="0"/>
              <a:t>stacking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lvl="1"/>
            <a:endParaRPr lang="en" sz="2000" dirty="0"/>
          </a:p>
          <a:p>
            <a:pPr>
              <a:buSzPct val="100000"/>
            </a:pPr>
            <a:endParaRPr lang="en" dirty="0"/>
          </a:p>
          <a:p>
            <a:pPr>
              <a:buSzPct val="100000"/>
            </a:pPr>
            <a:endParaRPr lang="en" dirty="0"/>
          </a:p>
          <a:p>
            <a:pPr>
              <a:buSzPct val="100000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419107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Extreme Scale DC</a:t>
            </a:r>
            <a:r>
              <a:rPr lang="en-US" dirty="0" smtClean="0"/>
              <a:t>: </a:t>
            </a:r>
            <a:r>
              <a:rPr lang="en" dirty="0" smtClean="0"/>
              <a:t>Human </a:t>
            </a:r>
            <a:r>
              <a:rPr lang="en" dirty="0"/>
              <a:t>Brain Project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idx="4294967295"/>
          </p:nvPr>
        </p:nvSpPr>
        <p:spPr>
          <a:xfrm>
            <a:off x="382028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dirty="0" smtClean="0"/>
              <a:t>Observation: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New application types and scenarios are necessary </a:t>
            </a:r>
            <a:r>
              <a:rPr lang="en-US" sz="2000" dirty="0"/>
              <a:t>to create and simulate multi-scale brain </a:t>
            </a:r>
            <a:r>
              <a:rPr lang="en-US" sz="2000" dirty="0" smtClean="0"/>
              <a:t>models</a:t>
            </a:r>
            <a:endParaRPr lang="en-US" sz="2000" dirty="0" smtClean="0"/>
          </a:p>
          <a:p>
            <a:pPr marL="457200" lvl="0" indent="-419100" rt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dirty="0" smtClean="0"/>
              <a:t>Requirements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In situ analysis of multi-Petabyte datasets.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S</a:t>
            </a:r>
            <a:r>
              <a:rPr lang="en" sz="2000" dirty="0" smtClean="0"/>
              <a:t>ystem software</a:t>
            </a:r>
            <a:r>
              <a:rPr lang="en-US" sz="2000" dirty="0" smtClean="0"/>
              <a:t> and </a:t>
            </a:r>
            <a:r>
              <a:rPr lang="en" sz="2000" dirty="0" smtClean="0"/>
              <a:t>middleware</a:t>
            </a:r>
            <a:r>
              <a:rPr lang="en-US" sz="2000" dirty="0"/>
              <a:t> </a:t>
            </a:r>
            <a:r>
              <a:rPr lang="en-US" sz="2000" dirty="0" smtClean="0"/>
              <a:t>supporting</a:t>
            </a:r>
            <a:r>
              <a:rPr lang="en" sz="2000" dirty="0" smtClean="0"/>
              <a:t> interactive computational steering and visualisation support</a:t>
            </a:r>
            <a:r>
              <a:rPr lang="en-US" sz="2000" dirty="0" smtClean="0"/>
              <a:t>.</a:t>
            </a:r>
          </a:p>
          <a:p>
            <a:pPr marL="457200" lvl="0" indent="-419100" rt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" dirty="0" smtClean="0"/>
              <a:t>Challenges:</a:t>
            </a:r>
            <a:endParaRPr lang="en-US" dirty="0" smtClean="0"/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Integration </a:t>
            </a:r>
            <a:r>
              <a:rPr lang="en-US" sz="2000" dirty="0"/>
              <a:t>of hierarchical storage-class memory in software </a:t>
            </a:r>
            <a:r>
              <a:rPr lang="en-US" sz="2000" dirty="0" smtClean="0"/>
              <a:t>for Big </a:t>
            </a:r>
            <a:r>
              <a:rPr lang="en-US" sz="2000" dirty="0"/>
              <a:t>Data </a:t>
            </a:r>
            <a:r>
              <a:rPr lang="en-US" sz="2000" dirty="0" smtClean="0"/>
              <a:t>analytics.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P</a:t>
            </a:r>
            <a:r>
              <a:rPr lang="en" sz="2000" dirty="0" smtClean="0"/>
              <a:t>latform independence through the provision of high-leve</a:t>
            </a:r>
            <a:r>
              <a:rPr lang="en-US" sz="2000" dirty="0" smtClean="0"/>
              <a:t>l APIs and </a:t>
            </a:r>
            <a:r>
              <a:rPr lang="en-US" sz="2000" dirty="0"/>
              <a:t>u</a:t>
            </a:r>
            <a:r>
              <a:rPr lang="en" sz="2000" dirty="0" smtClean="0"/>
              <a:t>ser-transparent programming paradigms</a:t>
            </a:r>
            <a:endParaRPr lang="en-US" sz="2000" dirty="0"/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/>
              <a:t>V</a:t>
            </a:r>
            <a:r>
              <a:rPr lang="en" sz="2000" dirty="0" smtClean="0"/>
              <a:t>irtualisation of the entire system including </a:t>
            </a:r>
            <a:r>
              <a:rPr lang="en" sz="2000" dirty="0" smtClean="0"/>
              <a:t>communication</a:t>
            </a:r>
            <a:endParaRPr lang="en-US" sz="2000" dirty="0" smtClean="0"/>
          </a:p>
          <a:p>
            <a:pPr marL="457200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dirty="0" smtClean="0"/>
              <a:t>Question: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U</a:t>
            </a:r>
            <a:r>
              <a:rPr lang="en" sz="2000" dirty="0" smtClean="0"/>
              <a:t>sing </a:t>
            </a:r>
            <a:r>
              <a:rPr lang="en-US" sz="2000" dirty="0" smtClean="0"/>
              <a:t>“current” </a:t>
            </a:r>
            <a:r>
              <a:rPr lang="en" sz="2000" dirty="0" smtClean="0"/>
              <a:t>technologies complemented by brain-inspired communication and computing sub-systems</a:t>
            </a:r>
            <a:r>
              <a:rPr lang="en-US" sz="2000" dirty="0" smtClean="0"/>
              <a:t>?</a:t>
            </a:r>
            <a:endParaRPr lang="en" sz="2000" dirty="0" smtClean="0"/>
          </a:p>
          <a:p>
            <a:pPr>
              <a:lnSpc>
                <a:spcPct val="90000"/>
              </a:lnSpc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125221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" dirty="0"/>
              <a:t>a broad range of </a:t>
            </a:r>
            <a:r>
              <a:rPr lang="en-US" dirty="0" smtClean="0"/>
              <a:t>DCA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</a:t>
            </a:r>
            <a:r>
              <a:rPr lang="en" sz="2000" dirty="0"/>
              <a:t>. </a:t>
            </a:r>
            <a:r>
              <a:rPr lang="en-US" sz="2000" dirty="0" smtClean="0"/>
              <a:t>L</a:t>
            </a:r>
            <a:r>
              <a:rPr lang="en" sz="2000" dirty="0" smtClean="0"/>
              <a:t>arge-scale </a:t>
            </a:r>
            <a:r>
              <a:rPr lang="en" sz="2000" dirty="0"/>
              <a:t>simulations, big-data repositories,  real-time computing</a:t>
            </a:r>
            <a:r>
              <a:rPr lang="en-US" sz="2000" dirty="0"/>
              <a:t>, </a:t>
            </a:r>
            <a:r>
              <a:rPr lang="en" sz="2000" dirty="0"/>
              <a:t> scientific experiments at global </a:t>
            </a:r>
            <a:r>
              <a:rPr lang="en" sz="2000" dirty="0" smtClean="0"/>
              <a:t>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Applications</a:t>
            </a:r>
            <a:endParaRPr lang="en-US" sz="2000" dirty="0"/>
          </a:p>
          <a:p>
            <a:pPr marL="450850" indent="-381000">
              <a:buSzPct val="80000"/>
            </a:pPr>
            <a:r>
              <a:rPr lang="en-US" dirty="0" smtClean="0"/>
              <a:t>Balanced DCI and </a:t>
            </a:r>
            <a:r>
              <a:rPr lang="en-US" dirty="0" smtClean="0"/>
              <a:t>support for scaling along all dimensions</a:t>
            </a:r>
            <a:endParaRPr lang="en-US" dirty="0" smtClean="0"/>
          </a:p>
          <a:p>
            <a:pPr marL="906462" lvl="1" indent="-381000">
              <a:buSzPct val="80000"/>
            </a:pP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  <a:p>
            <a:pPr marL="457200" indent="-419100"/>
            <a:r>
              <a:rPr lang="en-US" dirty="0"/>
              <a:t>Separate </a:t>
            </a:r>
            <a:r>
              <a:rPr lang="en-US" dirty="0" smtClean="0"/>
              <a:t>capability </a:t>
            </a:r>
            <a:r>
              <a:rPr lang="en-US" dirty="0"/>
              <a:t>from technology </a:t>
            </a:r>
            <a:r>
              <a:rPr lang="en-US" dirty="0" smtClean="0"/>
              <a:t>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/>
              <a:t>Capabilitiy</a:t>
            </a:r>
            <a:r>
              <a:rPr lang="en-US" sz="2000" dirty="0"/>
              <a:t>: Well-defined </a:t>
            </a:r>
            <a:r>
              <a:rPr lang="en-US" sz="2000" dirty="0" smtClean="0"/>
              <a:t>and aggregated functionality, </a:t>
            </a:r>
            <a:r>
              <a:rPr lang="en-US" sz="2000" dirty="0"/>
              <a:t>without regard to </a:t>
            </a:r>
            <a:r>
              <a:rPr lang="en-US" sz="2000" dirty="0" smtClean="0"/>
              <a:t>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 smtClean="0"/>
              <a:t>e.g., Num. of </a:t>
            </a:r>
            <a:r>
              <a:rPr lang="en" sz="2000" dirty="0" smtClean="0"/>
              <a:t>tasks</a:t>
            </a:r>
            <a:r>
              <a:rPr lang="en" sz="2000" dirty="0"/>
              <a:t>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</a:t>
            </a:r>
            <a:r>
              <a:rPr lang="en" sz="2000" dirty="0"/>
              <a:t>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/>
              <a:t> </a:t>
            </a:r>
            <a:r>
              <a:rPr lang="en-US" sz="2000" dirty="0" smtClean="0"/>
              <a:t>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967831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1847</Words>
  <Application>Microsoft Macintosh PowerPoint</Application>
  <PresentationFormat>On-screen Show (4:3)</PresentationFormat>
  <Paragraphs>184</Paragraphs>
  <Slides>15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RU_Template_Verdana_G</vt:lpstr>
      <vt:lpstr>“Extreme-Scale” Distributed Computing  Scientific Computing Environments 2025</vt:lpstr>
      <vt:lpstr>Distributed Computing in 2013</vt:lpstr>
      <vt:lpstr>Distributed Computing in 2013</vt:lpstr>
      <vt:lpstr>Distributed Computing in 2013</vt:lpstr>
      <vt:lpstr>Distributed Computing in 2025</vt:lpstr>
      <vt:lpstr>Extreme Scale DC: ATLAS/HEP</vt:lpstr>
      <vt:lpstr>Extreme Scale DC: Square Kilometre Array (SKA)</vt:lpstr>
      <vt:lpstr>Extreme Scale DC: Human Brain Project</vt:lpstr>
      <vt:lpstr>DC-2025: Foundational Requirements</vt:lpstr>
      <vt:lpstr>DC-2025: Foundational Challenges </vt:lpstr>
      <vt:lpstr>RADICAL Research Agenda</vt:lpstr>
      <vt:lpstr>RADICAL Research Agenda: Next-Generation Middleware</vt:lpstr>
      <vt:lpstr>Summary</vt:lpstr>
      <vt:lpstr>Acknowledgement </vt:lpstr>
      <vt:lpstr>DC-2025: Foundational Challenges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149</cp:revision>
  <dcterms:modified xsi:type="dcterms:W3CDTF">2013-08-07T17:57:04Z</dcterms:modified>
</cp:coreProperties>
</file>