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438912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3" d="100"/>
          <a:sy n="23" d="100"/>
        </p:scale>
        <p:origin x="-848" y="696"/>
      </p:cViewPr>
      <p:guideLst>
        <p:guide orient="horz" pos="13824"/>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3634723"/>
            <a:ext cx="3730752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24871680"/>
            <a:ext cx="30723840" cy="1121664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E3EBA-8865-3443-9677-A5F5D474193A}"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3290100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E3EBA-8865-3443-9677-A5F5D474193A}"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89331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11247123"/>
            <a:ext cx="47404018" cy="23968455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11247123"/>
            <a:ext cx="141480542" cy="23968455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E3EBA-8865-3443-9677-A5F5D474193A}"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402457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E3EBA-8865-3443-9677-A5F5D474193A}"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403956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8204163"/>
            <a:ext cx="37307520" cy="8717280"/>
          </a:xfrm>
        </p:spPr>
        <p:txBody>
          <a:bodyPr anchor="t"/>
          <a:lstStyle>
            <a:lvl1pPr algn="l">
              <a:defRPr sz="219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8602966"/>
            <a:ext cx="37307520" cy="9601197"/>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E3EBA-8865-3443-9677-A5F5D474193A}"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264533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65542163"/>
            <a:ext cx="94442280" cy="185389517"/>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65542163"/>
            <a:ext cx="94442280" cy="185389517"/>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E3EBA-8865-3443-9677-A5F5D474193A}" type="datetimeFigureOut">
              <a:rPr lang="en-US" smtClean="0"/>
              <a:t>10/1/13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3276094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757683"/>
            <a:ext cx="39502080"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9824723"/>
            <a:ext cx="19392902" cy="4094477"/>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smtClean="0"/>
              <a:t>Click to edit Master text styles</a:t>
            </a:r>
          </a:p>
        </p:txBody>
      </p:sp>
      <p:sp>
        <p:nvSpPr>
          <p:cNvPr id="4" name="Content Placeholder 3"/>
          <p:cNvSpPr>
            <a:spLocks noGrp="1"/>
          </p:cNvSpPr>
          <p:nvPr>
            <p:ph sz="half" idx="2"/>
          </p:nvPr>
        </p:nvSpPr>
        <p:spPr>
          <a:xfrm>
            <a:off x="2194560" y="13919200"/>
            <a:ext cx="19392902" cy="25288243"/>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9824723"/>
            <a:ext cx="19400520" cy="4094477"/>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smtClean="0"/>
              <a:t>Click to edit Master text styles</a:t>
            </a:r>
          </a:p>
        </p:txBody>
      </p:sp>
      <p:sp>
        <p:nvSpPr>
          <p:cNvPr id="6" name="Content Placeholder 5"/>
          <p:cNvSpPr>
            <a:spLocks noGrp="1"/>
          </p:cNvSpPr>
          <p:nvPr>
            <p:ph sz="quarter" idx="4"/>
          </p:nvPr>
        </p:nvSpPr>
        <p:spPr>
          <a:xfrm>
            <a:off x="22296122" y="13919200"/>
            <a:ext cx="19400520" cy="25288243"/>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E3EBA-8865-3443-9677-A5F5D474193A}" type="datetimeFigureOut">
              <a:rPr lang="en-US" smtClean="0"/>
              <a:t>10/1/13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180233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E3EBA-8865-3443-9677-A5F5D474193A}" type="datetimeFigureOut">
              <a:rPr lang="en-US" smtClean="0"/>
              <a:t>10/1/13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398471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E3EBA-8865-3443-9677-A5F5D474193A}" type="datetimeFigureOut">
              <a:rPr lang="en-US" smtClean="0"/>
              <a:t>10/1/13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3140015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747520"/>
            <a:ext cx="14439902" cy="7437120"/>
          </a:xfrm>
        </p:spPr>
        <p:txBody>
          <a:bodyPr anchor="b"/>
          <a:lstStyle>
            <a:lvl1pPr algn="l">
              <a:defRPr sz="11000" b="1"/>
            </a:lvl1pPr>
          </a:lstStyle>
          <a:p>
            <a:r>
              <a:rPr lang="en-US" smtClean="0"/>
              <a:t>Click to edit Master title style</a:t>
            </a:r>
            <a:endParaRPr lang="en-US"/>
          </a:p>
        </p:txBody>
      </p:sp>
      <p:sp>
        <p:nvSpPr>
          <p:cNvPr id="3" name="Content Placeholder 2"/>
          <p:cNvSpPr>
            <a:spLocks noGrp="1"/>
          </p:cNvSpPr>
          <p:nvPr>
            <p:ph idx="1"/>
          </p:nvPr>
        </p:nvSpPr>
        <p:spPr>
          <a:xfrm>
            <a:off x="17160240" y="1747523"/>
            <a:ext cx="24536400" cy="37459923"/>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9184643"/>
            <a:ext cx="14439902" cy="30022803"/>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E3EBA-8865-3443-9677-A5F5D474193A}" type="datetimeFigureOut">
              <a:rPr lang="en-US" smtClean="0"/>
              <a:t>10/1/13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215184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30723840"/>
            <a:ext cx="26334720" cy="3627123"/>
          </a:xfrm>
        </p:spPr>
        <p:txBody>
          <a:bodyPr anchor="b"/>
          <a:lstStyle>
            <a:lvl1pPr algn="l">
              <a:defRPr sz="11000" b="1"/>
            </a:lvl1pPr>
          </a:lstStyle>
          <a:p>
            <a:r>
              <a:rPr lang="en-US" smtClean="0"/>
              <a:t>Click to edit Master title style</a:t>
            </a:r>
            <a:endParaRPr lang="en-US"/>
          </a:p>
        </p:txBody>
      </p:sp>
      <p:sp>
        <p:nvSpPr>
          <p:cNvPr id="3" name="Picture Placeholder 2"/>
          <p:cNvSpPr>
            <a:spLocks noGrp="1"/>
          </p:cNvSpPr>
          <p:nvPr>
            <p:ph type="pic" idx="1"/>
          </p:nvPr>
        </p:nvSpPr>
        <p:spPr>
          <a:xfrm>
            <a:off x="8602982" y="3921760"/>
            <a:ext cx="26334720" cy="2633472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2" y="34350963"/>
            <a:ext cx="26334720" cy="5151117"/>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E3EBA-8865-3443-9677-A5F5D474193A}" type="datetimeFigureOut">
              <a:rPr lang="en-US" smtClean="0"/>
              <a:t>10/1/13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28435957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757683"/>
            <a:ext cx="39502080" cy="7315200"/>
          </a:xfrm>
          <a:prstGeom prst="rect">
            <a:avLst/>
          </a:prstGeom>
        </p:spPr>
        <p:txBody>
          <a:bodyPr vert="horz" lIns="501612" tIns="250806" rIns="501612" bIns="25080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10241283"/>
            <a:ext cx="39502080" cy="28966163"/>
          </a:xfrm>
          <a:prstGeom prst="rect">
            <a:avLst/>
          </a:prstGeom>
        </p:spPr>
        <p:txBody>
          <a:bodyPr vert="horz" lIns="501612" tIns="250806" rIns="501612" bIns="25080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40680643"/>
            <a:ext cx="10241280" cy="23368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05BE3EBA-8865-3443-9677-A5F5D474193A}" type="datetimeFigureOut">
              <a:rPr lang="en-US" smtClean="0"/>
              <a:t>10/1/13</a:t>
            </a:fld>
            <a:endParaRPr lang="en-US"/>
          </a:p>
        </p:txBody>
      </p:sp>
      <p:sp>
        <p:nvSpPr>
          <p:cNvPr id="5" name="Footer Placeholder 4"/>
          <p:cNvSpPr>
            <a:spLocks noGrp="1"/>
          </p:cNvSpPr>
          <p:nvPr>
            <p:ph type="ftr" sz="quarter" idx="3"/>
          </p:nvPr>
        </p:nvSpPr>
        <p:spPr>
          <a:xfrm>
            <a:off x="14996160" y="40680643"/>
            <a:ext cx="13898880" cy="23368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40680643"/>
            <a:ext cx="10241280" cy="23368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D355CA6-F81C-1541-907A-6ADB8AA45298}" type="slidenum">
              <a:rPr lang="en-US" smtClean="0"/>
              <a:t>‹#›</a:t>
            </a:fld>
            <a:endParaRPr lang="en-US"/>
          </a:p>
        </p:txBody>
      </p:sp>
    </p:spTree>
    <p:extLst>
      <p:ext uri="{BB962C8B-B14F-4D97-AF65-F5344CB8AC3E}">
        <p14:creationId xmlns:p14="http://schemas.microsoft.com/office/powerpoint/2010/main" val="4049479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537929" y="23612443"/>
            <a:ext cx="21031200" cy="7476436"/>
          </a:xfrm>
          <a:prstGeom prst="rect">
            <a:avLst/>
          </a:prstGeom>
        </p:spPr>
      </p:pic>
      <p:pic>
        <p:nvPicPr>
          <p:cNvPr id="4" name="Picture 11" descr="RU_SIG_ST_PMS186_100K.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929" y="290967"/>
            <a:ext cx="11135293" cy="3082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a:xfrm>
            <a:off x="11673222" y="220109"/>
            <a:ext cx="31350949" cy="1981200"/>
          </a:xfrm>
          <a:prstGeom prst="rect">
            <a:avLst/>
          </a:prstGeom>
        </p:spPr>
        <p:txBody>
          <a:bodyPr vert="horz" lIns="322450" tIns="161225" rIns="322450" bIns="161225" rtlCol="0" anchor="ctr">
            <a:noAutofit/>
          </a:bodyPr>
          <a:lstStyle>
            <a:lvl1pPr algn="ctr" defTabSz="2508062" rtl="0" eaLnBrk="1" latinLnBrk="0" hangingPunct="1">
              <a:spcBef>
                <a:spcPct val="0"/>
              </a:spcBef>
              <a:buNone/>
              <a:defRPr sz="24100" kern="1200">
                <a:solidFill>
                  <a:schemeClr val="tx1"/>
                </a:solidFill>
                <a:latin typeface="+mj-lt"/>
                <a:ea typeface="+mj-ea"/>
                <a:cs typeface="+mj-cs"/>
              </a:defRPr>
            </a:lvl1pPr>
          </a:lstStyle>
          <a:p>
            <a:r>
              <a:rPr lang="en-US" sz="8000" b="1" dirty="0" smtClean="0">
                <a:latin typeface="Arial" charset="0"/>
                <a:ea typeface="ＭＳ Ｐゴシック" charset="0"/>
                <a:cs typeface="Arial" charset="0"/>
              </a:rPr>
              <a:t>Modeling Affinity in High-Performance Distributed Computing</a:t>
            </a:r>
            <a:endParaRPr lang="en-US" sz="8000" b="1" dirty="0">
              <a:latin typeface="Arial" charset="0"/>
              <a:ea typeface="ＭＳ Ｐゴシック" charset="0"/>
              <a:cs typeface="Arial" charset="0"/>
            </a:endParaRPr>
          </a:p>
        </p:txBody>
      </p:sp>
      <p:sp>
        <p:nvSpPr>
          <p:cNvPr id="6" name="Rectangle 7"/>
          <p:cNvSpPr>
            <a:spLocks noChangeArrowheads="1"/>
          </p:cNvSpPr>
          <p:nvPr/>
        </p:nvSpPr>
        <p:spPr bwMode="auto">
          <a:xfrm>
            <a:off x="12935446" y="2201309"/>
            <a:ext cx="12390898" cy="401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22450" tIns="161225" rIns="322450" bIns="161225">
            <a:spAutoFit/>
          </a:bodyPr>
          <a:lstStyle/>
          <a:p>
            <a:pPr algn="ctr" eaLnBrk="0" hangingPunct="0"/>
            <a:r>
              <a:rPr lang="en-US" sz="4800" dirty="0">
                <a:solidFill>
                  <a:srgbClr val="000000"/>
                </a:solidFill>
              </a:rPr>
              <a:t>Melissa Romanus</a:t>
            </a:r>
          </a:p>
          <a:p>
            <a:pPr algn="ctr" eaLnBrk="0" hangingPunct="0"/>
            <a:r>
              <a:rPr lang="en-US" sz="4800" dirty="0" err="1">
                <a:solidFill>
                  <a:srgbClr val="000000"/>
                </a:solidFill>
              </a:rPr>
              <a:t>melissa.romanus@rutgers.edu</a:t>
            </a:r>
            <a:endParaRPr lang="en-US" sz="4800" dirty="0">
              <a:solidFill>
                <a:srgbClr val="000000"/>
              </a:solidFill>
            </a:endParaRPr>
          </a:p>
          <a:p>
            <a:pPr algn="ctr" eaLnBrk="0" hangingPunct="0"/>
            <a:r>
              <a:rPr lang="en-US" sz="4800" i="1" dirty="0">
                <a:solidFill>
                  <a:srgbClr val="000000"/>
                </a:solidFill>
                <a:latin typeface="Times New Roman" charset="0"/>
              </a:rPr>
              <a:t>Electrical &amp; Computer Engineering Department</a:t>
            </a:r>
          </a:p>
          <a:p>
            <a:pPr algn="ctr" eaLnBrk="0" hangingPunct="0"/>
            <a:r>
              <a:rPr lang="en-US" sz="4800" i="1" dirty="0">
                <a:solidFill>
                  <a:srgbClr val="000000"/>
                </a:solidFill>
                <a:latin typeface="Times New Roman" charset="0"/>
              </a:rPr>
              <a:t>Rutgers, The State University of New Jersey</a:t>
            </a:r>
          </a:p>
        </p:txBody>
      </p:sp>
      <p:sp>
        <p:nvSpPr>
          <p:cNvPr id="7" name="Rectangle 7"/>
          <p:cNvSpPr>
            <a:spLocks noChangeArrowheads="1"/>
          </p:cNvSpPr>
          <p:nvPr/>
        </p:nvSpPr>
        <p:spPr bwMode="auto">
          <a:xfrm>
            <a:off x="27201355" y="2201309"/>
            <a:ext cx="12390898" cy="401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22450" tIns="161225" rIns="322450" bIns="161225">
            <a:spAutoFit/>
          </a:bodyPr>
          <a:lstStyle/>
          <a:p>
            <a:pPr algn="ctr" eaLnBrk="0" hangingPunct="0"/>
            <a:r>
              <a:rPr lang="en-US" sz="4800" dirty="0" err="1" smtClean="0">
                <a:solidFill>
                  <a:srgbClr val="000000"/>
                </a:solidFill>
              </a:rPr>
              <a:t>Shantenu</a:t>
            </a:r>
            <a:r>
              <a:rPr lang="en-US" sz="4800" dirty="0" smtClean="0">
                <a:solidFill>
                  <a:srgbClr val="000000"/>
                </a:solidFill>
              </a:rPr>
              <a:t> </a:t>
            </a:r>
            <a:r>
              <a:rPr lang="en-US" sz="4800" dirty="0" err="1" smtClean="0">
                <a:solidFill>
                  <a:srgbClr val="000000"/>
                </a:solidFill>
              </a:rPr>
              <a:t>Jha</a:t>
            </a:r>
            <a:endParaRPr lang="en-US" sz="4800" dirty="0">
              <a:solidFill>
                <a:srgbClr val="000000"/>
              </a:solidFill>
            </a:endParaRPr>
          </a:p>
          <a:p>
            <a:pPr algn="ctr" eaLnBrk="0" hangingPunct="0"/>
            <a:r>
              <a:rPr lang="en-US" sz="4800" dirty="0" err="1">
                <a:solidFill>
                  <a:srgbClr val="000000"/>
                </a:solidFill>
              </a:rPr>
              <a:t>s</a:t>
            </a:r>
            <a:r>
              <a:rPr lang="en-US" sz="4800" dirty="0" err="1" smtClean="0">
                <a:solidFill>
                  <a:srgbClr val="000000"/>
                </a:solidFill>
              </a:rPr>
              <a:t>hantenu.jha@</a:t>
            </a:r>
            <a:r>
              <a:rPr lang="en-US" sz="4800" dirty="0" err="1">
                <a:solidFill>
                  <a:srgbClr val="000000"/>
                </a:solidFill>
              </a:rPr>
              <a:t>rutgers.edu</a:t>
            </a:r>
            <a:endParaRPr lang="en-US" sz="4800" dirty="0">
              <a:solidFill>
                <a:srgbClr val="000000"/>
              </a:solidFill>
            </a:endParaRPr>
          </a:p>
          <a:p>
            <a:pPr algn="ctr" eaLnBrk="0" hangingPunct="0"/>
            <a:r>
              <a:rPr lang="en-US" sz="4800" i="1" dirty="0">
                <a:solidFill>
                  <a:srgbClr val="000000"/>
                </a:solidFill>
                <a:latin typeface="Times New Roman" charset="0"/>
              </a:rPr>
              <a:t>Electrical &amp; Computer Engineering Department</a:t>
            </a:r>
          </a:p>
          <a:p>
            <a:pPr algn="ctr" eaLnBrk="0" hangingPunct="0"/>
            <a:r>
              <a:rPr lang="en-US" sz="4800" i="1" dirty="0">
                <a:solidFill>
                  <a:srgbClr val="000000"/>
                </a:solidFill>
                <a:latin typeface="Times New Roman" charset="0"/>
              </a:rPr>
              <a:t>Rutgers, The State University of New Jersey</a:t>
            </a:r>
          </a:p>
        </p:txBody>
      </p:sp>
      <p:sp>
        <p:nvSpPr>
          <p:cNvPr id="9" name="TextBox 8"/>
          <p:cNvSpPr txBox="1"/>
          <p:nvPr/>
        </p:nvSpPr>
        <p:spPr>
          <a:xfrm>
            <a:off x="473719" y="6675297"/>
            <a:ext cx="21031200" cy="9144000"/>
          </a:xfrm>
          <a:prstGeom prst="rect">
            <a:avLst/>
          </a:prstGeom>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square" lIns="457200" tIns="457200" rIns="457200" bIns="457200" rtlCol="0">
            <a:spAutoFit/>
          </a:bodyPr>
          <a:lstStyle/>
          <a:p>
            <a:r>
              <a:rPr lang="en-US" sz="6000" b="1" dirty="0" smtClean="0"/>
              <a:t>Motivation:</a:t>
            </a:r>
          </a:p>
          <a:p>
            <a:pPr marL="857250" indent="-857250">
              <a:buFont typeface="Arial"/>
              <a:buChar char="•"/>
            </a:pPr>
            <a:r>
              <a:rPr lang="en-US" sz="4400" dirty="0" smtClean="0"/>
              <a:t>Heterogeneous environments across clusters, grids, clouds, and other forms of distributed cyber-infrastructure</a:t>
            </a:r>
          </a:p>
          <a:p>
            <a:pPr marL="857250" indent="-857250">
              <a:buFont typeface="Arial"/>
              <a:buChar char="•"/>
            </a:pPr>
            <a:r>
              <a:rPr lang="en-US" sz="4400" dirty="0"/>
              <a:t>D</a:t>
            </a:r>
            <a:r>
              <a:rPr lang="en-US" sz="4400" dirty="0" smtClean="0"/>
              <a:t>istribution </a:t>
            </a:r>
            <a:r>
              <a:rPr lang="en-US" sz="4400" dirty="0"/>
              <a:t>of data across multiple resources may result in situations where reactively co-locating data for compute operations may be expensive in terms of network bandwidth/latencies/</a:t>
            </a:r>
            <a:r>
              <a:rPr lang="en-US" sz="4400" dirty="0" smtClean="0"/>
              <a:t>etc</a:t>
            </a:r>
            <a:r>
              <a:rPr lang="en-US" sz="4400" dirty="0"/>
              <a:t>.</a:t>
            </a:r>
          </a:p>
          <a:p>
            <a:pPr marL="857250" indent="-857250">
              <a:buFont typeface="Arial"/>
              <a:buChar char="•"/>
            </a:pPr>
            <a:r>
              <a:rPr lang="en-US" sz="4400" dirty="0" smtClean="0"/>
              <a:t>Hardware provides potential to perform computing at extreme-scales but many scientists are still limited by software or other efficiency factors (such as data movement or scheduling</a:t>
            </a:r>
            <a:r>
              <a:rPr lang="en-US" sz="4400" dirty="0" smtClean="0"/>
              <a:t>)</a:t>
            </a:r>
            <a:endParaRPr lang="en-US" sz="6000" dirty="0"/>
          </a:p>
          <a:p>
            <a:r>
              <a:rPr lang="en-US" sz="6000" b="1" dirty="0" smtClean="0"/>
              <a:t>Goal: </a:t>
            </a:r>
            <a:r>
              <a:rPr lang="en-US" sz="4400" dirty="0" smtClean="0"/>
              <a:t>Provide a semantically-rich abstraction for expressing the relationships between data, computation, and network, which can be used </a:t>
            </a:r>
            <a:r>
              <a:rPr lang="en-US" sz="4400" dirty="0"/>
              <a:t>to </a:t>
            </a:r>
            <a:r>
              <a:rPr lang="en-US" sz="4400" dirty="0" smtClean="0"/>
              <a:t>reason about compute-data co-placement and scheduling</a:t>
            </a:r>
            <a:endParaRPr lang="en-US" sz="4400" dirty="0"/>
          </a:p>
        </p:txBody>
      </p:sp>
      <p:sp>
        <p:nvSpPr>
          <p:cNvPr id="11" name="TextBox 10"/>
          <p:cNvSpPr txBox="1"/>
          <p:nvPr/>
        </p:nvSpPr>
        <p:spPr>
          <a:xfrm>
            <a:off x="385529" y="16377875"/>
            <a:ext cx="21031200" cy="7786746"/>
          </a:xfrm>
          <a:prstGeom prst="rect">
            <a:avLst/>
          </a:prstGeom>
          <a:noFill/>
        </p:spPr>
        <p:txBody>
          <a:bodyPr wrap="square" rtlCol="0">
            <a:spAutoFit/>
          </a:bodyPr>
          <a:lstStyle/>
          <a:p>
            <a:r>
              <a:rPr lang="en-US" sz="6000" b="1" dirty="0" smtClean="0"/>
              <a:t>Affinity Concept</a:t>
            </a:r>
          </a:p>
          <a:p>
            <a:pPr marL="857250" indent="-857250">
              <a:buFont typeface="Arial"/>
              <a:buChar char="•"/>
            </a:pPr>
            <a:r>
              <a:rPr lang="en-US" sz="4400" dirty="0" smtClean="0"/>
              <a:t>Relationships can be either spatial or temporal</a:t>
            </a:r>
          </a:p>
          <a:p>
            <a:pPr marL="3365312" lvl="1" indent="-857250">
              <a:buFont typeface="Arial"/>
              <a:buChar char="•"/>
            </a:pPr>
            <a:r>
              <a:rPr lang="en-US" sz="4400" dirty="0" smtClean="0"/>
              <a:t>Based on a number of factors, including file transfer time between locations, geography of data centers, etc.</a:t>
            </a:r>
          </a:p>
          <a:p>
            <a:pPr marL="3365312" lvl="1" indent="-857250">
              <a:buFont typeface="Arial"/>
              <a:buChar char="•"/>
            </a:pPr>
            <a:r>
              <a:rPr lang="en-US" sz="4400" dirty="0" smtClean="0"/>
              <a:t>Finer-grained than a dependency </a:t>
            </a:r>
          </a:p>
          <a:p>
            <a:pPr marL="857250" indent="-857250">
              <a:buFont typeface="Arial"/>
              <a:buChar char="•"/>
            </a:pPr>
            <a:r>
              <a:rPr lang="en-US" sz="4400" dirty="0" smtClean="0"/>
              <a:t>Provide the computed affinity to a scheduler to aid in the placement decision</a:t>
            </a:r>
          </a:p>
          <a:p>
            <a:pPr marL="857250" indent="-857250">
              <a:buFont typeface="Arial"/>
              <a:buChar char="•"/>
            </a:pPr>
            <a:r>
              <a:rPr lang="en-US" sz="4400" dirty="0" smtClean="0"/>
              <a:t>Three-pronged Approach</a:t>
            </a:r>
          </a:p>
          <a:p>
            <a:pPr marL="3365312" lvl="1" indent="-857250">
              <a:buFont typeface="Arial"/>
              <a:buChar char="•"/>
            </a:pPr>
            <a:r>
              <a:rPr lang="en-US" sz="4400" dirty="0" smtClean="0"/>
              <a:t>Provide formal mathematical and assignment models to describe the relationships</a:t>
            </a:r>
          </a:p>
          <a:p>
            <a:pPr marL="3365312" lvl="1" indent="-857250">
              <a:buFont typeface="Arial"/>
              <a:buChar char="•"/>
            </a:pPr>
            <a:r>
              <a:rPr lang="en-US" sz="4400" dirty="0" smtClean="0"/>
              <a:t>Create an emulator to analyze ideas and test proposed solutions</a:t>
            </a:r>
          </a:p>
          <a:p>
            <a:pPr marL="3365312" lvl="1" indent="-857250">
              <a:buFont typeface="Arial"/>
              <a:buChar char="•"/>
            </a:pPr>
            <a:r>
              <a:rPr lang="en-US" sz="4400" dirty="0" smtClean="0"/>
              <a:t>Incorporate these solutions into an existing software to measure its benefits </a:t>
            </a:r>
          </a:p>
        </p:txBody>
      </p:sp>
      <p:sp>
        <p:nvSpPr>
          <p:cNvPr id="12" name="TextBox 11"/>
          <p:cNvSpPr txBox="1"/>
          <p:nvPr/>
        </p:nvSpPr>
        <p:spPr>
          <a:xfrm>
            <a:off x="22401400" y="6716094"/>
            <a:ext cx="21031200" cy="9144000"/>
          </a:xfrm>
          <a:prstGeom prst="rect">
            <a:avLst/>
          </a:prstGeom>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square" lIns="457200" tIns="457200" rIns="457200" bIns="457200" rtlCol="0">
            <a:spAutoFit/>
          </a:bodyPr>
          <a:lstStyle/>
          <a:p>
            <a:r>
              <a:rPr lang="en-US" sz="6000" b="1" dirty="0" smtClean="0"/>
              <a:t>Benefits of Affinity</a:t>
            </a:r>
            <a:endParaRPr lang="en-US" sz="6000" dirty="0" smtClean="0"/>
          </a:p>
          <a:p>
            <a:pPr marL="857250" indent="-857250">
              <a:buFont typeface="Arial"/>
              <a:buChar char="•"/>
            </a:pPr>
            <a:r>
              <a:rPr lang="en-US" sz="4400" dirty="0" smtClean="0"/>
              <a:t>Affinity aids in the decision making by taking into account factors that may not be available at the ‘scheduler’ level</a:t>
            </a:r>
          </a:p>
          <a:p>
            <a:pPr marL="857250" indent="-857250">
              <a:buFont typeface="Arial"/>
              <a:buChar char="•"/>
            </a:pPr>
            <a:r>
              <a:rPr lang="en-US" sz="4400" dirty="0" smtClean="0"/>
              <a:t>By predicting efficient placement at a high-level, there is less optimization delay at the scheduler level</a:t>
            </a:r>
          </a:p>
          <a:p>
            <a:endParaRPr lang="en-US" sz="4400" dirty="0" smtClean="0"/>
          </a:p>
          <a:p>
            <a:r>
              <a:rPr lang="en-US" sz="6000" b="1" dirty="0" smtClean="0"/>
              <a:t>Benefits of Scheduling + Affinity</a:t>
            </a:r>
          </a:p>
          <a:p>
            <a:pPr marL="857250" indent="-857250">
              <a:buFont typeface="Arial"/>
              <a:buChar char="•"/>
            </a:pPr>
            <a:r>
              <a:rPr lang="en-US" sz="4400" dirty="0" smtClean="0"/>
              <a:t>Minimize data movement across networks or machines</a:t>
            </a:r>
          </a:p>
          <a:p>
            <a:pPr marL="857250" indent="-857250">
              <a:buFont typeface="Arial"/>
              <a:buChar char="•"/>
            </a:pPr>
            <a:r>
              <a:rPr lang="en-US" sz="4400" dirty="0" smtClean="0"/>
              <a:t>Move computation to large datasets when possible</a:t>
            </a:r>
          </a:p>
          <a:p>
            <a:pPr marL="857250" indent="-857250">
              <a:buFont typeface="Arial"/>
              <a:buChar char="•"/>
            </a:pPr>
            <a:r>
              <a:rPr lang="en-US" sz="4400" dirty="0" smtClean="0"/>
              <a:t>Maximize throughput, performance, or both</a:t>
            </a:r>
          </a:p>
          <a:p>
            <a:pPr marL="857250" indent="-857250">
              <a:buFont typeface="Arial"/>
              <a:buChar char="•"/>
            </a:pPr>
            <a:r>
              <a:rPr lang="en-US" sz="4400" dirty="0" smtClean="0"/>
              <a:t>Preserve privacy and security of data when necessary</a:t>
            </a:r>
          </a:p>
          <a:p>
            <a:pPr marL="857250" indent="-857250">
              <a:buFont typeface="Arial"/>
              <a:buChar char="•"/>
            </a:pPr>
            <a:endParaRPr lang="en-US" sz="4400" dirty="0"/>
          </a:p>
        </p:txBody>
      </p:sp>
      <p:sp>
        <p:nvSpPr>
          <p:cNvPr id="13" name="TextBox 12"/>
          <p:cNvSpPr txBox="1"/>
          <p:nvPr/>
        </p:nvSpPr>
        <p:spPr>
          <a:xfrm>
            <a:off x="22401400" y="34633613"/>
            <a:ext cx="21031200" cy="8617743"/>
          </a:xfrm>
          <a:prstGeom prst="rect">
            <a:avLst/>
          </a:prstGeom>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square" lIns="457200" tIns="457200" rIns="457200" bIns="457200" rtlCol="0">
            <a:spAutoFit/>
          </a:bodyPr>
          <a:lstStyle/>
          <a:p>
            <a:r>
              <a:rPr lang="en-US" sz="6000" b="1" dirty="0" smtClean="0"/>
              <a:t>Future </a:t>
            </a:r>
            <a:r>
              <a:rPr lang="en-US" sz="6000" b="1" dirty="0" smtClean="0"/>
              <a:t>Work</a:t>
            </a:r>
          </a:p>
          <a:p>
            <a:pPr marL="857250" indent="-857250">
              <a:buFont typeface="Arial"/>
              <a:buChar char="•"/>
            </a:pPr>
            <a:r>
              <a:rPr lang="en-US" sz="4400" dirty="0" smtClean="0"/>
              <a:t>Expand emulator complexity</a:t>
            </a:r>
          </a:p>
          <a:p>
            <a:pPr marL="3365312" lvl="1" indent="-857250">
              <a:buFont typeface="Arial"/>
              <a:buChar char="•"/>
            </a:pPr>
            <a:r>
              <a:rPr lang="en-US" sz="4400" dirty="0" smtClean="0"/>
              <a:t>Account for different types of affinities, i.e. relationships beyond compute-data such as compute-compute, data-data, compute/data-resource</a:t>
            </a:r>
          </a:p>
          <a:p>
            <a:pPr marL="857250" indent="-857250">
              <a:buFont typeface="Arial"/>
              <a:buChar char="•"/>
            </a:pPr>
            <a:r>
              <a:rPr lang="en-US" sz="4400" dirty="0" smtClean="0"/>
              <a:t>Implement affinity algorithm into software with smart scheduling capabilities</a:t>
            </a:r>
          </a:p>
          <a:p>
            <a:pPr marL="3365312" lvl="1" indent="-857250">
              <a:buFont typeface="Arial"/>
              <a:buChar char="•"/>
            </a:pPr>
            <a:r>
              <a:rPr lang="en-US" sz="4400" dirty="0" smtClean="0"/>
              <a:t>Measure the overhead of affinity calculations</a:t>
            </a:r>
          </a:p>
          <a:p>
            <a:pPr marL="3365312" lvl="1" indent="-857250">
              <a:buFont typeface="Arial"/>
              <a:buChar char="•"/>
            </a:pPr>
            <a:r>
              <a:rPr lang="en-US" sz="4400" dirty="0" smtClean="0"/>
              <a:t>Test at different scales; increase the size of the data, does affinity outperform random placement at small or large scales</a:t>
            </a:r>
          </a:p>
          <a:p>
            <a:pPr marL="857250" indent="-857250">
              <a:buFont typeface="Arial"/>
              <a:buChar char="•"/>
            </a:pPr>
            <a:r>
              <a:rPr lang="en-US" sz="4400" dirty="0" smtClean="0"/>
              <a:t>Demonstrate how </a:t>
            </a:r>
            <a:r>
              <a:rPr lang="en-US" sz="4400" dirty="0"/>
              <a:t>affinity can provide an important tool for effective compute-data placement and scheduling</a:t>
            </a:r>
            <a:r>
              <a:rPr lang="en-US" sz="4400" dirty="0" smtClean="0"/>
              <a:t>.</a:t>
            </a:r>
            <a:endParaRPr lang="en-US" sz="4400" dirty="0"/>
          </a:p>
        </p:txBody>
      </p:sp>
      <p:sp>
        <p:nvSpPr>
          <p:cNvPr id="17" name="TextBox 16"/>
          <p:cNvSpPr txBox="1"/>
          <p:nvPr/>
        </p:nvSpPr>
        <p:spPr>
          <a:xfrm>
            <a:off x="537929" y="31729687"/>
            <a:ext cx="21031200" cy="1754327"/>
          </a:xfrm>
          <a:prstGeom prst="rect">
            <a:avLst/>
          </a:prstGeom>
          <a:noFill/>
        </p:spPr>
        <p:txBody>
          <a:bodyPr wrap="square" rtlCol="0">
            <a:spAutoFit/>
          </a:bodyPr>
          <a:lstStyle/>
          <a:p>
            <a:r>
              <a:rPr lang="en-US" sz="3600" b="1" dirty="0" smtClean="0"/>
              <a:t>Figure 1: </a:t>
            </a:r>
            <a:r>
              <a:rPr lang="en-US" sz="3600" dirty="0" smtClean="0"/>
              <a:t>Rudimentary affinity model based only on geographic location. This tree-based approach assumes user-defined location labels granted to both compute and data operations. Each resource is assigned an affinity based on this model. The smaller the distance between the two resources, the larger the affinity.</a:t>
            </a:r>
          </a:p>
        </p:txBody>
      </p:sp>
      <p:sp>
        <p:nvSpPr>
          <p:cNvPr id="15" name="TextBox 14"/>
          <p:cNvSpPr txBox="1"/>
          <p:nvPr/>
        </p:nvSpPr>
        <p:spPr>
          <a:xfrm>
            <a:off x="3391565" y="3373293"/>
            <a:ext cx="11287693" cy="2739211"/>
          </a:xfrm>
          <a:prstGeom prst="rect">
            <a:avLst/>
          </a:prstGeom>
          <a:noFill/>
        </p:spPr>
        <p:txBody>
          <a:bodyPr wrap="square" rtlCol="0">
            <a:spAutoFit/>
          </a:bodyPr>
          <a:lstStyle/>
          <a:p>
            <a:r>
              <a:rPr lang="en-US" sz="11200" dirty="0" smtClean="0">
                <a:latin typeface="Palatino"/>
                <a:cs typeface="Palatino"/>
              </a:rPr>
              <a:t>RADICAL</a:t>
            </a:r>
          </a:p>
          <a:p>
            <a:endParaRPr lang="en-US" sz="6000" dirty="0" smtClean="0">
              <a:latin typeface="Palatino"/>
              <a:cs typeface="Palatino"/>
            </a:endParaRPr>
          </a:p>
        </p:txBody>
      </p:sp>
      <p:sp>
        <p:nvSpPr>
          <p:cNvPr id="18" name="Rectangle 17"/>
          <p:cNvSpPr/>
          <p:nvPr/>
        </p:nvSpPr>
        <p:spPr>
          <a:xfrm>
            <a:off x="3391565" y="4742899"/>
            <a:ext cx="9949256" cy="1477328"/>
          </a:xfrm>
          <a:prstGeom prst="rect">
            <a:avLst/>
          </a:prstGeom>
        </p:spPr>
        <p:txBody>
          <a:bodyPr wrap="square">
            <a:spAutoFit/>
          </a:bodyPr>
          <a:lstStyle/>
          <a:p>
            <a:r>
              <a:rPr lang="en-US" sz="3000" dirty="0" smtClean="0">
                <a:solidFill>
                  <a:schemeClr val="tx1">
                    <a:lumMod val="65000"/>
                    <a:lumOff val="35000"/>
                  </a:schemeClr>
                </a:solidFill>
                <a:latin typeface="Bank Gothic"/>
                <a:cs typeface="Bank Gothic"/>
              </a:rPr>
              <a:t>Research in Advanced Distributed </a:t>
            </a:r>
            <a:r>
              <a:rPr lang="en-US" sz="3000" dirty="0" err="1" smtClean="0">
                <a:solidFill>
                  <a:schemeClr val="tx1">
                    <a:lumMod val="65000"/>
                    <a:lumOff val="35000"/>
                  </a:schemeClr>
                </a:solidFill>
                <a:latin typeface="Bank Gothic"/>
                <a:cs typeface="Bank Gothic"/>
              </a:rPr>
              <a:t>Cyberinfrastructure</a:t>
            </a:r>
            <a:r>
              <a:rPr lang="en-US" sz="3000" dirty="0" smtClean="0">
                <a:solidFill>
                  <a:schemeClr val="tx1">
                    <a:lumMod val="65000"/>
                    <a:lumOff val="35000"/>
                  </a:schemeClr>
                </a:solidFill>
                <a:latin typeface="Bank Gothic"/>
                <a:cs typeface="Bank Gothic"/>
              </a:rPr>
              <a:t> and Applications Laboratory </a:t>
            </a:r>
          </a:p>
        </p:txBody>
      </p:sp>
      <p:sp>
        <p:nvSpPr>
          <p:cNvPr id="48" name="TextBox 47"/>
          <p:cNvSpPr txBox="1"/>
          <p:nvPr/>
        </p:nvSpPr>
        <p:spPr>
          <a:xfrm>
            <a:off x="473719" y="33989974"/>
            <a:ext cx="21031200" cy="9294851"/>
          </a:xfrm>
          <a:prstGeom prst="rect">
            <a:avLst/>
          </a:prstGeom>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square" lIns="457200" tIns="457200" rIns="457200" bIns="457200" rtlCol="0">
            <a:spAutoFit/>
          </a:bodyPr>
          <a:lstStyle/>
          <a:p>
            <a:r>
              <a:rPr lang="en-US" sz="6000" b="1" dirty="0" smtClean="0"/>
              <a:t>Related Work</a:t>
            </a:r>
          </a:p>
          <a:p>
            <a:pPr marL="857250" indent="-857250">
              <a:buFont typeface="Arial"/>
              <a:buChar char="•"/>
            </a:pPr>
            <a:r>
              <a:rPr lang="en-US" sz="4400" b="1" i="1" dirty="0" smtClean="0"/>
              <a:t>Google </a:t>
            </a:r>
            <a:r>
              <a:rPr lang="en-US" sz="4400" b="1" i="1" dirty="0" smtClean="0"/>
              <a:t>File System (GFS)</a:t>
            </a:r>
            <a:r>
              <a:rPr lang="en-US" sz="4400" dirty="0" smtClean="0"/>
              <a:t>: uses locality hints and tries to assign tasks to machines with local copies of data to be operated on</a:t>
            </a:r>
          </a:p>
          <a:p>
            <a:pPr marL="857250" indent="-857250">
              <a:buFont typeface="Arial"/>
              <a:buChar char="•"/>
            </a:pPr>
            <a:r>
              <a:rPr lang="en-US" sz="4400" b="1" i="1" dirty="0" smtClean="0"/>
              <a:t>Microsoft Azure</a:t>
            </a:r>
            <a:r>
              <a:rPr lang="en-US" sz="4400" dirty="0" smtClean="0"/>
              <a:t>:</a:t>
            </a:r>
            <a:r>
              <a:rPr lang="en-US" sz="4400" i="1" dirty="0" smtClean="0"/>
              <a:t> </a:t>
            </a:r>
            <a:r>
              <a:rPr lang="en-US" sz="4400" dirty="0" smtClean="0"/>
              <a:t>offers an affinity group for geographic locality of cloud deployments and storage</a:t>
            </a:r>
            <a:endParaRPr lang="en-US" sz="4400" b="1" i="1" dirty="0" smtClean="0"/>
          </a:p>
          <a:p>
            <a:pPr marL="857250" indent="-857250">
              <a:buFont typeface="Arial"/>
              <a:buChar char="•"/>
            </a:pPr>
            <a:r>
              <a:rPr lang="en-US" sz="4400" b="1" i="1" dirty="0" err="1" smtClean="0"/>
              <a:t>DataCutter</a:t>
            </a:r>
            <a:r>
              <a:rPr lang="en-US" sz="4400" b="1" i="1" dirty="0"/>
              <a:t>:</a:t>
            </a:r>
            <a:r>
              <a:rPr lang="en-US" sz="4400" dirty="0"/>
              <a:t> middleware that operates on large scientific datasets; processes distributed data through a series of individualized processes</a:t>
            </a:r>
          </a:p>
          <a:p>
            <a:pPr marL="857250" indent="-857250">
              <a:buFont typeface="Arial"/>
              <a:buChar char="•"/>
            </a:pPr>
            <a:r>
              <a:rPr lang="en-US" sz="4400" b="1" i="1" dirty="0" err="1" smtClean="0"/>
              <a:t>iRODS</a:t>
            </a:r>
            <a:r>
              <a:rPr lang="en-US" sz="4400" b="1" i="1" dirty="0"/>
              <a:t>:</a:t>
            </a:r>
            <a:r>
              <a:rPr lang="en-US" sz="4400" dirty="0"/>
              <a:t> allows for processing distributed data at a localized level via micro-services; allows for localized computation of distributed data on clients by replication via multiple distributed </a:t>
            </a:r>
            <a:r>
              <a:rPr lang="en-US" sz="4400" dirty="0" smtClean="0"/>
              <a:t>sets</a:t>
            </a:r>
          </a:p>
          <a:p>
            <a:pPr marL="857250" indent="-857250">
              <a:buFont typeface="Arial"/>
              <a:buChar char="•"/>
            </a:pPr>
            <a:r>
              <a:rPr lang="en-US" sz="4400" b="1" i="1" dirty="0" err="1" smtClean="0"/>
              <a:t>Filecule</a:t>
            </a:r>
            <a:r>
              <a:rPr lang="en-US" sz="4400" b="1" i="1" dirty="0"/>
              <a:t>: </a:t>
            </a:r>
            <a:r>
              <a:rPr lang="en-US" sz="4400" dirty="0"/>
              <a:t>group data into units, and aggregate files together based on their usage; static assignment of data-data </a:t>
            </a:r>
            <a:r>
              <a:rPr lang="en-US" sz="4400" dirty="0" smtClean="0"/>
              <a:t>affinity</a:t>
            </a:r>
            <a:endParaRPr lang="en-US" sz="4400" dirty="0"/>
          </a:p>
        </p:txBody>
      </p:sp>
      <p:cxnSp>
        <p:nvCxnSpPr>
          <p:cNvPr id="10" name="Straight Connector 9"/>
          <p:cNvCxnSpPr/>
          <p:nvPr/>
        </p:nvCxnSpPr>
        <p:spPr>
          <a:xfrm>
            <a:off x="21904438" y="16964455"/>
            <a:ext cx="0" cy="17270543"/>
          </a:xfrm>
          <a:prstGeom prst="line">
            <a:avLst/>
          </a:prstGeom>
        </p:spPr>
        <p:style>
          <a:lnRef idx="2">
            <a:schemeClr val="dk1"/>
          </a:lnRef>
          <a:fillRef idx="0">
            <a:schemeClr val="dk1"/>
          </a:fillRef>
          <a:effectRef idx="1">
            <a:schemeClr val="dk1"/>
          </a:effectRef>
          <a:fontRef idx="minor">
            <a:schemeClr val="tx1"/>
          </a:fontRef>
        </p:style>
      </p:cxnSp>
      <p:pic>
        <p:nvPicPr>
          <p:cNvPr id="19" name="Picture 18"/>
          <p:cNvPicPr>
            <a:picLocks noChangeAspect="1"/>
          </p:cNvPicPr>
          <p:nvPr/>
        </p:nvPicPr>
        <p:blipFill>
          <a:blip r:embed="rId4"/>
          <a:stretch>
            <a:fillRect/>
          </a:stretch>
        </p:blipFill>
        <p:spPr>
          <a:xfrm>
            <a:off x="24672650" y="15584319"/>
            <a:ext cx="14919603" cy="12601995"/>
          </a:xfrm>
          <a:prstGeom prst="rect">
            <a:avLst/>
          </a:prstGeom>
        </p:spPr>
      </p:pic>
      <p:sp>
        <p:nvSpPr>
          <p:cNvPr id="20" name="TextBox 19"/>
          <p:cNvSpPr txBox="1"/>
          <p:nvPr/>
        </p:nvSpPr>
        <p:spPr>
          <a:xfrm>
            <a:off x="22401400" y="28959698"/>
            <a:ext cx="20218542" cy="4524316"/>
          </a:xfrm>
          <a:prstGeom prst="rect">
            <a:avLst/>
          </a:prstGeom>
          <a:noFill/>
        </p:spPr>
        <p:txBody>
          <a:bodyPr wrap="square" rtlCol="0">
            <a:spAutoFit/>
          </a:bodyPr>
          <a:lstStyle/>
          <a:p>
            <a:r>
              <a:rPr lang="en-US" sz="3600" b="1" dirty="0" smtClean="0"/>
              <a:t>Figure 2: </a:t>
            </a:r>
            <a:r>
              <a:rPr lang="en-US" sz="3600" dirty="0" smtClean="0"/>
              <a:t>Example flow from</a:t>
            </a:r>
            <a:r>
              <a:rPr lang="en-US" sz="3600" dirty="0" smtClean="0"/>
              <a:t> user-defined application data to placement on resource utilizing affinity</a:t>
            </a:r>
            <a:r>
              <a:rPr lang="en-US" sz="3600" dirty="0" smtClean="0"/>
              <a:t>. A user first defines his or her application, including executable, environment variables, input data, etc. This application description is used to generate a dependency matrix between all tasks and their input data. The affinity engine takes this matrix, along with data from information services (file transfer times, geographic location, </a:t>
            </a:r>
            <a:r>
              <a:rPr lang="en-US" sz="3600" dirty="0" err="1" smtClean="0"/>
              <a:t>etc</a:t>
            </a:r>
            <a:r>
              <a:rPr lang="en-US" sz="3600" dirty="0" smtClean="0"/>
              <a:t>) to generate affinity values between tasks and data. A larger affinity value indicates to the scheduler that it is advantageous to schedule these tasks/data together. An affinity-aware scheduler is then able to accept this affinity matrix and utilize it to aid in the placement </a:t>
            </a:r>
            <a:r>
              <a:rPr lang="en-US" sz="3600" dirty="0" err="1" smtClean="0"/>
              <a:t>desicion</a:t>
            </a:r>
            <a:r>
              <a:rPr lang="en-US" sz="3600" dirty="0" smtClean="0"/>
              <a:t>-making process. Note that affinity is just one of what could be many inputs that the scheduler may utilize for optimizing placement.</a:t>
            </a:r>
            <a:endParaRPr lang="en-US" sz="3600" dirty="0" smtClean="0"/>
          </a:p>
        </p:txBody>
      </p:sp>
      <p:pic>
        <p:nvPicPr>
          <p:cNvPr id="3" name="Picture 2"/>
          <p:cNvPicPr>
            <a:picLocks noChangeAspect="1"/>
          </p:cNvPicPr>
          <p:nvPr/>
        </p:nvPicPr>
        <p:blipFill>
          <a:blip r:embed="rId5"/>
          <a:stretch>
            <a:fillRect/>
          </a:stretch>
        </p:blipFill>
        <p:spPr>
          <a:xfrm>
            <a:off x="537929" y="3520228"/>
            <a:ext cx="2743200" cy="2743200"/>
          </a:xfrm>
          <a:prstGeom prst="rect">
            <a:avLst/>
          </a:prstGeom>
        </p:spPr>
      </p:pic>
    </p:spTree>
    <p:extLst>
      <p:ext uri="{BB962C8B-B14F-4D97-AF65-F5344CB8AC3E}">
        <p14:creationId xmlns:p14="http://schemas.microsoft.com/office/powerpoint/2010/main" val="1061762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1149</TotalTime>
  <Words>746</Words>
  <Application>Microsoft Macintosh PowerPoint</Application>
  <PresentationFormat>Custom</PresentationFormat>
  <Paragraphs>49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Romanus</dc:creator>
  <cp:lastModifiedBy>Melissa Romanus</cp:lastModifiedBy>
  <cp:revision>35</cp:revision>
  <dcterms:created xsi:type="dcterms:W3CDTF">2013-09-30T17:31:06Z</dcterms:created>
  <dcterms:modified xsi:type="dcterms:W3CDTF">2013-10-01T13:24:47Z</dcterms:modified>
</cp:coreProperties>
</file>