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2" r:id="rId2"/>
    <p:sldId id="293" r:id="rId3"/>
    <p:sldId id="294" r:id="rId4"/>
    <p:sldId id="257" r:id="rId5"/>
    <p:sldId id="288" r:id="rId6"/>
    <p:sldId id="295"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39" autoAdjust="0"/>
  </p:normalViewPr>
  <p:slideViewPr>
    <p:cSldViewPr>
      <p:cViewPr varScale="1">
        <p:scale>
          <a:sx n="56" d="100"/>
          <a:sy n="56" d="100"/>
        </p:scale>
        <p:origin x="-9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EFFF52-1B6C-437F-9856-562657AD0AE0}" type="datetimeFigureOut">
              <a:rPr kumimoji="1" lang="ja-JP" altLang="en-US" smtClean="0"/>
              <a:pPr/>
              <a:t>2009/7/10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AF3D7D-07D8-431B-B3B7-CD236BAA3D9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 1"/>
          <p:cNvSpPr>
            <a:spLocks noGrp="1" noRot="1" noChangeAspect="1" noTextEdit="1"/>
          </p:cNvSpPr>
          <p:nvPr>
            <p:ph type="sldImg"/>
          </p:nvPr>
        </p:nvSpPr>
        <p:spPr>
          <a:ln/>
        </p:spPr>
      </p:sp>
      <p:sp>
        <p:nvSpPr>
          <p:cNvPr id="28675" name="ノート プレースホルダ 2"/>
          <p:cNvSpPr>
            <a:spLocks noGrp="1"/>
          </p:cNvSpPr>
          <p:nvPr>
            <p:ph type="body" idx="1"/>
          </p:nvPr>
        </p:nvSpPr>
        <p:spPr>
          <a:noFill/>
          <a:ln/>
        </p:spPr>
        <p:txBody>
          <a:bodyPr/>
          <a:lstStyle/>
          <a:p>
            <a:pPr>
              <a:buFont typeface="Arial" pitchFamily="34" charset="0"/>
              <a:buChar char="•"/>
            </a:pPr>
            <a:r>
              <a:rPr kumimoji="1" lang="en-US" altLang="ja-JP" dirty="0" smtClean="0">
                <a:ea typeface="ＭＳ Ｐゴシック" pitchFamily="50" charset="-128"/>
              </a:rPr>
              <a:t> SINET3</a:t>
            </a:r>
            <a:r>
              <a:rPr kumimoji="1" lang="en-US" altLang="ja-JP" baseline="0" dirty="0" smtClean="0">
                <a:ea typeface="ＭＳ Ｐゴシック" pitchFamily="50" charset="-128"/>
              </a:rPr>
              <a:t> is one of production R&amp;E network and is operated by National Institute of Informatics (NII).</a:t>
            </a:r>
          </a:p>
          <a:p>
            <a:pPr>
              <a:buFont typeface="Arial" pitchFamily="34" charset="0"/>
              <a:buChar char="•"/>
            </a:pPr>
            <a:r>
              <a:rPr kumimoji="1" lang="en-US" altLang="ja-JP" baseline="0" dirty="0" smtClean="0">
                <a:ea typeface="ＭＳ Ｐゴシック" pitchFamily="50" charset="-128"/>
              </a:rPr>
              <a:t> Several VOs have been federated among universities over the different middleware, e.g. </a:t>
            </a:r>
            <a:r>
              <a:rPr kumimoji="1" lang="en-US" altLang="ja-JP" baseline="0" dirty="0" err="1" smtClean="0">
                <a:ea typeface="ＭＳ Ｐゴシック" pitchFamily="50" charset="-128"/>
              </a:rPr>
              <a:t>gLite</a:t>
            </a:r>
            <a:r>
              <a:rPr kumimoji="1" lang="en-US" altLang="ja-JP" baseline="0" dirty="0" smtClean="0">
                <a:ea typeface="ＭＳ Ｐゴシック" pitchFamily="50" charset="-128"/>
              </a:rPr>
              <a:t> and NAREGI.</a:t>
            </a:r>
          </a:p>
          <a:p>
            <a:pPr>
              <a:buFont typeface="Arial" pitchFamily="34" charset="0"/>
              <a:buChar char="•"/>
            </a:pPr>
            <a:r>
              <a:rPr kumimoji="1" lang="en-US" altLang="ja-JP" baseline="0" dirty="0" smtClean="0">
                <a:ea typeface="ＭＳ Ｐゴシック" pitchFamily="50" charset="-128"/>
              </a:rPr>
              <a:t> KEK takes responsibility for coordination and implementation of infrastructure, e.g. central network service, software services and so on.</a:t>
            </a:r>
          </a:p>
          <a:p>
            <a:pPr>
              <a:buFont typeface="Arial" pitchFamily="34" charset="0"/>
              <a:buChar char="•"/>
            </a:pPr>
            <a:r>
              <a:rPr kumimoji="1" lang="en-US" altLang="ja-JP" baseline="0" dirty="0" smtClean="0">
                <a:ea typeface="ＭＳ Ｐゴシック" pitchFamily="50" charset="-128"/>
              </a:rPr>
              <a:t> NAO, which stands for National Astronomical Observatory of Japan, is national institute for astronomy.</a:t>
            </a:r>
          </a:p>
        </p:txBody>
      </p:sp>
      <p:sp>
        <p:nvSpPr>
          <p:cNvPr id="28676" name="スライド番号プレースホルダ 3"/>
          <p:cNvSpPr>
            <a:spLocks noGrp="1"/>
          </p:cNvSpPr>
          <p:nvPr>
            <p:ph type="sldNum" sz="quarter" idx="5"/>
          </p:nvPr>
        </p:nvSpPr>
        <p:spPr>
          <a:noFill/>
        </p:spPr>
        <p:txBody>
          <a:bodyPr/>
          <a:lstStyle/>
          <a:p>
            <a:fld id="{77BA4E16-055A-4039-9531-CAB217FC1DA2}" type="slidenum">
              <a:rPr kumimoji="1" lang="ja-JP" altLang="en-US" smtClean="0">
                <a:ea typeface="ＭＳ Ｐゴシック" pitchFamily="50" charset="-128"/>
              </a:rPr>
              <a:pPr/>
              <a:t>1</a:t>
            </a:fld>
            <a:endParaRPr kumimoji="1" lang="ja-JP" altLang="en-US" dirty="0" smtClean="0">
              <a:ea typeface="ＭＳ Ｐゴシック" pitchFamily="5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p:spPr>
        <p:txBody>
          <a:bodyPr/>
          <a:lstStyle/>
          <a:p>
            <a:pPr>
              <a:buFont typeface="Arial" pitchFamily="34" charset="0"/>
              <a:buChar char="•"/>
            </a:pPr>
            <a:r>
              <a:rPr kumimoji="1" lang="en-US" altLang="ja-JP" dirty="0" smtClean="0">
                <a:ea typeface="ＭＳ Ｐゴシック" pitchFamily="50" charset="-128"/>
              </a:rPr>
              <a:t> In order to deploy</a:t>
            </a:r>
            <a:r>
              <a:rPr kumimoji="1" lang="en-US" altLang="ja-JP" baseline="0" dirty="0" smtClean="0">
                <a:ea typeface="ＭＳ Ｐゴシック" pitchFamily="50" charset="-128"/>
              </a:rPr>
              <a:t> NAREGI middleware </a:t>
            </a:r>
            <a:r>
              <a:rPr lang="en-US" altLang="ja-JP" dirty="0" smtClean="0"/>
              <a:t>as the general purpose e-science infrastructure in Japan,</a:t>
            </a:r>
            <a:r>
              <a:rPr lang="en-US" altLang="ja-JP" baseline="0" dirty="0" smtClean="0"/>
              <a:t> we need compatibility between </a:t>
            </a:r>
            <a:r>
              <a:rPr lang="en-US" altLang="ja-JP" baseline="0" dirty="0" err="1" smtClean="0"/>
              <a:t>middlewares</a:t>
            </a:r>
            <a:endParaRPr lang="en-US" altLang="ja-JP" baseline="0" dirty="0" smtClean="0"/>
          </a:p>
          <a:p>
            <a:pPr lvl="0">
              <a:buFont typeface="Arial" pitchFamily="34" charset="0"/>
              <a:buChar char="•"/>
            </a:pPr>
            <a:r>
              <a:rPr kumimoji="1" lang="en-US" altLang="ja-JP" baseline="0" dirty="0" smtClean="0">
                <a:ea typeface="ＭＳ Ｐゴシック" pitchFamily="50" charset="-128"/>
              </a:rPr>
              <a:t> At least between NAREGI and </a:t>
            </a:r>
            <a:r>
              <a:rPr kumimoji="1" lang="en-US" altLang="ja-JP" baseline="0" dirty="0" err="1" smtClean="0">
                <a:ea typeface="ＭＳ Ｐゴシック" pitchFamily="50" charset="-128"/>
              </a:rPr>
              <a:t>gLite</a:t>
            </a:r>
            <a:r>
              <a:rPr kumimoji="1" lang="en-US" altLang="ja-JP" baseline="0" dirty="0" smtClean="0">
                <a:ea typeface="ＭＳ Ｐゴシック" pitchFamily="50" charset="-128"/>
              </a:rPr>
              <a:t>, which is the biggest (and maybe very attractive for many people) resource scale even in Japan.</a:t>
            </a:r>
            <a:endParaRPr kumimoji="1" lang="ja-JP" altLang="en-US" dirty="0" smtClean="0">
              <a:ea typeface="ＭＳ Ｐゴシック" pitchFamily="50" charset="-128"/>
            </a:endParaRPr>
          </a:p>
        </p:txBody>
      </p:sp>
      <p:sp>
        <p:nvSpPr>
          <p:cNvPr id="29700" name="スライド番号プレースホルダ 3"/>
          <p:cNvSpPr>
            <a:spLocks noGrp="1"/>
          </p:cNvSpPr>
          <p:nvPr>
            <p:ph type="sldNum" sz="quarter" idx="5"/>
          </p:nvPr>
        </p:nvSpPr>
        <p:spPr>
          <a:noFill/>
        </p:spPr>
        <p:txBody>
          <a:bodyPr/>
          <a:lstStyle/>
          <a:p>
            <a:fld id="{7E7047FA-DB8F-46CF-AAC7-779306A2A537}" type="slidenum">
              <a:rPr kumimoji="1" lang="ja-JP" altLang="en-US" smtClean="0">
                <a:ea typeface="ＭＳ Ｐゴシック" pitchFamily="50" charset="-128"/>
              </a:rPr>
              <a:pPr/>
              <a:t>2</a:t>
            </a:fld>
            <a:endParaRPr kumimoji="1" lang="ja-JP" altLang="en-US" smtClean="0">
              <a:ea typeface="ＭＳ Ｐゴシック"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r>
              <a:rPr kumimoji="1" lang="en-US" altLang="ja-JP" dirty="0" smtClean="0"/>
              <a:t> The project “RENKEI - </a:t>
            </a:r>
            <a:r>
              <a:rPr kumimoji="1" lang="en-US" altLang="ja-JP" dirty="0" err="1" smtClean="0"/>
              <a:t>REsources</a:t>
            </a:r>
            <a:r>
              <a:rPr kumimoji="1" lang="en-US" altLang="ja-JP" dirty="0" smtClean="0"/>
              <a:t> </a:t>
            </a:r>
            <a:r>
              <a:rPr kumimoji="1" lang="en-US" altLang="ja-JP" dirty="0" err="1" smtClean="0"/>
              <a:t>liNKage</a:t>
            </a:r>
            <a:r>
              <a:rPr kumimoji="1" lang="en-US" altLang="ja-JP" dirty="0" smtClean="0"/>
              <a:t> for E-</a:t>
            </a:r>
            <a:r>
              <a:rPr kumimoji="1" lang="en-US" altLang="ja-JP" dirty="0" err="1" smtClean="0"/>
              <a:t>scIence</a:t>
            </a:r>
            <a:r>
              <a:rPr kumimoji="1" lang="en-US" altLang="ja-JP" dirty="0" smtClean="0"/>
              <a:t>” has been funded</a:t>
            </a:r>
            <a:r>
              <a:rPr kumimoji="1" lang="en-US" altLang="ja-JP" baseline="0" dirty="0" smtClean="0"/>
              <a:t> by MEXT for 3.5 years (2008-2011) and consists of  5 kinds of work groups.</a:t>
            </a:r>
          </a:p>
          <a:p>
            <a:pPr>
              <a:buFont typeface="Arial" pitchFamily="34" charset="0"/>
              <a:buChar char="•"/>
            </a:pPr>
            <a:r>
              <a:rPr kumimoji="1" lang="en-US" altLang="ja-JP" baseline="0" dirty="0" smtClean="0"/>
              <a:t> KEK is developing the SAGA adaptors to bridge the NAREGI and applications</a:t>
            </a:r>
          </a:p>
          <a:p>
            <a:pPr>
              <a:buFont typeface="Arial" pitchFamily="34" charset="0"/>
              <a:buChar char="•"/>
            </a:pPr>
            <a:r>
              <a:rPr kumimoji="1" lang="en-US" altLang="ja-JP" baseline="0" dirty="0" smtClean="0"/>
              <a:t> In order to demonstrate an application in multi grid infrastructure, we are developing a web application for radiotherapy simulation as practical example upon HEP library, RNS and SAGA.</a:t>
            </a:r>
          </a:p>
          <a:p>
            <a:pPr>
              <a:buFont typeface="Arial" pitchFamily="34" charset="0"/>
              <a:buChar char="•"/>
            </a:pPr>
            <a:r>
              <a:rPr kumimoji="1" lang="en-US" altLang="ja-JP" baseline="0" dirty="0" smtClean="0"/>
              <a:t> RNS is being developed by another work group that consists of Osaka university and Tsukuba university</a:t>
            </a:r>
          </a:p>
          <a:p>
            <a:pPr>
              <a:buFont typeface="Arial" pitchFamily="34" charset="0"/>
              <a:buChar char="•"/>
            </a:pPr>
            <a:r>
              <a:rPr kumimoji="1" lang="en-US" altLang="ja-JP" baseline="0" dirty="0" smtClean="0"/>
              <a:t> </a:t>
            </a:r>
            <a:r>
              <a:rPr kumimoji="1" lang="en-US" altLang="ja-JP" dirty="0" smtClean="0"/>
              <a:t>Simply, our goal is </a:t>
            </a:r>
            <a:r>
              <a:rPr kumimoji="1" lang="en-US" altLang="ja-JP" baseline="0" dirty="0" smtClean="0"/>
              <a:t>to provide middleware-independent applications and services.</a:t>
            </a:r>
          </a:p>
          <a:p>
            <a:pPr>
              <a:buFont typeface="Arial" pitchFamily="34" charset="0"/>
              <a:buChar char="•"/>
            </a:pPr>
            <a:r>
              <a:rPr kumimoji="1" lang="en-US" altLang="ja-JP" baseline="0" dirty="0" smtClean="0"/>
              <a:t> A few items shown in red-line boxes are (or will be) developed by KEK members.</a:t>
            </a:r>
          </a:p>
          <a:p>
            <a:endParaRPr kumimoji="1" lang="ja-JP" altLang="en-US" dirty="0"/>
          </a:p>
        </p:txBody>
      </p:sp>
      <p:sp>
        <p:nvSpPr>
          <p:cNvPr id="4" name="スライド番号プレースホルダ 3"/>
          <p:cNvSpPr>
            <a:spLocks noGrp="1"/>
          </p:cNvSpPr>
          <p:nvPr>
            <p:ph type="sldNum" sz="quarter" idx="10"/>
          </p:nvPr>
        </p:nvSpPr>
        <p:spPr/>
        <p:txBody>
          <a:bodyPr/>
          <a:lstStyle/>
          <a:p>
            <a:fld id="{8BAF3D7D-07D8-431B-B3B7-CD236BAA3D9F}"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r>
              <a:rPr kumimoji="1" lang="en-US" altLang="ja-JP" dirty="0" smtClean="0"/>
              <a:t> In</a:t>
            </a:r>
            <a:r>
              <a:rPr kumimoji="1" lang="en-US" altLang="ja-JP" baseline="0" dirty="0" smtClean="0"/>
              <a:t> past few months, use-cases are well analyzed and job adaptors for NAREGI and PBS has been developed.</a:t>
            </a:r>
          </a:p>
          <a:p>
            <a:pPr>
              <a:buFont typeface="Arial" pitchFamily="34" charset="0"/>
              <a:buChar char="•"/>
            </a:pPr>
            <a:r>
              <a:rPr kumimoji="1" lang="en-US" altLang="ja-JP" baseline="0" dirty="0" smtClean="0"/>
              <a:t> Universal Grid API that focuses on assist to develop mainly for end user’s applications is going to be developed in 2009 till Q3 of 2010.</a:t>
            </a:r>
            <a:endParaRPr kumimoji="1" lang="ja-JP" altLang="en-US" dirty="0" smtClean="0"/>
          </a:p>
          <a:p>
            <a:pPr>
              <a:buFont typeface="Arial" pitchFamily="34" charset="0"/>
              <a:buChar char="•"/>
            </a:pPr>
            <a:r>
              <a:rPr kumimoji="1" lang="en-US" altLang="ja-JP" baseline="0" dirty="0" smtClean="0"/>
              <a:t> Also a few application examples are going to be demonstrated in 2009.</a:t>
            </a:r>
          </a:p>
          <a:p>
            <a:pPr>
              <a:buFont typeface="Arial" pitchFamily="34" charset="0"/>
              <a:buChar char="•"/>
            </a:pPr>
            <a:endParaRPr kumimoji="1" lang="en-US" altLang="ja-JP" baseline="0" dirty="0" smtClean="0"/>
          </a:p>
        </p:txBody>
      </p:sp>
      <p:sp>
        <p:nvSpPr>
          <p:cNvPr id="4" name="スライド番号プレースホルダ 3"/>
          <p:cNvSpPr>
            <a:spLocks noGrp="1"/>
          </p:cNvSpPr>
          <p:nvPr>
            <p:ph type="sldNum" sz="quarter" idx="10"/>
          </p:nvPr>
        </p:nvSpPr>
        <p:spPr/>
        <p:txBody>
          <a:bodyPr/>
          <a:lstStyle/>
          <a:p>
            <a:fld id="{8BAF3D7D-07D8-431B-B3B7-CD236BAA3D9F}"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r>
              <a:rPr kumimoji="1" lang="en-US" altLang="ja-JP" dirty="0" smtClean="0"/>
              <a:t> As the</a:t>
            </a:r>
            <a:r>
              <a:rPr kumimoji="1" lang="en-US" altLang="ja-JP" baseline="0" dirty="0" smtClean="0"/>
              <a:t> first practical example, particle therapy simulation is demonstrated in </a:t>
            </a:r>
            <a:r>
              <a:rPr kumimoji="1" lang="en-US" altLang="ja-JP" baseline="0" dirty="0" err="1" smtClean="0"/>
              <a:t>testbed</a:t>
            </a:r>
            <a:r>
              <a:rPr kumimoji="1" lang="en-US" altLang="ja-JP" baseline="0" dirty="0" smtClean="0"/>
              <a:t> (NAREGI only)</a:t>
            </a:r>
          </a:p>
          <a:p>
            <a:pPr>
              <a:buFont typeface="Arial" pitchFamily="34" charset="0"/>
              <a:buChar char="•"/>
            </a:pPr>
            <a:r>
              <a:rPr kumimoji="1" lang="en-US" altLang="ja-JP" baseline="0" dirty="0" smtClean="0"/>
              <a:t> We would pay efforts for more application-wise development in </a:t>
            </a:r>
            <a:r>
              <a:rPr kumimoji="1" lang="en-US" altLang="ja-JP" baseline="0" dirty="0" smtClean="0"/>
              <a:t>2009</a:t>
            </a:r>
          </a:p>
          <a:p>
            <a:pPr>
              <a:buFont typeface="Arial" pitchFamily="34" charset="0"/>
              <a:buChar char="•"/>
            </a:pPr>
            <a:r>
              <a:rPr kumimoji="1" lang="en-US" altLang="ja-JP" baseline="0" dirty="0" smtClean="0"/>
              <a:t> </a:t>
            </a:r>
            <a:r>
              <a:rPr lang="en-US" altLang="ja-JP" b="0" dirty="0" smtClean="0"/>
              <a:t>Geant4 i</a:t>
            </a:r>
            <a:r>
              <a:rPr lang="en-US" altLang="ja-JP" dirty="0" smtClean="0"/>
              <a:t>s a toolkit for the simulation of the passage of particles through matter. Its areas of application include high energy, nuclear and accelerator physics, as well as studies in medical and space science.</a:t>
            </a:r>
          </a:p>
        </p:txBody>
      </p:sp>
      <p:sp>
        <p:nvSpPr>
          <p:cNvPr id="4" name="スライド番号プレースホルダ 3"/>
          <p:cNvSpPr>
            <a:spLocks noGrp="1"/>
          </p:cNvSpPr>
          <p:nvPr>
            <p:ph type="sldNum" sz="quarter" idx="10"/>
          </p:nvPr>
        </p:nvSpPr>
        <p:spPr/>
        <p:txBody>
          <a:bodyPr/>
          <a:lstStyle/>
          <a:p>
            <a:fld id="{8BAF3D7D-07D8-431B-B3B7-CD236BAA3D9F}"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BAF3D7D-07D8-431B-B3B7-CD236BAA3D9F}" type="slidenum">
              <a:rPr kumimoji="1" lang="ja-JP" altLang="en-US" smtClean="0"/>
              <a:pPr/>
              <a:t>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March 17, 2009</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March 17, 2009</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March 17, 2009</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March 17, 2009</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r>
              <a:rPr kumimoji="1" lang="en-US" altLang="ja-JP" smtClean="0"/>
              <a:t>March 17, 2009</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kumimoji="1" lang="en-US" altLang="ja-JP" smtClean="0"/>
              <a:t>March 17, 2009</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kumimoji="1" lang="en-US" altLang="ja-JP" smtClean="0"/>
              <a:t>March 17, 2009</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r>
              <a:rPr kumimoji="1" lang="en-US" altLang="ja-JP" smtClean="0"/>
              <a:t>March 17, 2009</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March 17, 2009</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en-US" altLang="ja-JP" smtClean="0"/>
              <a:t>March 17, 2009</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en-US" altLang="ja-JP" smtClean="0"/>
              <a:t>March 17, 2009</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2nd Open Meeting of the SuperKEKB Collaboration @ KEK</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March 17, 2009</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2nd Open Meeting of the SuperKEKB Collaboration @ KEK</a:t>
            </a:r>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SI2"/>
          <p:cNvPicPr>
            <a:picLocks noChangeAspect="1" noChangeArrowheads="1"/>
          </p:cNvPicPr>
          <p:nvPr/>
        </p:nvPicPr>
        <p:blipFill>
          <a:blip r:embed="rId3" cstate="print"/>
          <a:srcRect/>
          <a:stretch>
            <a:fillRect/>
          </a:stretch>
        </p:blipFill>
        <p:spPr bwMode="auto">
          <a:xfrm>
            <a:off x="357188" y="2014538"/>
            <a:ext cx="8347075" cy="4557712"/>
          </a:xfrm>
          <a:prstGeom prst="rect">
            <a:avLst/>
          </a:prstGeom>
          <a:ln>
            <a:noFill/>
          </a:ln>
          <a:effectLst>
            <a:outerShdw blurRad="50800" dist="38100" dir="2700000" algn="tl" rotWithShape="0">
              <a:prstClr val="black">
                <a:alpha val="40000"/>
              </a:prstClr>
            </a:outerShdw>
          </a:effectLst>
        </p:spPr>
      </p:pic>
      <p:sp>
        <p:nvSpPr>
          <p:cNvPr id="10" name="円/楕円 9"/>
          <p:cNvSpPr/>
          <p:nvPr/>
        </p:nvSpPr>
        <p:spPr bwMode="auto">
          <a:xfrm>
            <a:off x="3305175" y="5189539"/>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15" name="テキスト ボックス 14"/>
          <p:cNvSpPr txBox="1"/>
          <p:nvPr/>
        </p:nvSpPr>
        <p:spPr bwMode="auto">
          <a:xfrm>
            <a:off x="7229475" y="3863976"/>
            <a:ext cx="1118255" cy="307777"/>
          </a:xfrm>
          <a:prstGeom prst="rect">
            <a:avLst/>
          </a:prstGeom>
          <a:noFill/>
          <a:ln w="9525">
            <a:noFill/>
          </a:ln>
          <a:effectLst/>
        </p:spPr>
        <p:txBody>
          <a:bodyPr wrap="none">
            <a:spAutoFit/>
          </a:bodyPr>
          <a:lstStyle/>
          <a:p>
            <a:pPr algn="l" fontAlgn="auto">
              <a:spcBef>
                <a:spcPts val="0"/>
              </a:spcBef>
              <a:spcAft>
                <a:spcPts val="0"/>
              </a:spcAft>
              <a:defRPr/>
            </a:pPr>
            <a:r>
              <a:rPr lang="en-US" altLang="ja-JP" sz="1400" dirty="0">
                <a:ea typeface="+mn-ea"/>
              </a:rPr>
              <a:t>Tohoku Univ.</a:t>
            </a:r>
            <a:endParaRPr lang="ja-JP" altLang="en-US" sz="1400" dirty="0">
              <a:ea typeface="+mn-ea"/>
            </a:endParaRPr>
          </a:p>
        </p:txBody>
      </p:sp>
      <p:sp>
        <p:nvSpPr>
          <p:cNvPr id="16" name="テキスト ボックス 15"/>
          <p:cNvSpPr txBox="1"/>
          <p:nvPr/>
        </p:nvSpPr>
        <p:spPr bwMode="auto">
          <a:xfrm>
            <a:off x="7331075" y="4330700"/>
            <a:ext cx="458780" cy="307777"/>
          </a:xfrm>
          <a:prstGeom prst="rect">
            <a:avLst/>
          </a:prstGeom>
          <a:noFill/>
          <a:ln w="9525">
            <a:noFill/>
          </a:ln>
          <a:effectLst/>
        </p:spPr>
        <p:txBody>
          <a:bodyPr wrap="none">
            <a:spAutoFit/>
          </a:bodyPr>
          <a:lstStyle/>
          <a:p>
            <a:pPr algn="l" fontAlgn="auto">
              <a:spcBef>
                <a:spcPts val="0"/>
              </a:spcBef>
              <a:spcAft>
                <a:spcPts val="0"/>
              </a:spcAft>
              <a:defRPr/>
            </a:pPr>
            <a:r>
              <a:rPr lang="en-US" altLang="ja-JP" sz="1400" dirty="0">
                <a:ea typeface="+mn-ea"/>
              </a:rPr>
              <a:t>KEK</a:t>
            </a:r>
            <a:endParaRPr lang="ja-JP" altLang="en-US" sz="1400" dirty="0">
              <a:ea typeface="+mn-ea"/>
            </a:endParaRPr>
          </a:p>
        </p:txBody>
      </p:sp>
      <p:sp>
        <p:nvSpPr>
          <p:cNvPr id="17" name="テキスト ボックス 16"/>
          <p:cNvSpPr txBox="1"/>
          <p:nvPr/>
        </p:nvSpPr>
        <p:spPr bwMode="auto">
          <a:xfrm>
            <a:off x="7291388" y="4611688"/>
            <a:ext cx="1372492" cy="307777"/>
          </a:xfrm>
          <a:prstGeom prst="rect">
            <a:avLst/>
          </a:prstGeom>
          <a:noFill/>
          <a:ln w="9525">
            <a:noFill/>
          </a:ln>
          <a:effectLst/>
        </p:spPr>
        <p:txBody>
          <a:bodyPr wrap="none">
            <a:spAutoFit/>
          </a:bodyPr>
          <a:lstStyle/>
          <a:p>
            <a:pPr algn="l" fontAlgn="auto">
              <a:spcBef>
                <a:spcPts val="0"/>
              </a:spcBef>
              <a:spcAft>
                <a:spcPts val="0"/>
              </a:spcAft>
              <a:defRPr/>
            </a:pPr>
            <a:r>
              <a:rPr lang="en-US" altLang="ja-JP" sz="1400" dirty="0">
                <a:ea typeface="+mn-ea"/>
              </a:rPr>
              <a:t>Univ. of Tsukuba</a:t>
            </a:r>
            <a:endParaRPr lang="ja-JP" altLang="en-US" sz="1400" dirty="0">
              <a:ea typeface="+mn-ea"/>
            </a:endParaRPr>
          </a:p>
        </p:txBody>
      </p:sp>
      <p:sp>
        <p:nvSpPr>
          <p:cNvPr id="18" name="テキスト ボックス 17"/>
          <p:cNvSpPr txBox="1"/>
          <p:nvPr/>
        </p:nvSpPr>
        <p:spPr bwMode="auto">
          <a:xfrm>
            <a:off x="1295601" y="4049917"/>
            <a:ext cx="1133259" cy="307777"/>
          </a:xfrm>
          <a:prstGeom prst="rect">
            <a:avLst/>
          </a:prstGeom>
          <a:noFill/>
          <a:ln w="9525">
            <a:noFill/>
          </a:ln>
          <a:effectLst/>
        </p:spPr>
        <p:txBody>
          <a:bodyPr wrap="none">
            <a:spAutoFit/>
          </a:bodyPr>
          <a:lstStyle/>
          <a:p>
            <a:pPr fontAlgn="auto">
              <a:spcBef>
                <a:spcPts val="0"/>
              </a:spcBef>
              <a:spcAft>
                <a:spcPts val="0"/>
              </a:spcAft>
              <a:defRPr/>
            </a:pPr>
            <a:r>
              <a:rPr lang="en-US" altLang="ja-JP" sz="1400" dirty="0">
                <a:ea typeface="+mn-ea"/>
              </a:rPr>
              <a:t>Nagoya Univ.</a:t>
            </a:r>
            <a:endParaRPr lang="ja-JP" altLang="en-US" sz="1400" dirty="0">
              <a:ea typeface="+mn-ea"/>
            </a:endParaRPr>
          </a:p>
        </p:txBody>
      </p:sp>
      <p:sp>
        <p:nvSpPr>
          <p:cNvPr id="19" name="テキスト ボックス 18"/>
          <p:cNvSpPr txBox="1"/>
          <p:nvPr/>
        </p:nvSpPr>
        <p:spPr bwMode="auto">
          <a:xfrm>
            <a:off x="1038225" y="4286250"/>
            <a:ext cx="956929" cy="307777"/>
          </a:xfrm>
          <a:prstGeom prst="rect">
            <a:avLst/>
          </a:prstGeom>
          <a:noFill/>
          <a:ln w="9525">
            <a:noFill/>
          </a:ln>
          <a:effectLst/>
        </p:spPr>
        <p:txBody>
          <a:bodyPr wrap="none">
            <a:spAutoFit/>
          </a:bodyPr>
          <a:lstStyle/>
          <a:p>
            <a:pPr fontAlgn="auto">
              <a:spcBef>
                <a:spcPts val="0"/>
              </a:spcBef>
              <a:spcAft>
                <a:spcPts val="0"/>
              </a:spcAft>
              <a:defRPr/>
            </a:pPr>
            <a:r>
              <a:rPr lang="en-US" altLang="ja-JP" sz="1400" dirty="0">
                <a:ea typeface="+mn-ea"/>
              </a:rPr>
              <a:t>Kobe Univ.</a:t>
            </a:r>
            <a:endParaRPr lang="ja-JP" altLang="en-US" sz="1400" dirty="0">
              <a:ea typeface="+mn-ea"/>
            </a:endParaRPr>
          </a:p>
        </p:txBody>
      </p:sp>
      <p:sp>
        <p:nvSpPr>
          <p:cNvPr id="20" name="テキスト ボックス 19"/>
          <p:cNvSpPr txBox="1"/>
          <p:nvPr/>
        </p:nvSpPr>
        <p:spPr bwMode="auto">
          <a:xfrm>
            <a:off x="646865" y="4835735"/>
            <a:ext cx="1496243" cy="307777"/>
          </a:xfrm>
          <a:prstGeom prst="rect">
            <a:avLst/>
          </a:prstGeom>
          <a:noFill/>
          <a:ln w="9525">
            <a:noFill/>
          </a:ln>
          <a:effectLst/>
        </p:spPr>
        <p:txBody>
          <a:bodyPr wrap="none">
            <a:spAutoFit/>
          </a:bodyPr>
          <a:lstStyle/>
          <a:p>
            <a:pPr algn="ctr" fontAlgn="auto">
              <a:spcBef>
                <a:spcPts val="0"/>
              </a:spcBef>
              <a:spcAft>
                <a:spcPts val="0"/>
              </a:spcAft>
              <a:defRPr/>
            </a:pPr>
            <a:r>
              <a:rPr lang="en-US" altLang="ja-JP" sz="1400" dirty="0">
                <a:ea typeface="+mn-ea"/>
              </a:rPr>
              <a:t>Hiroshima </a:t>
            </a:r>
            <a:r>
              <a:rPr lang="en-US" altLang="ja-JP" sz="1400" dirty="0" smtClean="0">
                <a:ea typeface="+mn-ea"/>
              </a:rPr>
              <a:t>IT (HIT)</a:t>
            </a:r>
            <a:endParaRPr lang="ja-JP" altLang="en-US" sz="1400" dirty="0">
              <a:ea typeface="+mn-ea"/>
            </a:endParaRPr>
          </a:p>
        </p:txBody>
      </p:sp>
      <p:cxnSp>
        <p:nvCxnSpPr>
          <p:cNvPr id="21" name="直線コネクタ 20"/>
          <p:cNvCxnSpPr>
            <a:endCxn id="15" idx="1"/>
          </p:cNvCxnSpPr>
          <p:nvPr/>
        </p:nvCxnSpPr>
        <p:spPr bwMode="auto">
          <a:xfrm rot="5400000" flipH="1" flipV="1">
            <a:off x="6529332" y="3780274"/>
            <a:ext cx="462551" cy="937735"/>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直線コネクタ 21"/>
          <p:cNvCxnSpPr>
            <a:endCxn id="16" idx="1"/>
          </p:cNvCxnSpPr>
          <p:nvPr/>
        </p:nvCxnSpPr>
        <p:spPr bwMode="auto">
          <a:xfrm flipV="1">
            <a:off x="5891212" y="4484589"/>
            <a:ext cx="1439863" cy="630337"/>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直線コネクタ 22"/>
          <p:cNvCxnSpPr>
            <a:endCxn id="17" idx="1"/>
          </p:cNvCxnSpPr>
          <p:nvPr/>
        </p:nvCxnSpPr>
        <p:spPr bwMode="auto">
          <a:xfrm rot="5400000" flipH="1" flipV="1">
            <a:off x="6215381" y="4318292"/>
            <a:ext cx="628721" cy="1523291"/>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bwMode="auto">
          <a:xfrm>
            <a:off x="2428860" y="4214818"/>
            <a:ext cx="1855325" cy="1156157"/>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直線コネクタ 24"/>
          <p:cNvCxnSpPr>
            <a:stCxn id="19" idx="3"/>
            <a:endCxn id="10" idx="1"/>
          </p:cNvCxnSpPr>
          <p:nvPr/>
        </p:nvCxnSpPr>
        <p:spPr bwMode="auto">
          <a:xfrm>
            <a:off x="1995154" y="4440139"/>
            <a:ext cx="1332885" cy="774045"/>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bwMode="auto">
          <a:xfrm>
            <a:off x="2071670" y="4929198"/>
            <a:ext cx="714380" cy="428628"/>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171" name="タイトル 1"/>
          <p:cNvSpPr>
            <a:spLocks noGrp="1"/>
          </p:cNvSpPr>
          <p:nvPr>
            <p:ph type="title"/>
          </p:nvPr>
        </p:nvSpPr>
        <p:spPr/>
        <p:txBody>
          <a:bodyPr/>
          <a:lstStyle/>
          <a:p>
            <a:r>
              <a:rPr lang="en-US" altLang="ja-JP" dirty="0" smtClean="0"/>
              <a:t>Introduction</a:t>
            </a:r>
            <a:endParaRPr lang="ja-JP" altLang="en-US" dirty="0" smtClean="0"/>
          </a:p>
        </p:txBody>
      </p:sp>
      <p:sp>
        <p:nvSpPr>
          <p:cNvPr id="3" name="コンテンツ プレースホルダ 2"/>
          <p:cNvSpPr>
            <a:spLocks noGrp="1"/>
          </p:cNvSpPr>
          <p:nvPr>
            <p:ph idx="1"/>
          </p:nvPr>
        </p:nvSpPr>
        <p:spPr>
          <a:xfrm>
            <a:off x="457200" y="1357298"/>
            <a:ext cx="6115064" cy="2428891"/>
          </a:xfrm>
        </p:spPr>
        <p:txBody>
          <a:bodyPr>
            <a:normAutofit fontScale="47500" lnSpcReduction="20000"/>
          </a:bodyPr>
          <a:lstStyle/>
          <a:p>
            <a:r>
              <a:rPr lang="en-US" altLang="ja-JP" dirty="0" smtClean="0"/>
              <a:t>KEK is the central laboratory for HEP in Japan</a:t>
            </a:r>
          </a:p>
          <a:p>
            <a:r>
              <a:rPr lang="en-US" altLang="ja-JP" dirty="0" smtClean="0"/>
              <a:t>Major HEP projects:</a:t>
            </a:r>
          </a:p>
          <a:p>
            <a:pPr lvl="1"/>
            <a:r>
              <a:rPr lang="en-US" altLang="ja-JP" dirty="0" smtClean="0"/>
              <a:t>Belle, J-PARC and ATLAS	ongoing projects</a:t>
            </a:r>
          </a:p>
          <a:p>
            <a:pPr lvl="1"/>
            <a:r>
              <a:rPr lang="en-US" altLang="ja-JP" dirty="0" smtClean="0"/>
              <a:t>ILC and Super-Belle	future projects</a:t>
            </a:r>
          </a:p>
          <a:p>
            <a:r>
              <a:rPr lang="en-US" altLang="ja-JP" dirty="0" smtClean="0"/>
              <a:t>Also covering </a:t>
            </a:r>
          </a:p>
          <a:p>
            <a:pPr lvl="1"/>
            <a:r>
              <a:rPr lang="en-US" altLang="ja-JP" dirty="0" smtClean="0"/>
              <a:t>Material science, bio-chemistry and so on using synchrotron light and neutron source</a:t>
            </a:r>
          </a:p>
          <a:p>
            <a:pPr lvl="1"/>
            <a:r>
              <a:rPr lang="en-US" altLang="ja-JP" dirty="0" smtClean="0"/>
              <a:t>Radio therapy using accelerator</a:t>
            </a:r>
          </a:p>
          <a:p>
            <a:r>
              <a:rPr lang="en-US" altLang="ja-JP" dirty="0" smtClean="0"/>
              <a:t>University group support in these field</a:t>
            </a:r>
          </a:p>
          <a:p>
            <a:pPr lvl="1"/>
            <a:r>
              <a:rPr lang="en-US" altLang="ja-JP" dirty="0" smtClean="0"/>
              <a:t>Grid deployment</a:t>
            </a:r>
          </a:p>
          <a:p>
            <a:pPr lvl="1"/>
            <a:r>
              <a:rPr lang="en-US" altLang="ja-JP" dirty="0" smtClean="0"/>
              <a:t>Reliable operation</a:t>
            </a:r>
          </a:p>
        </p:txBody>
      </p:sp>
      <p:sp>
        <p:nvSpPr>
          <p:cNvPr id="38" name="円/楕円 37"/>
          <p:cNvSpPr/>
          <p:nvPr/>
        </p:nvSpPr>
        <p:spPr bwMode="auto">
          <a:xfrm>
            <a:off x="2714612" y="5260976"/>
            <a:ext cx="156123" cy="168288"/>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39" name="円/楕円 38"/>
          <p:cNvSpPr/>
          <p:nvPr/>
        </p:nvSpPr>
        <p:spPr bwMode="auto">
          <a:xfrm>
            <a:off x="4214810" y="5260976"/>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0" name="円/楕円 39"/>
          <p:cNvSpPr/>
          <p:nvPr/>
        </p:nvSpPr>
        <p:spPr bwMode="auto">
          <a:xfrm>
            <a:off x="5416009" y="5403852"/>
            <a:ext cx="156123" cy="168288"/>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1" name="円/楕円 40"/>
          <p:cNvSpPr/>
          <p:nvPr/>
        </p:nvSpPr>
        <p:spPr bwMode="auto">
          <a:xfrm>
            <a:off x="5630323" y="5286388"/>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2" name="円/楕円 41"/>
          <p:cNvSpPr/>
          <p:nvPr/>
        </p:nvSpPr>
        <p:spPr bwMode="auto">
          <a:xfrm>
            <a:off x="5701761" y="5072074"/>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3" name="円/楕円 42"/>
          <p:cNvSpPr/>
          <p:nvPr/>
        </p:nvSpPr>
        <p:spPr bwMode="auto">
          <a:xfrm>
            <a:off x="6130389" y="4429132"/>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4" name="円/楕円 43"/>
          <p:cNvSpPr/>
          <p:nvPr/>
        </p:nvSpPr>
        <p:spPr bwMode="auto">
          <a:xfrm>
            <a:off x="5214942" y="5332414"/>
            <a:ext cx="156123" cy="168288"/>
          </a:xfrm>
          <a:prstGeom prst="ellipse">
            <a:avLst/>
          </a:prstGeom>
          <a:solidFill>
            <a:srgbClr val="00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6" name="テキスト ボックス 45"/>
          <p:cNvSpPr txBox="1"/>
          <p:nvPr/>
        </p:nvSpPr>
        <p:spPr>
          <a:xfrm>
            <a:off x="6072198" y="1142984"/>
            <a:ext cx="2929072" cy="830997"/>
          </a:xfrm>
          <a:prstGeom prst="rect">
            <a:avLst/>
          </a:prstGeom>
          <a:noFill/>
        </p:spPr>
        <p:txBody>
          <a:bodyPr wrap="none" rtlCol="0">
            <a:spAutoFit/>
          </a:bodyPr>
          <a:lstStyle/>
          <a:p>
            <a:r>
              <a:rPr kumimoji="1" lang="en-US" altLang="ja-JP" sz="1600" dirty="0" smtClean="0"/>
              <a:t>SINET3: Production R&amp;E network</a:t>
            </a:r>
          </a:p>
          <a:p>
            <a:r>
              <a:rPr lang="en-US" altLang="ja-JP" sz="1600" dirty="0" smtClean="0"/>
              <a:t>10-40 </a:t>
            </a:r>
            <a:r>
              <a:rPr lang="en-US" altLang="ja-JP" sz="1600" dirty="0" err="1" smtClean="0"/>
              <a:t>Gbps</a:t>
            </a:r>
            <a:r>
              <a:rPr lang="en-US" altLang="ja-JP" sz="1600" dirty="0" smtClean="0"/>
              <a:t> national backbone</a:t>
            </a:r>
          </a:p>
          <a:p>
            <a:r>
              <a:rPr lang="en-US" altLang="ja-JP" sz="1600" dirty="0" smtClean="0"/>
              <a:t>10 </a:t>
            </a:r>
            <a:r>
              <a:rPr lang="en-US" altLang="ja-JP" sz="1600" dirty="0" err="1" smtClean="0"/>
              <a:t>Gbps</a:t>
            </a:r>
            <a:r>
              <a:rPr lang="en-US" altLang="ja-JP" sz="1600" dirty="0" smtClean="0"/>
              <a:t> </a:t>
            </a:r>
            <a:r>
              <a:rPr lang="en-US" altLang="ja-JP" sz="1600" dirty="0" smtClean="0"/>
              <a:t>for </a:t>
            </a:r>
            <a:r>
              <a:rPr lang="en-US" altLang="ja-JP" sz="1600" dirty="0" smtClean="0"/>
              <a:t>NYC and LA</a:t>
            </a:r>
            <a:endParaRPr kumimoji="1" lang="ja-JP" altLang="en-US" sz="1600" dirty="0"/>
          </a:p>
        </p:txBody>
      </p:sp>
      <p:sp>
        <p:nvSpPr>
          <p:cNvPr id="48" name="テキスト ボックス 47"/>
          <p:cNvSpPr txBox="1"/>
          <p:nvPr/>
        </p:nvSpPr>
        <p:spPr bwMode="auto">
          <a:xfrm>
            <a:off x="2979518" y="4143380"/>
            <a:ext cx="520912" cy="307777"/>
          </a:xfrm>
          <a:prstGeom prst="rect">
            <a:avLst/>
          </a:prstGeom>
          <a:noFill/>
          <a:ln w="9525">
            <a:noFill/>
          </a:ln>
          <a:effectLst/>
        </p:spPr>
        <p:txBody>
          <a:bodyPr wrap="none">
            <a:spAutoFit/>
          </a:bodyPr>
          <a:lstStyle/>
          <a:p>
            <a:pPr algn="l" fontAlgn="auto">
              <a:spcBef>
                <a:spcPts val="0"/>
              </a:spcBef>
              <a:spcAft>
                <a:spcPts val="0"/>
              </a:spcAft>
              <a:defRPr/>
            </a:pPr>
            <a:r>
              <a:rPr lang="en-US" altLang="ja-JP" sz="1400" dirty="0" smtClean="0">
                <a:ea typeface="+mn-ea"/>
              </a:rPr>
              <a:t>NAO</a:t>
            </a:r>
            <a:endParaRPr lang="ja-JP" altLang="en-US" sz="1400" dirty="0">
              <a:ea typeface="+mn-ea"/>
            </a:endParaRPr>
          </a:p>
        </p:txBody>
      </p:sp>
      <p:cxnSp>
        <p:nvCxnSpPr>
          <p:cNvPr id="49" name="直線コネクタ 48"/>
          <p:cNvCxnSpPr/>
          <p:nvPr/>
        </p:nvCxnSpPr>
        <p:spPr bwMode="auto">
          <a:xfrm>
            <a:off x="3500430" y="4286256"/>
            <a:ext cx="1711060" cy="1071570"/>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円/楕円 27"/>
          <p:cNvSpPr/>
          <p:nvPr/>
        </p:nvSpPr>
        <p:spPr bwMode="auto">
          <a:xfrm>
            <a:off x="2867012" y="5143512"/>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29" name="テキスト ボックス 28"/>
          <p:cNvSpPr txBox="1"/>
          <p:nvPr/>
        </p:nvSpPr>
        <p:spPr bwMode="auto">
          <a:xfrm>
            <a:off x="810691" y="4572008"/>
            <a:ext cx="1332417" cy="307777"/>
          </a:xfrm>
          <a:prstGeom prst="rect">
            <a:avLst/>
          </a:prstGeom>
          <a:noFill/>
          <a:ln w="9525">
            <a:noFill/>
          </a:ln>
          <a:effectLst/>
        </p:spPr>
        <p:txBody>
          <a:bodyPr wrap="none">
            <a:spAutoFit/>
          </a:bodyPr>
          <a:lstStyle/>
          <a:p>
            <a:pPr algn="ctr" fontAlgn="auto">
              <a:spcBef>
                <a:spcPts val="0"/>
              </a:spcBef>
              <a:spcAft>
                <a:spcPts val="0"/>
              </a:spcAft>
              <a:defRPr/>
            </a:pPr>
            <a:r>
              <a:rPr lang="en-US" altLang="ja-JP" sz="1400" dirty="0" smtClean="0">
                <a:ea typeface="+mn-ea"/>
              </a:rPr>
              <a:t>Hiroshima Univ.</a:t>
            </a:r>
            <a:endParaRPr lang="ja-JP" altLang="en-US" sz="1400" dirty="0">
              <a:ea typeface="+mn-ea"/>
            </a:endParaRPr>
          </a:p>
        </p:txBody>
      </p:sp>
      <p:cxnSp>
        <p:nvCxnSpPr>
          <p:cNvPr id="30" name="直線コネクタ 29"/>
          <p:cNvCxnSpPr/>
          <p:nvPr/>
        </p:nvCxnSpPr>
        <p:spPr bwMode="auto">
          <a:xfrm>
            <a:off x="2152632" y="4737118"/>
            <a:ext cx="714380" cy="428628"/>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3" name="円/楕円 32"/>
          <p:cNvSpPr/>
          <p:nvPr/>
        </p:nvSpPr>
        <p:spPr bwMode="auto">
          <a:xfrm>
            <a:off x="5572132" y="5438788"/>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36" name="テキスト ボックス 35"/>
          <p:cNvSpPr txBox="1"/>
          <p:nvPr/>
        </p:nvSpPr>
        <p:spPr bwMode="auto">
          <a:xfrm>
            <a:off x="2228792" y="3786190"/>
            <a:ext cx="1200200" cy="307777"/>
          </a:xfrm>
          <a:prstGeom prst="rect">
            <a:avLst/>
          </a:prstGeom>
          <a:noFill/>
          <a:ln w="9525">
            <a:noFill/>
          </a:ln>
          <a:effectLst/>
        </p:spPr>
        <p:txBody>
          <a:bodyPr wrap="none">
            <a:spAutoFit/>
          </a:bodyPr>
          <a:lstStyle/>
          <a:p>
            <a:pPr algn="l" fontAlgn="auto">
              <a:spcBef>
                <a:spcPts val="0"/>
              </a:spcBef>
              <a:spcAft>
                <a:spcPts val="0"/>
              </a:spcAft>
              <a:defRPr/>
            </a:pPr>
            <a:r>
              <a:rPr lang="en-US" altLang="ja-JP" sz="1400" dirty="0">
                <a:ea typeface="+mn-ea"/>
              </a:rPr>
              <a:t>Univ. of </a:t>
            </a:r>
            <a:r>
              <a:rPr lang="en-US" altLang="ja-JP" sz="1400" dirty="0" smtClean="0">
                <a:ea typeface="+mn-ea"/>
              </a:rPr>
              <a:t>Tokyo</a:t>
            </a:r>
            <a:endParaRPr lang="ja-JP" altLang="en-US" sz="1400" dirty="0">
              <a:ea typeface="+mn-ea"/>
            </a:endParaRPr>
          </a:p>
        </p:txBody>
      </p:sp>
      <p:grpSp>
        <p:nvGrpSpPr>
          <p:cNvPr id="52" name="グループ化 51"/>
          <p:cNvGrpSpPr/>
          <p:nvPr/>
        </p:nvGrpSpPr>
        <p:grpSpPr>
          <a:xfrm>
            <a:off x="7242780" y="5072074"/>
            <a:ext cx="1758376" cy="721700"/>
            <a:chOff x="7500958" y="5429264"/>
            <a:chExt cx="1758376" cy="721700"/>
          </a:xfrm>
        </p:grpSpPr>
        <p:sp>
          <p:nvSpPr>
            <p:cNvPr id="50" name="テキスト ボックス 49"/>
            <p:cNvSpPr txBox="1"/>
            <p:nvPr/>
          </p:nvSpPr>
          <p:spPr>
            <a:xfrm>
              <a:off x="7500958" y="5429264"/>
              <a:ext cx="1758376" cy="721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360000" tIns="144000" rIns="72000" bIns="144000" rtlCol="0">
              <a:spAutoFit/>
            </a:bodyPr>
            <a:lstStyle/>
            <a:p>
              <a:r>
                <a:rPr kumimoji="1" lang="en-US" altLang="ja-JP" sz="1400" dirty="0" smtClean="0"/>
                <a:t>HEP intensive</a:t>
              </a:r>
            </a:p>
            <a:p>
              <a:r>
                <a:rPr lang="en-US" altLang="ja-JP" sz="1400" dirty="0" smtClean="0"/>
                <a:t>Computer Science</a:t>
              </a:r>
              <a:endParaRPr kumimoji="1" lang="ja-JP" altLang="en-US" sz="1400" dirty="0"/>
            </a:p>
          </p:txBody>
        </p:sp>
        <p:sp>
          <p:nvSpPr>
            <p:cNvPr id="45" name="円/楕円 44"/>
            <p:cNvSpPr/>
            <p:nvPr/>
          </p:nvSpPr>
          <p:spPr bwMode="auto">
            <a:xfrm>
              <a:off x="7630587" y="5572140"/>
              <a:ext cx="156123" cy="168288"/>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sp>
          <p:nvSpPr>
            <p:cNvPr id="47" name="円/楕円 46"/>
            <p:cNvSpPr/>
            <p:nvPr/>
          </p:nvSpPr>
          <p:spPr bwMode="auto">
            <a:xfrm>
              <a:off x="7630587" y="5811866"/>
              <a:ext cx="156123" cy="168288"/>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sz="1400" dirty="0">
                <a:latin typeface="+mj-lt"/>
              </a:endParaRPr>
            </a:p>
          </p:txBody>
        </p:sp>
      </p:grpSp>
      <p:sp>
        <p:nvSpPr>
          <p:cNvPr id="54" name="テキスト ボックス 53"/>
          <p:cNvSpPr txBox="1"/>
          <p:nvPr/>
        </p:nvSpPr>
        <p:spPr>
          <a:xfrm>
            <a:off x="71406" y="5955589"/>
            <a:ext cx="900115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2400" dirty="0" smtClean="0"/>
              <a:t>Coordination and implementation of infrastructures for particularly Japanese HEP institutes are KEK’s responsibility.</a:t>
            </a:r>
            <a:endParaRPr kumimoji="1" lang="ja-JP" altLang="en-US" sz="2400" dirty="0"/>
          </a:p>
        </p:txBody>
      </p:sp>
      <p:cxnSp>
        <p:nvCxnSpPr>
          <p:cNvPr id="56" name="直線コネクタ 55"/>
          <p:cNvCxnSpPr/>
          <p:nvPr/>
        </p:nvCxnSpPr>
        <p:spPr bwMode="auto">
          <a:xfrm>
            <a:off x="3357554" y="4000504"/>
            <a:ext cx="2286016" cy="1452921"/>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normAutofit/>
          </a:bodyPr>
          <a:lstStyle/>
          <a:p>
            <a:pPr eaLnBrk="1" hangingPunct="1"/>
            <a:r>
              <a:rPr lang="en-US" altLang="ja-JP" dirty="0" smtClean="0"/>
              <a:t>Grid Deployment at KEK</a:t>
            </a:r>
            <a:endParaRPr lang="ja-JP" altLang="en-US" dirty="0" smtClean="0"/>
          </a:p>
        </p:txBody>
      </p:sp>
      <p:graphicFrame>
        <p:nvGraphicFramePr>
          <p:cNvPr id="4" name="コンテンツ プレースホルダ 3"/>
          <p:cNvGraphicFramePr>
            <a:graphicFrameLocks noGrp="1"/>
          </p:cNvGraphicFramePr>
          <p:nvPr>
            <p:ph sz="half" idx="1"/>
          </p:nvPr>
        </p:nvGraphicFramePr>
        <p:xfrm>
          <a:off x="571500" y="4047830"/>
          <a:ext cx="8072467" cy="2595880"/>
        </p:xfrm>
        <a:graphic>
          <a:graphicData uri="http://schemas.openxmlformats.org/drawingml/2006/table">
            <a:tbl>
              <a:tblPr firstRow="1" bandRow="1">
                <a:tableStyleId>{5940675A-B579-460E-94D1-54222C63F5DA}</a:tableStyleId>
              </a:tblPr>
              <a:tblGrid>
                <a:gridCol w="1890820"/>
                <a:gridCol w="1163599"/>
                <a:gridCol w="1483367"/>
                <a:gridCol w="1178227"/>
                <a:gridCol w="1178227"/>
                <a:gridCol w="1178227"/>
              </a:tblGrid>
              <a:tr h="370840">
                <a:tc>
                  <a:txBody>
                    <a:bodyPr/>
                    <a:lstStyle/>
                    <a:p>
                      <a:endParaRPr kumimoji="1" lang="ja-JP" altLang="en-US" dirty="0"/>
                    </a:p>
                  </a:txBody>
                  <a:tcPr marL="45863" marR="45863"/>
                </a:tc>
                <a:tc>
                  <a:txBody>
                    <a:bodyPr/>
                    <a:lstStyle/>
                    <a:p>
                      <a:r>
                        <a:rPr kumimoji="1" lang="en-US" altLang="ja-JP" b="1" dirty="0" err="1" smtClean="0"/>
                        <a:t>gLite</a:t>
                      </a:r>
                      <a:endParaRPr kumimoji="1" lang="ja-JP" altLang="en-US" b="1" dirty="0"/>
                    </a:p>
                  </a:txBody>
                  <a:tcPr marL="45863" marR="45863"/>
                </a:tc>
                <a:tc>
                  <a:txBody>
                    <a:bodyPr/>
                    <a:lstStyle/>
                    <a:p>
                      <a:r>
                        <a:rPr kumimoji="1" lang="en-US" altLang="ja-JP" b="1" dirty="0" smtClean="0"/>
                        <a:t>NAREGI</a:t>
                      </a:r>
                      <a:endParaRPr kumimoji="1" lang="ja-JP" altLang="en-US" b="1" dirty="0"/>
                    </a:p>
                  </a:txBody>
                  <a:tcPr marL="45863" marR="45863"/>
                </a:tc>
                <a:tc>
                  <a:txBody>
                    <a:bodyPr/>
                    <a:lstStyle/>
                    <a:p>
                      <a:r>
                        <a:rPr kumimoji="1" lang="en-US" altLang="ja-JP" b="1" dirty="0" err="1" smtClean="0"/>
                        <a:t>Gfarm</a:t>
                      </a:r>
                      <a:endParaRPr kumimoji="1" lang="ja-JP" altLang="en-US" b="1" dirty="0"/>
                    </a:p>
                  </a:txBody>
                  <a:tcPr marL="45863" marR="45863"/>
                </a:tc>
                <a:tc>
                  <a:txBody>
                    <a:bodyPr/>
                    <a:lstStyle/>
                    <a:p>
                      <a:r>
                        <a:rPr kumimoji="1" lang="en-US" altLang="ja-JP" b="1" dirty="0" smtClean="0"/>
                        <a:t>SRB</a:t>
                      </a:r>
                      <a:endParaRPr kumimoji="1" lang="ja-JP" altLang="en-US" b="1" dirty="0"/>
                    </a:p>
                  </a:txBody>
                  <a:tcPr marL="45863" marR="45863"/>
                </a:tc>
                <a:tc>
                  <a:txBody>
                    <a:bodyPr/>
                    <a:lstStyle/>
                    <a:p>
                      <a:r>
                        <a:rPr kumimoji="1" lang="en-US" altLang="ja-JP" b="1" dirty="0" err="1" smtClean="0"/>
                        <a:t>iRODS</a:t>
                      </a:r>
                      <a:endParaRPr kumimoji="1" lang="ja-JP" altLang="en-US" b="1" dirty="0"/>
                    </a:p>
                  </a:txBody>
                  <a:tcPr marL="45863" marR="45863"/>
                </a:tc>
              </a:tr>
              <a:tr h="370840">
                <a:tc>
                  <a:txBody>
                    <a:bodyPr/>
                    <a:lstStyle/>
                    <a:p>
                      <a:r>
                        <a:rPr kumimoji="1" lang="en-US" altLang="ja-JP" b="1" dirty="0" smtClean="0"/>
                        <a:t>Belle</a:t>
                      </a:r>
                      <a:endParaRPr kumimoji="1" lang="ja-JP" altLang="en-US" b="1" dirty="0"/>
                    </a:p>
                  </a:txBody>
                  <a:tcPr marL="45863" marR="45863"/>
                </a:tc>
                <a:tc>
                  <a:txBody>
                    <a:bodyPr/>
                    <a:lstStyle/>
                    <a:p>
                      <a:r>
                        <a:rPr kumimoji="1" lang="en-US" altLang="ja-JP" dirty="0" smtClean="0"/>
                        <a:t>Using</a:t>
                      </a:r>
                      <a:endParaRPr kumimoji="1" lang="ja-JP" altLang="en-US" dirty="0"/>
                    </a:p>
                  </a:txBody>
                  <a:tcPr marL="45863" marR="45863">
                    <a:solidFill>
                      <a:srgbClr val="FFFF00"/>
                    </a:solidFill>
                  </a:tcPr>
                </a:tc>
                <a:tc>
                  <a:txBody>
                    <a:bodyPr/>
                    <a:lstStyle/>
                    <a:p>
                      <a:r>
                        <a:rPr kumimoji="1" lang="en-US" altLang="ja-JP" dirty="0" smtClean="0"/>
                        <a:t>Planning</a:t>
                      </a:r>
                      <a:endParaRPr kumimoji="1" lang="ja-JP" altLang="en-US" dirty="0"/>
                    </a:p>
                  </a:txBody>
                  <a:tcPr marL="45863" marR="45863">
                    <a:solidFill>
                      <a:srgbClr val="00FF00"/>
                    </a:solidFill>
                  </a:tcPr>
                </a:tc>
                <a:tc>
                  <a:txBody>
                    <a:bodyPr/>
                    <a:lstStyle/>
                    <a:p>
                      <a:r>
                        <a:rPr kumimoji="1" lang="en-US" altLang="ja-JP" dirty="0" smtClean="0"/>
                        <a:t>Using</a:t>
                      </a:r>
                      <a:endParaRPr kumimoji="1" lang="ja-JP" altLang="en-US" dirty="0"/>
                    </a:p>
                  </a:txBody>
                  <a:tcPr marL="45863" marR="45863">
                    <a:solidFill>
                      <a:srgbClr val="FFFF00"/>
                    </a:solidFill>
                  </a:tcPr>
                </a:tc>
                <a:tc>
                  <a:txBody>
                    <a:bodyPr/>
                    <a:lstStyle/>
                    <a:p>
                      <a:r>
                        <a:rPr kumimoji="1" lang="en-US" altLang="ja-JP" dirty="0" smtClean="0"/>
                        <a:t>Using</a:t>
                      </a:r>
                      <a:endParaRPr kumimoji="1" lang="ja-JP" altLang="en-US" dirty="0"/>
                    </a:p>
                  </a:txBody>
                  <a:tcPr marL="45863" marR="45863">
                    <a:solidFill>
                      <a:srgbClr val="FFFF00"/>
                    </a:solidFill>
                  </a:tcPr>
                </a:tc>
                <a:tc>
                  <a:txBody>
                    <a:bodyPr/>
                    <a:lstStyle/>
                    <a:p>
                      <a:endParaRPr kumimoji="1" lang="ja-JP" altLang="en-US" dirty="0"/>
                    </a:p>
                  </a:txBody>
                  <a:tcPr marL="45863" marR="45863"/>
                </a:tc>
              </a:tr>
              <a:tr h="370840">
                <a:tc>
                  <a:txBody>
                    <a:bodyPr/>
                    <a:lstStyle/>
                    <a:p>
                      <a:r>
                        <a:rPr kumimoji="1" lang="en-US" altLang="ja-JP" b="1" dirty="0" smtClean="0"/>
                        <a:t>Atlas</a:t>
                      </a:r>
                      <a:endParaRPr kumimoji="1" lang="ja-JP" altLang="en-US" b="1" dirty="0"/>
                    </a:p>
                  </a:txBody>
                  <a:tcPr marL="45863" marR="45863"/>
                </a:tc>
                <a:tc>
                  <a:txBody>
                    <a:bodyPr/>
                    <a:lstStyle/>
                    <a:p>
                      <a:r>
                        <a:rPr kumimoji="1" lang="en-US" altLang="ja-JP" dirty="0" smtClean="0"/>
                        <a:t>Using</a:t>
                      </a:r>
                      <a:endParaRPr kumimoji="1" lang="ja-JP" altLang="en-US" dirty="0"/>
                    </a:p>
                  </a:txBody>
                  <a:tcPr marL="45863" marR="45863">
                    <a:solidFill>
                      <a:srgbClr val="FFFF00"/>
                    </a:solidFill>
                  </a:tcPr>
                </a:tc>
                <a:tc>
                  <a:txBody>
                    <a:bodyPr/>
                    <a:lstStyle/>
                    <a:p>
                      <a:endParaRPr kumimoji="1" lang="ja-JP" altLang="en-US" dirty="0"/>
                    </a:p>
                  </a:txBody>
                  <a:tcPr marL="45863" marR="45863">
                    <a:noFill/>
                  </a:tcPr>
                </a:tc>
                <a:tc>
                  <a:txBody>
                    <a:bodyPr/>
                    <a:lstStyle/>
                    <a:p>
                      <a:endParaRPr kumimoji="1" lang="ja-JP" altLang="en-US" dirty="0"/>
                    </a:p>
                  </a:txBody>
                  <a:tcPr marL="45863" marR="45863">
                    <a:noFill/>
                  </a:tcPr>
                </a:tc>
                <a:tc>
                  <a:txBody>
                    <a:bodyPr/>
                    <a:lstStyle/>
                    <a:p>
                      <a:endParaRPr kumimoji="1" lang="ja-JP" altLang="en-US" dirty="0"/>
                    </a:p>
                  </a:txBody>
                  <a:tcPr marL="45863" marR="45863">
                    <a:noFill/>
                  </a:tcPr>
                </a:tc>
                <a:tc>
                  <a:txBody>
                    <a:bodyPr/>
                    <a:lstStyle/>
                    <a:p>
                      <a:endParaRPr kumimoji="1" lang="ja-JP" altLang="en-US" dirty="0"/>
                    </a:p>
                  </a:txBody>
                  <a:tcPr marL="45863" marR="45863">
                    <a:noFill/>
                  </a:tcPr>
                </a:tc>
              </a:tr>
              <a:tr h="370840">
                <a:tc>
                  <a:txBody>
                    <a:bodyPr/>
                    <a:lstStyle/>
                    <a:p>
                      <a:r>
                        <a:rPr kumimoji="1" lang="en-US" altLang="ja-JP" b="1" dirty="0" smtClean="0"/>
                        <a:t>Radio</a:t>
                      </a:r>
                      <a:r>
                        <a:rPr kumimoji="1" lang="en-US" altLang="ja-JP" b="1" baseline="0" dirty="0" smtClean="0"/>
                        <a:t> therapy</a:t>
                      </a:r>
                      <a:endParaRPr kumimoji="1" lang="ja-JP" altLang="en-US" b="1" dirty="0"/>
                    </a:p>
                  </a:txBody>
                  <a:tcPr marL="45863" marR="45863"/>
                </a:tc>
                <a:tc>
                  <a:txBody>
                    <a:bodyPr/>
                    <a:lstStyle/>
                    <a:p>
                      <a:r>
                        <a:rPr kumimoji="1" lang="en-US" altLang="ja-JP" dirty="0" smtClean="0"/>
                        <a:t>Using</a:t>
                      </a:r>
                      <a:endParaRPr kumimoji="1" lang="ja-JP" altLang="en-US" dirty="0"/>
                    </a:p>
                  </a:txBody>
                  <a:tcPr marL="45863" marR="45863">
                    <a:solidFill>
                      <a:srgbClr val="FFFF00"/>
                    </a:solidFill>
                  </a:tcPr>
                </a:tc>
                <a:tc>
                  <a:txBody>
                    <a:bodyPr/>
                    <a:lstStyle/>
                    <a:p>
                      <a:r>
                        <a:rPr kumimoji="1" lang="en-US" altLang="ja-JP" dirty="0" smtClean="0"/>
                        <a:t>Developing</a:t>
                      </a:r>
                      <a:endParaRPr kumimoji="1" lang="ja-JP" altLang="en-US" dirty="0"/>
                    </a:p>
                  </a:txBody>
                  <a:tcPr marL="45863" marR="45863">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Planning</a:t>
                      </a:r>
                      <a:endParaRPr kumimoji="1" lang="ja-JP" altLang="en-US" dirty="0" smtClean="0"/>
                    </a:p>
                  </a:txBody>
                  <a:tcPr marL="45863" marR="45863">
                    <a:solidFill>
                      <a:srgbClr val="00FF00"/>
                    </a:solidFill>
                  </a:tcPr>
                </a:tc>
                <a:tc>
                  <a:txBody>
                    <a:bodyPr/>
                    <a:lstStyle/>
                    <a:p>
                      <a:endParaRPr kumimoji="1" lang="ja-JP" altLang="en-US"/>
                    </a:p>
                  </a:txBody>
                  <a:tcPr marL="45863" marR="45863"/>
                </a:tc>
                <a:tc>
                  <a:txBody>
                    <a:bodyPr/>
                    <a:lstStyle/>
                    <a:p>
                      <a:endParaRPr kumimoji="1" lang="ja-JP" altLang="en-US" dirty="0"/>
                    </a:p>
                  </a:txBody>
                  <a:tcPr marL="45863" marR="45863"/>
                </a:tc>
              </a:tr>
              <a:tr h="370840">
                <a:tc>
                  <a:txBody>
                    <a:bodyPr/>
                    <a:lstStyle/>
                    <a:p>
                      <a:r>
                        <a:rPr kumimoji="1" lang="en-US" altLang="ja-JP" b="1" dirty="0" smtClean="0"/>
                        <a:t>ILC</a:t>
                      </a:r>
                      <a:endParaRPr kumimoji="1" lang="ja-JP" altLang="en-US" b="1" dirty="0"/>
                    </a:p>
                  </a:txBody>
                  <a:tcPr marL="45863" marR="45863"/>
                </a:tc>
                <a:tc>
                  <a:txBody>
                    <a:bodyPr/>
                    <a:lstStyle/>
                    <a:p>
                      <a:r>
                        <a:rPr kumimoji="1" lang="en-US" altLang="ja-JP" dirty="0" smtClean="0"/>
                        <a:t>Using</a:t>
                      </a:r>
                      <a:endParaRPr kumimoji="1" lang="ja-JP" altLang="en-US" dirty="0"/>
                    </a:p>
                  </a:txBody>
                  <a:tcPr marL="45863" marR="45863">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Planning</a:t>
                      </a:r>
                      <a:endParaRPr kumimoji="1" lang="ja-JP" altLang="en-US" dirty="0" smtClean="0"/>
                    </a:p>
                  </a:txBody>
                  <a:tcPr marL="45863" marR="45863">
                    <a:solidFill>
                      <a:srgbClr val="00FF00"/>
                    </a:solidFill>
                  </a:tcPr>
                </a:tc>
                <a:tc>
                  <a:txBody>
                    <a:bodyPr/>
                    <a:lstStyle/>
                    <a:p>
                      <a:r>
                        <a:rPr kumimoji="1" lang="en-US" altLang="ja-JP" dirty="0" smtClean="0"/>
                        <a:t>Planning</a:t>
                      </a:r>
                      <a:endParaRPr kumimoji="1" lang="ja-JP" altLang="en-US" dirty="0"/>
                    </a:p>
                  </a:txBody>
                  <a:tcPr marL="45863" marR="45863">
                    <a:solidFill>
                      <a:srgbClr val="00FF00"/>
                    </a:solidFill>
                  </a:tcPr>
                </a:tc>
                <a:tc>
                  <a:txBody>
                    <a:bodyPr/>
                    <a:lstStyle/>
                    <a:p>
                      <a:endParaRPr kumimoji="1" lang="ja-JP" altLang="en-US" dirty="0"/>
                    </a:p>
                  </a:txBody>
                  <a:tcPr marL="45863" marR="45863"/>
                </a:tc>
                <a:tc>
                  <a:txBody>
                    <a:bodyPr/>
                    <a:lstStyle/>
                    <a:p>
                      <a:endParaRPr kumimoji="1" lang="ja-JP" altLang="en-US" dirty="0"/>
                    </a:p>
                  </a:txBody>
                  <a:tcPr marL="45863" marR="45863"/>
                </a:tc>
              </a:tr>
              <a:tr h="370840">
                <a:tc>
                  <a:txBody>
                    <a:bodyPr/>
                    <a:lstStyle/>
                    <a:p>
                      <a:r>
                        <a:rPr kumimoji="1" lang="en-US" altLang="ja-JP" b="1" dirty="0" smtClean="0"/>
                        <a:t>J-PARC</a:t>
                      </a:r>
                      <a:endParaRPr kumimoji="1" lang="ja-JP" altLang="en-US" b="1" dirty="0"/>
                    </a:p>
                  </a:txBody>
                  <a:tcPr marL="45863" marR="45863"/>
                </a:tc>
                <a:tc>
                  <a:txBody>
                    <a:bodyPr/>
                    <a:lstStyle/>
                    <a:p>
                      <a:r>
                        <a:rPr kumimoji="1" lang="en-US" altLang="ja-JP" dirty="0" smtClean="0"/>
                        <a:t>Planning</a:t>
                      </a:r>
                      <a:endParaRPr kumimoji="1" lang="ja-JP" altLang="en-US" dirty="0"/>
                    </a:p>
                  </a:txBody>
                  <a:tcPr marL="45863" marR="45863">
                    <a:solidFill>
                      <a:srgbClr val="00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Planning</a:t>
                      </a:r>
                      <a:endParaRPr kumimoji="1" lang="ja-JP" altLang="en-US" dirty="0" smtClean="0"/>
                    </a:p>
                  </a:txBody>
                  <a:tcPr marL="45863" marR="45863">
                    <a:solidFill>
                      <a:srgbClr val="00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Planning</a:t>
                      </a:r>
                      <a:endParaRPr kumimoji="1" lang="ja-JP" altLang="en-US" dirty="0" smtClean="0"/>
                    </a:p>
                  </a:txBody>
                  <a:tcPr marL="45863" marR="45863">
                    <a:solidFill>
                      <a:srgbClr val="00FF00"/>
                    </a:solidFill>
                  </a:tcPr>
                </a:tc>
                <a:tc>
                  <a:txBody>
                    <a:bodyPr/>
                    <a:lstStyle/>
                    <a:p>
                      <a:endParaRPr kumimoji="1" lang="ja-JP" altLang="en-US" dirty="0"/>
                    </a:p>
                  </a:txBody>
                  <a:tcPr marL="45863" marR="45863"/>
                </a:tc>
                <a:tc>
                  <a:txBody>
                    <a:bodyPr/>
                    <a:lstStyle/>
                    <a:p>
                      <a:r>
                        <a:rPr kumimoji="1" lang="en-US" altLang="ja-JP" dirty="0" smtClean="0"/>
                        <a:t>Testing</a:t>
                      </a:r>
                      <a:endParaRPr kumimoji="1" lang="ja-JP" altLang="en-US" dirty="0"/>
                    </a:p>
                  </a:txBody>
                  <a:tcPr marL="45863" marR="45863">
                    <a:solidFill>
                      <a:srgbClr val="00FFFF"/>
                    </a:solidFill>
                  </a:tcPr>
                </a:tc>
              </a:tr>
              <a:tr h="370840">
                <a:tc>
                  <a:txBody>
                    <a:bodyPr/>
                    <a:lstStyle/>
                    <a:p>
                      <a:r>
                        <a:rPr kumimoji="1" lang="en-US" altLang="ja-JP" b="1" dirty="0" smtClean="0"/>
                        <a:t>Super-Belle</a:t>
                      </a:r>
                      <a:endParaRPr kumimoji="1" lang="ja-JP" altLang="en-US" b="1" dirty="0"/>
                    </a:p>
                  </a:txBody>
                  <a:tcPr marL="45863" marR="45863"/>
                </a:tc>
                <a:tc gridSpan="5">
                  <a:txBody>
                    <a:bodyPr/>
                    <a:lstStyle/>
                    <a:p>
                      <a:pPr algn="ctr"/>
                      <a:r>
                        <a:rPr kumimoji="1" lang="en-US" altLang="ja-JP" dirty="0" smtClean="0"/>
                        <a:t>To</a:t>
                      </a:r>
                      <a:r>
                        <a:rPr kumimoji="1" lang="en-US" altLang="ja-JP" baseline="0" dirty="0" smtClean="0"/>
                        <a:t> be decided by 2010</a:t>
                      </a:r>
                      <a:endParaRPr kumimoji="1" lang="ja-JP" altLang="en-US" dirty="0"/>
                    </a:p>
                  </a:txBody>
                  <a:tcPr marL="45863" marR="45863">
                    <a:solidFill>
                      <a:schemeClr val="bg1">
                        <a:lumMod val="75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bl>
          </a:graphicData>
        </a:graphic>
      </p:graphicFrame>
      <p:sp>
        <p:nvSpPr>
          <p:cNvPr id="5" name="コンテンツ プレースホルダ 4"/>
          <p:cNvSpPr>
            <a:spLocks noGrp="1"/>
          </p:cNvSpPr>
          <p:nvPr>
            <p:ph sz="half" idx="2"/>
          </p:nvPr>
        </p:nvSpPr>
        <p:spPr>
          <a:xfrm>
            <a:off x="642938" y="1714488"/>
            <a:ext cx="7815262" cy="1785950"/>
          </a:xfrm>
        </p:spPr>
        <p:txBody>
          <a:bodyPr>
            <a:normAutofit fontScale="85000" lnSpcReduction="20000"/>
          </a:bodyPr>
          <a:lstStyle/>
          <a:p>
            <a:pPr>
              <a:defRPr/>
            </a:pPr>
            <a:r>
              <a:rPr lang="en-US" altLang="ja-JP" dirty="0" smtClean="0"/>
              <a:t>NAREGI middleware is being deployed as the general purpose e-science infrastructure in Japan</a:t>
            </a:r>
          </a:p>
          <a:p>
            <a:pPr>
              <a:defRPr/>
            </a:pPr>
            <a:r>
              <a:rPr lang="en-US" altLang="ja-JP" dirty="0" smtClean="0"/>
              <a:t>Seamless user environment between the local resource and multiple grid environment should be provided.</a:t>
            </a:r>
          </a:p>
          <a:p>
            <a:pPr lvl="1">
              <a:defRPr/>
            </a:pPr>
            <a:r>
              <a:rPr lang="en-US" altLang="ja-JP" dirty="0" smtClean="0"/>
              <a:t>Otherwise user have to create as many applications as middleware.</a:t>
            </a:r>
          </a:p>
          <a:p>
            <a:pPr>
              <a:defRPr/>
            </a:pPr>
            <a:endParaRPr lang="en-US" altLang="ja-JP" dirty="0" smtClean="0"/>
          </a:p>
        </p:txBody>
      </p:sp>
      <p:sp>
        <p:nvSpPr>
          <p:cNvPr id="6" name="テキスト ボックス 5"/>
          <p:cNvSpPr txBox="1"/>
          <p:nvPr/>
        </p:nvSpPr>
        <p:spPr>
          <a:xfrm>
            <a:off x="1714480" y="3547765"/>
            <a:ext cx="5776197" cy="461665"/>
          </a:xfrm>
          <a:prstGeom prst="rect">
            <a:avLst/>
          </a:prstGeom>
          <a:noFill/>
        </p:spPr>
        <p:txBody>
          <a:bodyPr wrap="none" rtlCol="0">
            <a:spAutoFit/>
          </a:bodyPr>
          <a:lstStyle/>
          <a:p>
            <a:r>
              <a:rPr kumimoji="1" lang="en-US" altLang="ja-JP" sz="2400" dirty="0" smtClean="0"/>
              <a:t>Matrix between experiment and middleware</a:t>
            </a:r>
            <a:endParaRPr kumimoji="1" lang="ja-JP" alt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normAutofit/>
          </a:bodyPr>
          <a:lstStyle/>
          <a:p>
            <a:pPr algn="l"/>
            <a:r>
              <a:rPr lang="en-US" altLang="ja-JP" dirty="0" smtClean="0"/>
              <a:t>RENKEI Project </a:t>
            </a:r>
            <a:r>
              <a:rPr lang="en-US" altLang="ja-JP" dirty="0" smtClean="0"/>
              <a:t>Aims</a:t>
            </a:r>
            <a:endParaRPr lang="ja-JP" altLang="en-US" dirty="0" smtClean="0"/>
          </a:p>
        </p:txBody>
      </p:sp>
      <p:sp>
        <p:nvSpPr>
          <p:cNvPr id="5" name="正方形/長方形 4"/>
          <p:cNvSpPr/>
          <p:nvPr/>
        </p:nvSpPr>
        <p:spPr bwMode="auto">
          <a:xfrm>
            <a:off x="3265532" y="3455267"/>
            <a:ext cx="3143250" cy="1071562"/>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ja-JP" dirty="0">
                <a:solidFill>
                  <a:schemeClr val="tx1"/>
                </a:solidFill>
              </a:rPr>
              <a:t>SAGA-Engine</a:t>
            </a:r>
            <a:endParaRPr lang="ja-JP" altLang="en-US" dirty="0">
              <a:solidFill>
                <a:schemeClr val="tx1"/>
              </a:solidFill>
            </a:endParaRPr>
          </a:p>
        </p:txBody>
      </p:sp>
      <p:sp>
        <p:nvSpPr>
          <p:cNvPr id="6" name="正方形/長方形 5"/>
          <p:cNvSpPr/>
          <p:nvPr/>
        </p:nvSpPr>
        <p:spPr>
          <a:xfrm>
            <a:off x="3929058" y="4976525"/>
            <a:ext cx="1000139" cy="857250"/>
          </a:xfrm>
          <a:prstGeom prst="rect">
            <a:avLst/>
          </a:prstGeom>
          <a:solidFill>
            <a:srgbClr val="FFFF00"/>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anchor="ctr"/>
          <a:lstStyle/>
          <a:p>
            <a:pPr algn="ctr">
              <a:defRPr/>
            </a:pPr>
            <a:r>
              <a:rPr kumimoji="1" lang="en-US" altLang="ja-JP" sz="2000" dirty="0" err="1"/>
              <a:t>gLite</a:t>
            </a:r>
            <a:endParaRPr kumimoji="1" lang="ja-JP" altLang="en-US" sz="2000" dirty="0"/>
          </a:p>
        </p:txBody>
      </p:sp>
      <p:sp>
        <p:nvSpPr>
          <p:cNvPr id="7" name="正方形/長方形 6"/>
          <p:cNvSpPr/>
          <p:nvPr/>
        </p:nvSpPr>
        <p:spPr>
          <a:xfrm>
            <a:off x="2857488" y="4976525"/>
            <a:ext cx="1000139" cy="857250"/>
          </a:xfrm>
          <a:prstGeom prst="rect">
            <a:avLst/>
          </a:prstGeom>
          <a:solidFill>
            <a:srgbClr val="00FFFF"/>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anchor="ctr">
            <a:noAutofit/>
          </a:bodyPr>
          <a:lstStyle/>
          <a:p>
            <a:pPr algn="ctr">
              <a:defRPr/>
            </a:pPr>
            <a:r>
              <a:rPr kumimoji="1" lang="en-US" altLang="ja-JP" sz="2000" dirty="0"/>
              <a:t>NAREGI</a:t>
            </a:r>
            <a:endParaRPr kumimoji="1" lang="ja-JP" altLang="en-US" sz="2000" dirty="0"/>
          </a:p>
        </p:txBody>
      </p:sp>
      <p:sp>
        <p:nvSpPr>
          <p:cNvPr id="8" name="正方形/長方形 7"/>
          <p:cNvSpPr/>
          <p:nvPr/>
        </p:nvSpPr>
        <p:spPr>
          <a:xfrm>
            <a:off x="1785943" y="4976525"/>
            <a:ext cx="1000139" cy="857250"/>
          </a:xfrm>
          <a:prstGeom prst="rect">
            <a:avLst/>
          </a:prstGeom>
          <a:solidFill>
            <a:srgbClr val="00FF00"/>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anchor="ctr"/>
          <a:lstStyle/>
          <a:p>
            <a:pPr algn="ctr">
              <a:defRPr/>
            </a:pPr>
            <a:r>
              <a:rPr kumimoji="1" lang="en-US" altLang="ja-JP" sz="2000" dirty="0"/>
              <a:t>SRB</a:t>
            </a:r>
          </a:p>
          <a:p>
            <a:pPr algn="ctr">
              <a:defRPr/>
            </a:pPr>
            <a:r>
              <a:rPr kumimoji="1" lang="en-US" altLang="ja-JP" sz="2000" dirty="0" err="1"/>
              <a:t>iRODS</a:t>
            </a:r>
            <a:endParaRPr kumimoji="1" lang="ja-JP" altLang="en-US" sz="2000" dirty="0"/>
          </a:p>
        </p:txBody>
      </p:sp>
      <p:sp>
        <p:nvSpPr>
          <p:cNvPr id="17" name="正方形/長方形 16"/>
          <p:cNvSpPr/>
          <p:nvPr/>
        </p:nvSpPr>
        <p:spPr bwMode="auto">
          <a:xfrm>
            <a:off x="3422694" y="3859778"/>
            <a:ext cx="914400" cy="557213"/>
          </a:xfrm>
          <a:prstGeom prst="rect">
            <a:avLst/>
          </a:prstGeom>
          <a:solidFill>
            <a:srgbClr val="00FF00"/>
          </a:solidFill>
          <a:ln w="952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18" name="正方形/長方形 17"/>
          <p:cNvSpPr/>
          <p:nvPr/>
        </p:nvSpPr>
        <p:spPr bwMode="auto">
          <a:xfrm>
            <a:off x="4408532" y="3859778"/>
            <a:ext cx="914400" cy="557213"/>
          </a:xfrm>
          <a:prstGeom prst="rect">
            <a:avLst/>
          </a:prstGeom>
          <a:solidFill>
            <a:srgbClr val="00FFFF"/>
          </a:solidFill>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19" name="正方形/長方形 18"/>
          <p:cNvSpPr/>
          <p:nvPr/>
        </p:nvSpPr>
        <p:spPr bwMode="auto">
          <a:xfrm>
            <a:off x="5408657" y="3859778"/>
            <a:ext cx="914400" cy="557213"/>
          </a:xfrm>
          <a:prstGeom prst="rect">
            <a:avLst/>
          </a:prstGeom>
          <a:solidFill>
            <a:srgbClr val="FFFF00"/>
          </a:solidFill>
          <a:ln w="952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21" name="正方形/長方形 20"/>
          <p:cNvSpPr/>
          <p:nvPr/>
        </p:nvSpPr>
        <p:spPr bwMode="auto">
          <a:xfrm>
            <a:off x="3265532" y="3098079"/>
            <a:ext cx="3143250" cy="357188"/>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C++ Interface</a:t>
            </a:r>
            <a:endParaRPr lang="ja-JP" altLang="en-US" dirty="0">
              <a:solidFill>
                <a:schemeClr val="tx1"/>
              </a:solidFill>
            </a:endParaRPr>
          </a:p>
        </p:txBody>
      </p:sp>
      <p:sp>
        <p:nvSpPr>
          <p:cNvPr id="22" name="正方形/長方形 21"/>
          <p:cNvSpPr/>
          <p:nvPr/>
        </p:nvSpPr>
        <p:spPr bwMode="auto">
          <a:xfrm>
            <a:off x="3265532" y="2740892"/>
            <a:ext cx="3143250" cy="357187"/>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Python Binding</a:t>
            </a:r>
            <a:endParaRPr lang="ja-JP" altLang="en-US" dirty="0">
              <a:solidFill>
                <a:schemeClr val="tx1"/>
              </a:solidFill>
            </a:endParaRPr>
          </a:p>
        </p:txBody>
      </p:sp>
      <p:sp>
        <p:nvSpPr>
          <p:cNvPr id="28" name="正方形/長方形 27"/>
          <p:cNvSpPr/>
          <p:nvPr/>
        </p:nvSpPr>
        <p:spPr bwMode="auto">
          <a:xfrm>
            <a:off x="428597" y="2176169"/>
            <a:ext cx="3622748"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Service &amp; Applications</a:t>
            </a:r>
            <a:endParaRPr lang="ja-JP" altLang="en-US" dirty="0">
              <a:solidFill>
                <a:schemeClr val="tx1"/>
              </a:solidFill>
            </a:endParaRPr>
          </a:p>
        </p:txBody>
      </p:sp>
      <p:sp>
        <p:nvSpPr>
          <p:cNvPr id="29" name="正方形/長方形 28"/>
          <p:cNvSpPr/>
          <p:nvPr/>
        </p:nvSpPr>
        <p:spPr bwMode="auto">
          <a:xfrm>
            <a:off x="4051344" y="2176169"/>
            <a:ext cx="785813"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Svc</a:t>
            </a:r>
            <a:endParaRPr lang="ja-JP" altLang="en-US" dirty="0">
              <a:solidFill>
                <a:schemeClr val="tx1"/>
              </a:solidFill>
            </a:endParaRPr>
          </a:p>
        </p:txBody>
      </p:sp>
      <p:sp>
        <p:nvSpPr>
          <p:cNvPr id="30" name="正方形/長方形 29"/>
          <p:cNvSpPr/>
          <p:nvPr/>
        </p:nvSpPr>
        <p:spPr bwMode="auto">
          <a:xfrm>
            <a:off x="4837157" y="2176169"/>
            <a:ext cx="785812"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Apps</a:t>
            </a:r>
            <a:endParaRPr lang="ja-JP" altLang="en-US" dirty="0">
              <a:solidFill>
                <a:schemeClr val="tx1"/>
              </a:solidFill>
            </a:endParaRPr>
          </a:p>
        </p:txBody>
      </p:sp>
      <p:sp>
        <p:nvSpPr>
          <p:cNvPr id="31" name="正方形/長方形 30"/>
          <p:cNvSpPr/>
          <p:nvPr/>
        </p:nvSpPr>
        <p:spPr bwMode="auto">
          <a:xfrm>
            <a:off x="5622969" y="2176169"/>
            <a:ext cx="785813"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Apps</a:t>
            </a:r>
            <a:endParaRPr lang="ja-JP" altLang="en-US" dirty="0">
              <a:solidFill>
                <a:schemeClr val="tx1"/>
              </a:solidFill>
            </a:endParaRPr>
          </a:p>
        </p:txBody>
      </p:sp>
      <p:sp>
        <p:nvSpPr>
          <p:cNvPr id="25" name="雲 24"/>
          <p:cNvSpPr/>
          <p:nvPr/>
        </p:nvSpPr>
        <p:spPr>
          <a:xfrm>
            <a:off x="5000628" y="4976529"/>
            <a:ext cx="1285884" cy="914400"/>
          </a:xfrm>
          <a:prstGeom prst="cloud">
            <a:avLst/>
          </a:prstGeom>
          <a:solidFill>
            <a:schemeClr val="bg1"/>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rtlCol="0" anchor="ctr"/>
          <a:lstStyle/>
          <a:p>
            <a:pPr algn="ctr"/>
            <a:r>
              <a:rPr kumimoji="1" lang="en-US" altLang="ja-JP" dirty="0" smtClean="0"/>
              <a:t>Cloud</a:t>
            </a:r>
            <a:endParaRPr kumimoji="1" lang="ja-JP" altLang="en-US" dirty="0" err="1" smtClean="0"/>
          </a:p>
        </p:txBody>
      </p:sp>
      <p:sp>
        <p:nvSpPr>
          <p:cNvPr id="26" name="正方形/長方形 25"/>
          <p:cNvSpPr/>
          <p:nvPr/>
        </p:nvSpPr>
        <p:spPr>
          <a:xfrm>
            <a:off x="6429381" y="4976529"/>
            <a:ext cx="2143147" cy="857250"/>
          </a:xfrm>
          <a:prstGeom prst="rect">
            <a:avLst/>
          </a:prstGeom>
          <a:solidFill>
            <a:schemeClr val="bg1"/>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anchor="ctr"/>
          <a:lstStyle/>
          <a:p>
            <a:pPr algn="ctr">
              <a:defRPr/>
            </a:pPr>
            <a:r>
              <a:rPr kumimoji="1" lang="en-US" altLang="ja-JP" sz="2000" dirty="0" smtClean="0"/>
              <a:t>LRMS</a:t>
            </a:r>
          </a:p>
          <a:p>
            <a:pPr algn="ctr">
              <a:defRPr/>
            </a:pPr>
            <a:r>
              <a:rPr lang="en-US" altLang="ja-JP" sz="2000" dirty="0" smtClean="0"/>
              <a:t>LSF/PBS/SGE/…</a:t>
            </a:r>
            <a:endParaRPr kumimoji="1" lang="ja-JP" altLang="en-US" sz="2000" dirty="0"/>
          </a:p>
        </p:txBody>
      </p:sp>
      <p:sp>
        <p:nvSpPr>
          <p:cNvPr id="27" name="テキスト ボックス 26"/>
          <p:cNvSpPr txBox="1"/>
          <p:nvPr/>
        </p:nvSpPr>
        <p:spPr>
          <a:xfrm>
            <a:off x="785786" y="1571612"/>
            <a:ext cx="6059672" cy="461665"/>
          </a:xfrm>
          <a:prstGeom prst="rect">
            <a:avLst/>
          </a:prstGeom>
          <a:noFill/>
        </p:spPr>
        <p:txBody>
          <a:bodyPr wrap="none" rtlCol="0">
            <a:spAutoFit/>
          </a:bodyPr>
          <a:lstStyle/>
          <a:p>
            <a:r>
              <a:rPr kumimoji="1" lang="en-US" altLang="ja-JP" sz="2400" dirty="0" smtClean="0"/>
              <a:t>Middleware-independent service &amp; application</a:t>
            </a:r>
            <a:endParaRPr kumimoji="1" lang="ja-JP" altLang="en-US" sz="2400" dirty="0"/>
          </a:p>
        </p:txBody>
      </p:sp>
      <p:sp>
        <p:nvSpPr>
          <p:cNvPr id="32" name="正方形/長方形 31"/>
          <p:cNvSpPr/>
          <p:nvPr/>
        </p:nvSpPr>
        <p:spPr bwMode="auto">
          <a:xfrm>
            <a:off x="1500166" y="2740878"/>
            <a:ext cx="1643043" cy="1759691"/>
          </a:xfrm>
          <a:prstGeom prst="rect">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nchorCtr="1"/>
          <a:lstStyle/>
          <a:p>
            <a:pPr algn="ctr">
              <a:defRPr/>
            </a:pPr>
            <a:r>
              <a:rPr lang="en-US" altLang="ja-JP" sz="2400" dirty="0" smtClean="0">
                <a:solidFill>
                  <a:schemeClr val="tx1"/>
                </a:solidFill>
              </a:rPr>
              <a:t>RNS</a:t>
            </a:r>
            <a:endParaRPr lang="en-US" altLang="ja-JP" sz="2400" dirty="0">
              <a:solidFill>
                <a:schemeClr val="tx1"/>
              </a:solidFill>
            </a:endParaRPr>
          </a:p>
          <a:p>
            <a:pPr algn="ctr">
              <a:defRPr/>
            </a:pPr>
            <a:r>
              <a:rPr lang="en-US" altLang="ja-JP" sz="1200" dirty="0" smtClean="0">
                <a:solidFill>
                  <a:schemeClr val="tx1"/>
                </a:solidFill>
              </a:rPr>
              <a:t>Yet Another FC </a:t>
            </a:r>
            <a:r>
              <a:rPr lang="en-US" altLang="ja-JP" sz="1200" dirty="0">
                <a:solidFill>
                  <a:schemeClr val="tx1"/>
                </a:solidFill>
              </a:rPr>
              <a:t>service based on OGF standard</a:t>
            </a:r>
          </a:p>
        </p:txBody>
      </p:sp>
      <p:sp>
        <p:nvSpPr>
          <p:cNvPr id="33" name="テキスト ボックス 32"/>
          <p:cNvSpPr txBox="1"/>
          <p:nvPr/>
        </p:nvSpPr>
        <p:spPr>
          <a:xfrm>
            <a:off x="1000125" y="4488428"/>
            <a:ext cx="1578317" cy="369332"/>
          </a:xfrm>
          <a:prstGeom prst="rect">
            <a:avLst/>
          </a:prstGeom>
          <a:noFill/>
        </p:spPr>
        <p:txBody>
          <a:bodyPr wrap="none" rtlCol="0">
            <a:spAutoFit/>
          </a:bodyPr>
          <a:lstStyle/>
          <a:p>
            <a:r>
              <a:rPr kumimoji="1" lang="en-US" altLang="ja-JP" dirty="0" smtClean="0"/>
              <a:t>SAGA adaptors</a:t>
            </a:r>
            <a:endParaRPr kumimoji="1" lang="ja-JP" altLang="en-US" dirty="0"/>
          </a:p>
        </p:txBody>
      </p:sp>
      <p:sp>
        <p:nvSpPr>
          <p:cNvPr id="35" name="フリーフォーム 34"/>
          <p:cNvSpPr/>
          <p:nvPr/>
        </p:nvSpPr>
        <p:spPr>
          <a:xfrm>
            <a:off x="4728493" y="2571744"/>
            <a:ext cx="1304693" cy="2776654"/>
          </a:xfrm>
          <a:custGeom>
            <a:avLst/>
            <a:gdLst>
              <a:gd name="connsiteX0" fmla="*/ 1304693 w 1304693"/>
              <a:gd name="connsiteY0" fmla="*/ 0 h 2776654"/>
              <a:gd name="connsiteX1" fmla="*/ 1159727 w 1304693"/>
              <a:gd name="connsiteY1" fmla="*/ 1471961 h 2776654"/>
              <a:gd name="connsiteX2" fmla="*/ 0 w 1304693"/>
              <a:gd name="connsiteY2" fmla="*/ 2776654 h 2776654"/>
            </a:gdLst>
            <a:ahLst/>
            <a:cxnLst>
              <a:cxn ang="0">
                <a:pos x="connsiteX0" y="connsiteY0"/>
              </a:cxn>
              <a:cxn ang="0">
                <a:pos x="connsiteX1" y="connsiteY1"/>
              </a:cxn>
              <a:cxn ang="0">
                <a:pos x="connsiteX2" y="connsiteY2"/>
              </a:cxn>
            </a:cxnLst>
            <a:rect l="l" t="t" r="r" b="b"/>
            <a:pathLst>
              <a:path w="1304693" h="2776654">
                <a:moveTo>
                  <a:pt x="1304693" y="0"/>
                </a:moveTo>
                <a:lnTo>
                  <a:pt x="1159727" y="1471961"/>
                </a:lnTo>
                <a:lnTo>
                  <a:pt x="0" y="2776654"/>
                </a:lnTo>
              </a:path>
            </a:pathLst>
          </a:custGeom>
          <a:ln w="38100">
            <a:solidFill>
              <a:schemeClr val="accent6">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フリーフォーム 36"/>
          <p:cNvSpPr/>
          <p:nvPr/>
        </p:nvSpPr>
        <p:spPr>
          <a:xfrm>
            <a:off x="3368044" y="2605564"/>
            <a:ext cx="2509025" cy="2609386"/>
          </a:xfrm>
          <a:custGeom>
            <a:avLst/>
            <a:gdLst>
              <a:gd name="connsiteX0" fmla="*/ 2509025 w 2509025"/>
              <a:gd name="connsiteY0" fmla="*/ 0 h 2609386"/>
              <a:gd name="connsiteX1" fmla="*/ 1795347 w 2509025"/>
              <a:gd name="connsiteY1" fmla="*/ 1494264 h 2609386"/>
              <a:gd name="connsiteX2" fmla="*/ 0 w 2509025"/>
              <a:gd name="connsiteY2" fmla="*/ 2609386 h 2609386"/>
            </a:gdLst>
            <a:ahLst/>
            <a:cxnLst>
              <a:cxn ang="0">
                <a:pos x="connsiteX0" y="connsiteY0"/>
              </a:cxn>
              <a:cxn ang="0">
                <a:pos x="connsiteX1" y="connsiteY1"/>
              </a:cxn>
              <a:cxn ang="0">
                <a:pos x="connsiteX2" y="connsiteY2"/>
              </a:cxn>
            </a:cxnLst>
            <a:rect l="l" t="t" r="r" b="b"/>
            <a:pathLst>
              <a:path w="2509025" h="2609386">
                <a:moveTo>
                  <a:pt x="2509025" y="0"/>
                </a:moveTo>
                <a:lnTo>
                  <a:pt x="1795347" y="1494264"/>
                </a:lnTo>
                <a:lnTo>
                  <a:pt x="0" y="2609386"/>
                </a:lnTo>
              </a:path>
            </a:pathLst>
          </a:custGeom>
          <a:ln w="38100">
            <a:solidFill>
              <a:schemeClr val="accent6">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右中かっこ 40"/>
          <p:cNvSpPr/>
          <p:nvPr/>
        </p:nvSpPr>
        <p:spPr>
          <a:xfrm>
            <a:off x="6500851" y="2740879"/>
            <a:ext cx="285752" cy="1785950"/>
          </a:xfrm>
          <a:prstGeom prst="rightBrace">
            <a:avLst>
              <a:gd name="adj1" fmla="val 51259"/>
              <a:gd name="adj2" fmla="val 3439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p:cNvSpPr txBox="1"/>
          <p:nvPr/>
        </p:nvSpPr>
        <p:spPr>
          <a:xfrm>
            <a:off x="6858041" y="3169507"/>
            <a:ext cx="1776320" cy="369332"/>
          </a:xfrm>
          <a:prstGeom prst="rect">
            <a:avLst/>
          </a:prstGeom>
          <a:noFill/>
        </p:spPr>
        <p:txBody>
          <a:bodyPr wrap="none" rtlCol="0">
            <a:spAutoFit/>
          </a:bodyPr>
          <a:lstStyle/>
          <a:p>
            <a:r>
              <a:rPr kumimoji="1" lang="en-US" altLang="ja-JP" dirty="0" smtClean="0"/>
              <a:t>SAGA framework</a:t>
            </a:r>
            <a:endParaRPr kumimoji="1" lang="ja-JP" altLang="en-US" dirty="0"/>
          </a:p>
        </p:txBody>
      </p:sp>
      <p:cxnSp>
        <p:nvCxnSpPr>
          <p:cNvPr id="44" name="直線コネクタ 43"/>
          <p:cNvCxnSpPr>
            <a:stCxn id="33" idx="3"/>
            <a:endCxn id="17" idx="1"/>
          </p:cNvCxnSpPr>
          <p:nvPr/>
        </p:nvCxnSpPr>
        <p:spPr>
          <a:xfrm flipV="1">
            <a:off x="2578442" y="4138385"/>
            <a:ext cx="844252" cy="534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571472" y="6130373"/>
            <a:ext cx="8001056" cy="584775"/>
          </a:xfrm>
          <a:prstGeom prst="rect">
            <a:avLst/>
          </a:prstGeom>
          <a:solidFill>
            <a:schemeClr val="bg1"/>
          </a:solidFill>
          <a:ln>
            <a:solidFill>
              <a:schemeClr val="tx1"/>
            </a:solidFill>
          </a:ln>
        </p:spPr>
        <p:txBody>
          <a:bodyPr wrap="square" rtlCol="0">
            <a:spAutoFit/>
          </a:bodyPr>
          <a:lstStyle/>
          <a:p>
            <a:r>
              <a:rPr kumimoji="1" lang="en-US" altLang="ja-JP" sz="1600" dirty="0" smtClean="0"/>
              <a:t>This activity is funded by MEXT as a part of RENKEI project which </a:t>
            </a:r>
            <a:r>
              <a:rPr lang="en-US" altLang="ja-JP" sz="1600" dirty="0" smtClean="0"/>
              <a:t>develops seamless linkage of resources in the Grids and the local one for e-Science.</a:t>
            </a:r>
            <a:endParaRPr kumimoji="1" lang="ja-JP" altLang="en-US" sz="1600" dirty="0"/>
          </a:p>
        </p:txBody>
      </p:sp>
      <p:sp>
        <p:nvSpPr>
          <p:cNvPr id="52" name="正方形/長方形 51"/>
          <p:cNvSpPr/>
          <p:nvPr/>
        </p:nvSpPr>
        <p:spPr bwMode="auto">
          <a:xfrm>
            <a:off x="7858148" y="142852"/>
            <a:ext cx="1143008" cy="64294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KEK</a:t>
            </a:r>
            <a:endParaRPr lang="ja-JP" altLang="en-US" dirty="0">
              <a:solidFill>
                <a:schemeClr val="tx1"/>
              </a:solidFill>
            </a:endParaRPr>
          </a:p>
        </p:txBody>
      </p:sp>
      <p:sp>
        <p:nvSpPr>
          <p:cNvPr id="53" name="正方形/長方形 52"/>
          <p:cNvSpPr/>
          <p:nvPr/>
        </p:nvSpPr>
        <p:spPr bwMode="auto">
          <a:xfrm>
            <a:off x="6072198" y="142852"/>
            <a:ext cx="1714512" cy="642942"/>
          </a:xfrm>
          <a:prstGeom prst="rect">
            <a:avLst/>
          </a:prstGeom>
          <a:ln w="381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Osaka Univ.</a:t>
            </a:r>
          </a:p>
          <a:p>
            <a:pPr algn="ctr">
              <a:defRPr/>
            </a:pPr>
            <a:r>
              <a:rPr lang="en-US" altLang="ja-JP" dirty="0" smtClean="0">
                <a:solidFill>
                  <a:schemeClr val="tx1"/>
                </a:solidFill>
              </a:rPr>
              <a:t>Tsukuba Univ.</a:t>
            </a:r>
            <a:endParaRPr lang="ja-JP" altLang="en-US" dirty="0">
              <a:solidFill>
                <a:schemeClr val="tx1"/>
              </a:solidFill>
            </a:endParaRPr>
          </a:p>
        </p:txBody>
      </p:sp>
      <p:sp>
        <p:nvSpPr>
          <p:cNvPr id="54" name="正方形/長方形 53"/>
          <p:cNvSpPr/>
          <p:nvPr/>
        </p:nvSpPr>
        <p:spPr bwMode="auto">
          <a:xfrm>
            <a:off x="428596" y="2740878"/>
            <a:ext cx="1000131" cy="175969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HEP</a:t>
            </a:r>
          </a:p>
          <a:p>
            <a:pPr algn="ctr">
              <a:defRPr/>
            </a:pPr>
            <a:r>
              <a:rPr lang="en-US" altLang="ja-JP" dirty="0" smtClean="0">
                <a:solidFill>
                  <a:schemeClr val="tx1"/>
                </a:solidFill>
              </a:rPr>
              <a:t>Library</a:t>
            </a:r>
            <a:endParaRPr lang="ja-JP" altLang="en-US" dirty="0">
              <a:solidFill>
                <a:schemeClr val="tx1"/>
              </a:solidFill>
            </a:endParaRPr>
          </a:p>
        </p:txBody>
      </p:sp>
      <p:sp>
        <p:nvSpPr>
          <p:cNvPr id="55" name="正方形/長方形 54"/>
          <p:cNvSpPr/>
          <p:nvPr/>
        </p:nvSpPr>
        <p:spPr bwMode="auto">
          <a:xfrm>
            <a:off x="7286644" y="857232"/>
            <a:ext cx="1714512" cy="642942"/>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SAGA</a:t>
            </a:r>
            <a:endParaRPr lang="ja-JP" altLang="en-US"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Development Time-line</a:t>
            </a:r>
            <a:endParaRPr kumimoji="1" lang="ja-JP" altLang="en-US" dirty="0"/>
          </a:p>
        </p:txBody>
      </p:sp>
      <p:graphicFrame>
        <p:nvGraphicFramePr>
          <p:cNvPr id="8" name="コンテンツ プレースホルダ 7"/>
          <p:cNvGraphicFramePr>
            <a:graphicFrameLocks noGrp="1"/>
          </p:cNvGraphicFramePr>
          <p:nvPr>
            <p:ph idx="1"/>
          </p:nvPr>
        </p:nvGraphicFramePr>
        <p:xfrm>
          <a:off x="285717" y="1600201"/>
          <a:ext cx="8572564" cy="4847462"/>
        </p:xfrm>
        <a:graphic>
          <a:graphicData uri="http://schemas.openxmlformats.org/drawingml/2006/table">
            <a:tbl>
              <a:tblPr firstRow="1" bandRow="1">
                <a:tableStyleId>{5C22544A-7EE6-4342-B048-85BDC9FD1C3A}</a:tableStyleId>
              </a:tblPr>
              <a:tblGrid>
                <a:gridCol w="659428"/>
                <a:gridCol w="659428"/>
                <a:gridCol w="659428"/>
                <a:gridCol w="659428"/>
                <a:gridCol w="659428"/>
                <a:gridCol w="659428"/>
                <a:gridCol w="659428"/>
                <a:gridCol w="659428"/>
                <a:gridCol w="659428"/>
                <a:gridCol w="659428"/>
                <a:gridCol w="659428"/>
                <a:gridCol w="659428"/>
                <a:gridCol w="659428"/>
              </a:tblGrid>
              <a:tr h="380062">
                <a:tc>
                  <a:txBody>
                    <a:bodyPr/>
                    <a:lstStyle/>
                    <a:p>
                      <a:r>
                        <a:rPr kumimoji="1" lang="en-US" altLang="ja-JP" dirty="0" smtClean="0"/>
                        <a:t>2008</a:t>
                      </a:r>
                      <a:endParaRPr kumimoji="1" lang="ja-JP" altLang="en-US" dirty="0"/>
                    </a:p>
                  </a:txBody>
                  <a:tcPr>
                    <a:solidFill>
                      <a:schemeClr val="accent3"/>
                    </a:solidFill>
                  </a:tcPr>
                </a:tc>
                <a:tc gridSpan="4">
                  <a:txBody>
                    <a:bodyPr/>
                    <a:lstStyle/>
                    <a:p>
                      <a:r>
                        <a:rPr kumimoji="1" lang="en-US" altLang="ja-JP" dirty="0" smtClean="0"/>
                        <a:t>2009</a:t>
                      </a:r>
                      <a:endParaRPr kumimoji="1" lang="ja-JP" altLang="en-US" dirty="0"/>
                    </a:p>
                  </a:txBody>
                  <a:tcPr>
                    <a:solidFill>
                      <a:schemeClr val="accent6"/>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r>
                        <a:rPr kumimoji="1" lang="en-US" altLang="ja-JP" dirty="0" smtClean="0"/>
                        <a:t>2010</a:t>
                      </a:r>
                      <a:endParaRPr kumimoji="1" lang="ja-JP" altLang="en-US" dirty="0"/>
                    </a:p>
                  </a:txBody>
                  <a:tcPr>
                    <a:solidFill>
                      <a:schemeClr val="accent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r>
                        <a:rPr kumimoji="1" lang="en-US" altLang="ja-JP" dirty="0" smtClean="0"/>
                        <a:t>2011</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47494">
                <a:tc>
                  <a:txBody>
                    <a:bodyPr/>
                    <a:lstStyle/>
                    <a:p>
                      <a:r>
                        <a:rPr kumimoji="1" lang="en-US" altLang="ja-JP" dirty="0" smtClean="0"/>
                        <a:t>Q4</a:t>
                      </a:r>
                      <a:endParaRPr kumimoji="1" lang="ja-JP" altLang="en-US" dirty="0"/>
                    </a:p>
                  </a:txBody>
                  <a:tcPr>
                    <a:solidFill>
                      <a:schemeClr val="accent3">
                        <a:lumMod val="60000"/>
                        <a:lumOff val="40000"/>
                      </a:schemeClr>
                    </a:solidFill>
                  </a:tcPr>
                </a:tc>
                <a:tc>
                  <a:txBody>
                    <a:bodyPr/>
                    <a:lstStyle/>
                    <a:p>
                      <a:r>
                        <a:rPr kumimoji="1" lang="en-US" altLang="ja-JP" dirty="0" smtClean="0"/>
                        <a:t>Q1</a:t>
                      </a:r>
                      <a:endParaRPr kumimoji="1" lang="ja-JP" altLang="en-US" dirty="0"/>
                    </a:p>
                  </a:txBody>
                  <a:tcPr>
                    <a:solidFill>
                      <a:schemeClr val="accent6">
                        <a:lumMod val="60000"/>
                        <a:lumOff val="40000"/>
                      </a:schemeClr>
                    </a:solidFill>
                  </a:tcPr>
                </a:tc>
                <a:tc>
                  <a:txBody>
                    <a:bodyPr/>
                    <a:lstStyle/>
                    <a:p>
                      <a:r>
                        <a:rPr kumimoji="1" lang="en-US" altLang="ja-JP" dirty="0" smtClean="0"/>
                        <a:t>Q2</a:t>
                      </a:r>
                      <a:endParaRPr kumimoji="1" lang="ja-JP" altLang="en-US" dirty="0"/>
                    </a:p>
                  </a:txBody>
                  <a:tcPr>
                    <a:solidFill>
                      <a:schemeClr val="accent6">
                        <a:lumMod val="60000"/>
                        <a:lumOff val="40000"/>
                      </a:schemeClr>
                    </a:solidFill>
                  </a:tcPr>
                </a:tc>
                <a:tc>
                  <a:txBody>
                    <a:bodyPr/>
                    <a:lstStyle/>
                    <a:p>
                      <a:r>
                        <a:rPr kumimoji="1" lang="en-US" altLang="ja-JP" dirty="0" smtClean="0"/>
                        <a:t>Q3</a:t>
                      </a:r>
                      <a:endParaRPr kumimoji="1" lang="ja-JP" altLang="en-US" dirty="0"/>
                    </a:p>
                  </a:txBody>
                  <a:tcPr>
                    <a:solidFill>
                      <a:schemeClr val="accent6">
                        <a:lumMod val="60000"/>
                        <a:lumOff val="40000"/>
                      </a:schemeClr>
                    </a:solidFill>
                  </a:tcPr>
                </a:tc>
                <a:tc>
                  <a:txBody>
                    <a:bodyPr/>
                    <a:lstStyle/>
                    <a:p>
                      <a:r>
                        <a:rPr kumimoji="1" lang="en-US" altLang="ja-JP" dirty="0" smtClean="0"/>
                        <a:t>Q4</a:t>
                      </a:r>
                      <a:endParaRPr kumimoji="1" lang="ja-JP" altLang="en-US" dirty="0"/>
                    </a:p>
                  </a:txBody>
                  <a:tcPr>
                    <a:solidFill>
                      <a:schemeClr val="accent6">
                        <a:lumMod val="60000"/>
                        <a:lumOff val="40000"/>
                      </a:schemeClr>
                    </a:solidFill>
                  </a:tcPr>
                </a:tc>
                <a:tc>
                  <a:txBody>
                    <a:bodyPr/>
                    <a:lstStyle/>
                    <a:p>
                      <a:r>
                        <a:rPr kumimoji="1" lang="en-US" altLang="ja-JP" dirty="0" smtClean="0"/>
                        <a:t>Q1</a:t>
                      </a:r>
                      <a:endParaRPr kumimoji="1" lang="ja-JP" altLang="en-US" dirty="0"/>
                    </a:p>
                  </a:txBody>
                  <a:tcPr>
                    <a:solidFill>
                      <a:schemeClr val="accent4">
                        <a:lumMod val="60000"/>
                        <a:lumOff val="40000"/>
                      </a:schemeClr>
                    </a:solidFill>
                  </a:tcPr>
                </a:tc>
                <a:tc>
                  <a:txBody>
                    <a:bodyPr/>
                    <a:lstStyle/>
                    <a:p>
                      <a:r>
                        <a:rPr kumimoji="1" lang="en-US" altLang="ja-JP" dirty="0" smtClean="0"/>
                        <a:t>Q2</a:t>
                      </a:r>
                      <a:endParaRPr kumimoji="1" lang="ja-JP" altLang="en-US" dirty="0"/>
                    </a:p>
                  </a:txBody>
                  <a:tcPr>
                    <a:solidFill>
                      <a:schemeClr val="accent4">
                        <a:lumMod val="60000"/>
                        <a:lumOff val="40000"/>
                      </a:schemeClr>
                    </a:solidFill>
                  </a:tcPr>
                </a:tc>
                <a:tc>
                  <a:txBody>
                    <a:bodyPr/>
                    <a:lstStyle/>
                    <a:p>
                      <a:r>
                        <a:rPr kumimoji="1" lang="en-US" altLang="ja-JP" dirty="0" smtClean="0"/>
                        <a:t>Q3</a:t>
                      </a:r>
                      <a:endParaRPr kumimoji="1" lang="ja-JP" altLang="en-US" dirty="0"/>
                    </a:p>
                  </a:txBody>
                  <a:tcPr>
                    <a:solidFill>
                      <a:schemeClr val="accent4">
                        <a:lumMod val="60000"/>
                        <a:lumOff val="40000"/>
                      </a:schemeClr>
                    </a:solidFill>
                  </a:tcPr>
                </a:tc>
                <a:tc>
                  <a:txBody>
                    <a:bodyPr/>
                    <a:lstStyle/>
                    <a:p>
                      <a:r>
                        <a:rPr kumimoji="1" lang="en-US" altLang="ja-JP" dirty="0" smtClean="0"/>
                        <a:t>Q4</a:t>
                      </a:r>
                      <a:endParaRPr kumimoji="1" lang="ja-JP" altLang="en-US" dirty="0"/>
                    </a:p>
                  </a:txBody>
                  <a:tcPr>
                    <a:solidFill>
                      <a:schemeClr val="accent4">
                        <a:lumMod val="60000"/>
                        <a:lumOff val="40000"/>
                      </a:schemeClr>
                    </a:solidFill>
                  </a:tcPr>
                </a:tc>
                <a:tc>
                  <a:txBody>
                    <a:bodyPr/>
                    <a:lstStyle/>
                    <a:p>
                      <a:r>
                        <a:rPr kumimoji="1" lang="en-US" altLang="ja-JP" dirty="0" smtClean="0"/>
                        <a:t>Q1</a:t>
                      </a:r>
                      <a:endParaRPr kumimoji="1" lang="ja-JP" altLang="en-US" dirty="0"/>
                    </a:p>
                  </a:txBody>
                  <a:tcPr>
                    <a:solidFill>
                      <a:schemeClr val="accent1">
                        <a:lumMod val="60000"/>
                        <a:lumOff val="40000"/>
                      </a:schemeClr>
                    </a:solidFill>
                  </a:tcPr>
                </a:tc>
                <a:tc>
                  <a:txBody>
                    <a:bodyPr/>
                    <a:lstStyle/>
                    <a:p>
                      <a:r>
                        <a:rPr kumimoji="1" lang="en-US" altLang="ja-JP" dirty="0" smtClean="0"/>
                        <a:t>Q2</a:t>
                      </a:r>
                      <a:endParaRPr kumimoji="1" lang="ja-JP" altLang="en-US" dirty="0"/>
                    </a:p>
                  </a:txBody>
                  <a:tcPr>
                    <a:solidFill>
                      <a:schemeClr val="accent1">
                        <a:lumMod val="60000"/>
                        <a:lumOff val="40000"/>
                      </a:schemeClr>
                    </a:solidFill>
                  </a:tcPr>
                </a:tc>
                <a:tc>
                  <a:txBody>
                    <a:bodyPr/>
                    <a:lstStyle/>
                    <a:p>
                      <a:r>
                        <a:rPr kumimoji="1" lang="en-US" altLang="ja-JP" dirty="0" smtClean="0"/>
                        <a:t>Q3</a:t>
                      </a:r>
                      <a:endParaRPr kumimoji="1" lang="ja-JP" altLang="en-US" dirty="0"/>
                    </a:p>
                  </a:txBody>
                  <a:tcPr>
                    <a:solidFill>
                      <a:schemeClr val="accent1">
                        <a:lumMod val="60000"/>
                        <a:lumOff val="40000"/>
                      </a:schemeClr>
                    </a:solidFill>
                  </a:tcPr>
                </a:tc>
                <a:tc>
                  <a:txBody>
                    <a:bodyPr/>
                    <a:lstStyle/>
                    <a:p>
                      <a:r>
                        <a:rPr kumimoji="1" lang="en-US" altLang="ja-JP" dirty="0" smtClean="0"/>
                        <a:t>Q4</a:t>
                      </a:r>
                      <a:endParaRPr kumimoji="1" lang="ja-JP" altLang="en-US" dirty="0"/>
                    </a:p>
                  </a:txBody>
                  <a:tcPr>
                    <a:solidFill>
                      <a:schemeClr val="accent1">
                        <a:lumMod val="60000"/>
                        <a:lumOff val="40000"/>
                      </a:schemeClr>
                    </a:solidFill>
                  </a:tcPr>
                </a:tc>
              </a:tr>
              <a:tr h="4101640">
                <a:tc>
                  <a:txBody>
                    <a:bodyPr/>
                    <a:lstStyle/>
                    <a:p>
                      <a:endParaRPr kumimoji="1" lang="ja-JP" altLang="en-US" dirty="0"/>
                    </a:p>
                  </a:txBody>
                  <a:tcPr>
                    <a:solidFill>
                      <a:schemeClr val="accent3">
                        <a:lumMod val="20000"/>
                        <a:lumOff val="80000"/>
                      </a:schemeClr>
                    </a:solidFill>
                  </a:tcPr>
                </a:tc>
                <a:tc>
                  <a:txBody>
                    <a:bodyPr/>
                    <a:lstStyle/>
                    <a:p>
                      <a:endParaRPr kumimoji="1" lang="ja-JP" altLang="en-US" dirty="0"/>
                    </a:p>
                  </a:txBody>
                  <a:tcPr>
                    <a:solidFill>
                      <a:schemeClr val="accent6">
                        <a:lumMod val="20000"/>
                        <a:lumOff val="80000"/>
                      </a:schemeClr>
                    </a:solidFill>
                  </a:tcPr>
                </a:tc>
                <a:tc>
                  <a:txBody>
                    <a:bodyPr/>
                    <a:lstStyle/>
                    <a:p>
                      <a:endParaRPr kumimoji="1" lang="ja-JP" altLang="en-US" dirty="0"/>
                    </a:p>
                  </a:txBody>
                  <a:tcPr>
                    <a:solidFill>
                      <a:schemeClr val="accent6">
                        <a:lumMod val="50000"/>
                      </a:schemeClr>
                    </a:solidFill>
                  </a:tcPr>
                </a:tc>
                <a:tc>
                  <a:txBody>
                    <a:bodyPr/>
                    <a:lstStyle/>
                    <a:p>
                      <a:endParaRPr kumimoji="1" lang="ja-JP" altLang="en-US" dirty="0"/>
                    </a:p>
                  </a:txBody>
                  <a:tcPr>
                    <a:solidFill>
                      <a:schemeClr val="accent6">
                        <a:lumMod val="20000"/>
                        <a:lumOff val="80000"/>
                      </a:schemeClr>
                    </a:solidFill>
                  </a:tcPr>
                </a:tc>
                <a:tc>
                  <a:txBody>
                    <a:bodyPr/>
                    <a:lstStyle/>
                    <a:p>
                      <a:endParaRPr kumimoji="1" lang="ja-JP" altLang="en-US" dirty="0"/>
                    </a:p>
                  </a:txBody>
                  <a:tcPr>
                    <a:solidFill>
                      <a:schemeClr val="accent6">
                        <a:lumMod val="20000"/>
                        <a:lumOff val="80000"/>
                      </a:schemeClr>
                    </a:solidFill>
                  </a:tcPr>
                </a:tc>
                <a:tc>
                  <a:txBody>
                    <a:bodyPr/>
                    <a:lstStyle/>
                    <a:p>
                      <a:endParaRPr kumimoji="1" lang="ja-JP" altLang="en-US" dirty="0"/>
                    </a:p>
                  </a:txBody>
                  <a:tcPr>
                    <a:solidFill>
                      <a:schemeClr val="accent4">
                        <a:lumMod val="20000"/>
                        <a:lumOff val="80000"/>
                      </a:schemeClr>
                    </a:solidFill>
                  </a:tcPr>
                </a:tc>
                <a:tc>
                  <a:txBody>
                    <a:bodyPr/>
                    <a:lstStyle/>
                    <a:p>
                      <a:endParaRPr kumimoji="1" lang="ja-JP" altLang="en-US" dirty="0"/>
                    </a:p>
                  </a:txBody>
                  <a:tcPr>
                    <a:solidFill>
                      <a:schemeClr val="accent4">
                        <a:lumMod val="20000"/>
                        <a:lumOff val="80000"/>
                      </a:schemeClr>
                    </a:solidFill>
                  </a:tcPr>
                </a:tc>
                <a:tc>
                  <a:txBody>
                    <a:bodyPr/>
                    <a:lstStyle/>
                    <a:p>
                      <a:endParaRPr kumimoji="1" lang="ja-JP" altLang="en-US" dirty="0"/>
                    </a:p>
                  </a:txBody>
                  <a:tcPr>
                    <a:solidFill>
                      <a:schemeClr val="accent4">
                        <a:lumMod val="20000"/>
                        <a:lumOff val="80000"/>
                      </a:schemeClr>
                    </a:solidFill>
                  </a:tcPr>
                </a:tc>
                <a:tc>
                  <a:txBody>
                    <a:bodyPr/>
                    <a:lstStyle/>
                    <a:p>
                      <a:endParaRPr kumimoji="1" lang="ja-JP" altLang="en-US" dirty="0"/>
                    </a:p>
                  </a:txBody>
                  <a:tcPr>
                    <a:solidFill>
                      <a:schemeClr val="accent4">
                        <a:lumMod val="20000"/>
                        <a:lumOff val="80000"/>
                      </a:schemeClr>
                    </a:solidFill>
                  </a:tcPr>
                </a:tc>
                <a:tc>
                  <a:txBody>
                    <a:bodyPr/>
                    <a:lstStyle/>
                    <a:p>
                      <a:endParaRPr kumimoji="1" lang="ja-JP" altLang="en-US" dirty="0"/>
                    </a:p>
                  </a:txBody>
                  <a:tcPr>
                    <a:solidFill>
                      <a:schemeClr val="accent1">
                        <a:lumMod val="20000"/>
                        <a:lumOff val="80000"/>
                      </a:schemeClr>
                    </a:solidFill>
                  </a:tcPr>
                </a:tc>
                <a:tc>
                  <a:txBody>
                    <a:bodyPr/>
                    <a:lstStyle/>
                    <a:p>
                      <a:endParaRPr kumimoji="1" lang="ja-JP" altLang="en-US" dirty="0"/>
                    </a:p>
                  </a:txBody>
                  <a:tcPr>
                    <a:solidFill>
                      <a:schemeClr val="accent1">
                        <a:lumMod val="20000"/>
                        <a:lumOff val="80000"/>
                      </a:schemeClr>
                    </a:solidFill>
                  </a:tcPr>
                </a:tc>
                <a:tc>
                  <a:txBody>
                    <a:bodyPr/>
                    <a:lstStyle/>
                    <a:p>
                      <a:endParaRPr kumimoji="1" lang="ja-JP" altLang="en-US" dirty="0"/>
                    </a:p>
                  </a:txBody>
                  <a:tcPr>
                    <a:solidFill>
                      <a:schemeClr val="accent1">
                        <a:lumMod val="20000"/>
                        <a:lumOff val="80000"/>
                      </a:schemeClr>
                    </a:solidFill>
                  </a:tcPr>
                </a:tc>
                <a:tc>
                  <a:txBody>
                    <a:bodyPr/>
                    <a:lstStyle/>
                    <a:p>
                      <a:endParaRPr kumimoji="1" lang="ja-JP" altLang="en-US" dirty="0"/>
                    </a:p>
                  </a:txBody>
                  <a:tcPr>
                    <a:solidFill>
                      <a:schemeClr val="accent1">
                        <a:lumMod val="20000"/>
                        <a:lumOff val="80000"/>
                      </a:schemeClr>
                    </a:solidFill>
                  </a:tcPr>
                </a:tc>
              </a:tr>
            </a:tbl>
          </a:graphicData>
        </a:graphic>
      </p:graphicFrame>
      <p:sp>
        <p:nvSpPr>
          <p:cNvPr id="10" name="正方形/長方形 9"/>
          <p:cNvSpPr/>
          <p:nvPr/>
        </p:nvSpPr>
        <p:spPr>
          <a:xfrm>
            <a:off x="357158" y="2428868"/>
            <a:ext cx="114300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System Design</a:t>
            </a:r>
            <a:endParaRPr kumimoji="1" lang="ja-JP" altLang="en-US" dirty="0"/>
          </a:p>
        </p:txBody>
      </p:sp>
      <p:sp>
        <p:nvSpPr>
          <p:cNvPr id="11" name="正方形/長方形 10"/>
          <p:cNvSpPr/>
          <p:nvPr/>
        </p:nvSpPr>
        <p:spPr>
          <a:xfrm>
            <a:off x="357158" y="3214686"/>
            <a:ext cx="2500330"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smtClean="0"/>
              <a:t>SAGA-NAREGI adaptors</a:t>
            </a:r>
          </a:p>
        </p:txBody>
      </p:sp>
      <p:sp>
        <p:nvSpPr>
          <p:cNvPr id="13" name="正方形/長方形 12"/>
          <p:cNvSpPr/>
          <p:nvPr/>
        </p:nvSpPr>
        <p:spPr>
          <a:xfrm>
            <a:off x="2357422" y="4071942"/>
            <a:ext cx="3143272" cy="7143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Universal Grid API v1.0</a:t>
            </a:r>
            <a:endParaRPr kumimoji="1" lang="ja-JP" altLang="en-US" dirty="0"/>
          </a:p>
        </p:txBody>
      </p:sp>
      <p:sp>
        <p:nvSpPr>
          <p:cNvPr id="15" name="正方形/長方形 14"/>
          <p:cNvSpPr/>
          <p:nvPr/>
        </p:nvSpPr>
        <p:spPr>
          <a:xfrm>
            <a:off x="4286248" y="4857760"/>
            <a:ext cx="2500330" cy="7143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App &amp; Service Examples</a:t>
            </a:r>
            <a:endParaRPr kumimoji="1" lang="ja-JP" altLang="en-US" dirty="0"/>
          </a:p>
        </p:txBody>
      </p:sp>
      <p:sp>
        <p:nvSpPr>
          <p:cNvPr id="16" name="正方形/長方形 15"/>
          <p:cNvSpPr/>
          <p:nvPr/>
        </p:nvSpPr>
        <p:spPr>
          <a:xfrm>
            <a:off x="6286512" y="5643578"/>
            <a:ext cx="2500330" cy="7143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Universal Grid API v2.0</a:t>
            </a:r>
            <a:endParaRPr kumimoji="1" lang="ja-JP" altLang="en-US" dirty="0"/>
          </a:p>
        </p:txBody>
      </p:sp>
      <p:sp>
        <p:nvSpPr>
          <p:cNvPr id="17" name="正方形/長方形 16"/>
          <p:cNvSpPr/>
          <p:nvPr/>
        </p:nvSpPr>
        <p:spPr>
          <a:xfrm>
            <a:off x="1714480" y="4857760"/>
            <a:ext cx="2500330" cy="7143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Proto-apps in </a:t>
            </a:r>
            <a:r>
              <a:rPr kumimoji="1" lang="en-US" altLang="ja-JP" dirty="0" err="1" smtClean="0"/>
              <a:t>testbed</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Practical Examples in </a:t>
            </a:r>
            <a:r>
              <a:rPr lang="en-US" altLang="ja-JP" dirty="0" err="1" smtClean="0"/>
              <a:t>Testbed</a:t>
            </a:r>
            <a:endParaRPr kumimoji="1" lang="ja-JP" altLang="en-US" dirty="0"/>
          </a:p>
        </p:txBody>
      </p:sp>
      <p:sp>
        <p:nvSpPr>
          <p:cNvPr id="3" name="コンテンツ プレースホルダ 2"/>
          <p:cNvSpPr>
            <a:spLocks noGrp="1"/>
          </p:cNvSpPr>
          <p:nvPr>
            <p:ph idx="1"/>
          </p:nvPr>
        </p:nvSpPr>
        <p:spPr>
          <a:xfrm>
            <a:off x="457200" y="1600200"/>
            <a:ext cx="5686436" cy="4525963"/>
          </a:xfrm>
        </p:spPr>
        <p:txBody>
          <a:bodyPr>
            <a:normAutofit fontScale="70000" lnSpcReduction="20000"/>
          </a:bodyPr>
          <a:lstStyle/>
          <a:p>
            <a:r>
              <a:rPr lang="en-US" altLang="ja-JP" dirty="0" smtClean="0"/>
              <a:t>Grid environment</a:t>
            </a:r>
          </a:p>
          <a:p>
            <a:pPr lvl="1"/>
            <a:r>
              <a:rPr lang="en-US" altLang="ja-JP" dirty="0" smtClean="0"/>
              <a:t>MW: NAREGI v1.1 released in October 2008 </a:t>
            </a:r>
          </a:p>
          <a:p>
            <a:pPr lvl="1"/>
            <a:r>
              <a:rPr lang="en-US" altLang="ja-JP" dirty="0" smtClean="0"/>
              <a:t>VO scale: KEK, NAO, HIT, and NII</a:t>
            </a:r>
          </a:p>
          <a:p>
            <a:r>
              <a:rPr lang="en-US" altLang="ja-JP" dirty="0" smtClean="0"/>
              <a:t>SAGA adaptors:</a:t>
            </a:r>
          </a:p>
          <a:p>
            <a:pPr lvl="1"/>
            <a:r>
              <a:rPr lang="en-US" altLang="ja-JP" dirty="0" smtClean="0"/>
              <a:t>NAREGI adaptor for job completed in April 2009</a:t>
            </a:r>
          </a:p>
          <a:p>
            <a:pPr lvl="1"/>
            <a:r>
              <a:rPr lang="en-US" altLang="ja-JP" dirty="0" smtClean="0"/>
              <a:t>Torque adaptor completed in June 2009</a:t>
            </a:r>
          </a:p>
          <a:p>
            <a:r>
              <a:rPr lang="en-US" altLang="ja-JP" dirty="0" smtClean="0"/>
              <a:t>Demonstration in </a:t>
            </a:r>
            <a:r>
              <a:rPr lang="en-US" altLang="ja-JP" dirty="0" err="1" smtClean="0"/>
              <a:t>testbed</a:t>
            </a:r>
            <a:endParaRPr lang="en-US" altLang="ja-JP" dirty="0" smtClean="0"/>
          </a:p>
          <a:p>
            <a:pPr lvl="1"/>
            <a:r>
              <a:rPr lang="en-US" altLang="ja-JP" dirty="0" smtClean="0"/>
              <a:t>Particle therapy simulation </a:t>
            </a:r>
            <a:r>
              <a:rPr lang="en-US" altLang="ja-JP" dirty="0" smtClean="0"/>
              <a:t>based on Geant4 as </a:t>
            </a:r>
            <a:r>
              <a:rPr lang="en-US" altLang="ja-JP" dirty="0" smtClean="0"/>
              <a:t>the</a:t>
            </a:r>
            <a:r>
              <a:rPr lang="en-US" altLang="ja-JP" dirty="0" smtClean="0"/>
              <a:t> </a:t>
            </a:r>
            <a:r>
              <a:rPr lang="en-US" altLang="ja-JP" dirty="0" smtClean="0"/>
              <a:t>1</a:t>
            </a:r>
            <a:r>
              <a:rPr lang="en-US" altLang="ja-JP" baseline="30000" dirty="0" smtClean="0"/>
              <a:t>st</a:t>
            </a:r>
            <a:r>
              <a:rPr lang="en-US" altLang="ja-JP" dirty="0" smtClean="0"/>
              <a:t> </a:t>
            </a:r>
            <a:r>
              <a:rPr lang="en-US" altLang="ja-JP" dirty="0" smtClean="0"/>
              <a:t>practical example</a:t>
            </a:r>
            <a:endParaRPr lang="en-US" altLang="ja-JP" dirty="0" smtClean="0"/>
          </a:p>
          <a:p>
            <a:pPr lvl="1"/>
            <a:r>
              <a:rPr lang="en-US" altLang="ja-JP" dirty="0" smtClean="0"/>
              <a:t>Resource scale</a:t>
            </a:r>
          </a:p>
          <a:p>
            <a:pPr lvl="2"/>
            <a:r>
              <a:rPr lang="en-US" altLang="ja-JP" dirty="0" smtClean="0"/>
              <a:t>3 sites: KEK, NAO, HIT</a:t>
            </a:r>
          </a:p>
          <a:p>
            <a:pPr lvl="2"/>
            <a:r>
              <a:rPr lang="en-US" altLang="ja-JP" dirty="0" smtClean="0"/>
              <a:t>CPU:  10 cores</a:t>
            </a:r>
          </a:p>
          <a:p>
            <a:pPr lvl="2"/>
            <a:r>
              <a:rPr lang="en-US" altLang="ja-JP" dirty="0" smtClean="0"/>
              <a:t>OS: </a:t>
            </a:r>
            <a:r>
              <a:rPr lang="en-US" altLang="ja-JP" dirty="0" err="1" smtClean="0"/>
              <a:t>CentOS</a:t>
            </a:r>
            <a:r>
              <a:rPr lang="en-US" altLang="ja-JP" dirty="0" smtClean="0"/>
              <a:t> 5.2 x86_64</a:t>
            </a:r>
          </a:p>
          <a:p>
            <a:pPr lvl="2"/>
            <a:r>
              <a:rPr lang="en-US" altLang="ja-JP" dirty="0" smtClean="0"/>
              <a:t>Memory: 2 GB each</a:t>
            </a:r>
            <a:endParaRPr lang="ja-JP" altLang="en-US" dirty="0" smtClean="0"/>
          </a:p>
        </p:txBody>
      </p:sp>
      <p:pic>
        <p:nvPicPr>
          <p:cNvPr id="4" name="図 3" descr="gmocren.png"/>
          <p:cNvPicPr>
            <a:picLocks noChangeAspect="1"/>
          </p:cNvPicPr>
          <p:nvPr/>
        </p:nvPicPr>
        <p:blipFill>
          <a:blip r:embed="rId3" cstate="print"/>
          <a:stretch>
            <a:fillRect/>
          </a:stretch>
        </p:blipFill>
        <p:spPr>
          <a:xfrm>
            <a:off x="6357950" y="1714488"/>
            <a:ext cx="2411032" cy="1928826"/>
          </a:xfrm>
          <a:prstGeom prst="rect">
            <a:avLst/>
          </a:prstGeom>
          <a:ln>
            <a:noFill/>
          </a:ln>
          <a:effectLst>
            <a:outerShdw blurRad="292100" dist="139700" dir="2700000" algn="tl" rotWithShape="0">
              <a:srgbClr val="333333">
                <a:alpha val="65000"/>
              </a:srgbClr>
            </a:outerShdw>
          </a:effectLst>
        </p:spPr>
      </p:pic>
      <p:pic>
        <p:nvPicPr>
          <p:cNvPr id="5" name="図 4" descr="demo3.jpeg"/>
          <p:cNvPicPr>
            <a:picLocks noChangeAspect="1"/>
          </p:cNvPicPr>
          <p:nvPr/>
        </p:nvPicPr>
        <p:blipFill>
          <a:blip r:embed="rId4" cstate="print"/>
          <a:stretch>
            <a:fillRect/>
          </a:stretch>
        </p:blipFill>
        <p:spPr>
          <a:xfrm>
            <a:off x="6357950" y="4071942"/>
            <a:ext cx="2428892" cy="1842554"/>
          </a:xfrm>
          <a:prstGeom prst="rect">
            <a:avLst/>
          </a:prstGeom>
          <a:ln>
            <a:noFill/>
          </a:ln>
          <a:effectLst>
            <a:outerShdw blurRad="292100" dist="139700" dir="2700000" algn="tl" rotWithShape="0">
              <a:srgbClr val="333333">
                <a:alpha val="65000"/>
              </a:srgbClr>
            </a:outerShdw>
          </a:effectLst>
        </p:spPr>
      </p:pic>
      <p:sp>
        <p:nvSpPr>
          <p:cNvPr id="6" name="テキスト ボックス 5"/>
          <p:cNvSpPr txBox="1"/>
          <p:nvPr/>
        </p:nvSpPr>
        <p:spPr>
          <a:xfrm>
            <a:off x="4643438" y="6286520"/>
            <a:ext cx="4328685" cy="369332"/>
          </a:xfrm>
          <a:prstGeom prst="rect">
            <a:avLst/>
          </a:prstGeom>
          <a:noFill/>
        </p:spPr>
        <p:txBody>
          <a:bodyPr wrap="none" rtlCol="0">
            <a:spAutoFit/>
          </a:bodyPr>
          <a:lstStyle/>
          <a:p>
            <a:r>
              <a:rPr kumimoji="1" lang="en-US" altLang="ja-JP" dirty="0" smtClean="0"/>
              <a:t>More application-wise development </a:t>
            </a:r>
            <a:r>
              <a:rPr lang="en-US" altLang="ja-JP" dirty="0" smtClean="0"/>
              <a:t>in 2009</a:t>
            </a:r>
            <a:endParaRPr kumimoji="1" lang="ja-JP" altLang="en-US" dirty="0"/>
          </a:p>
        </p:txBody>
      </p:sp>
      <p:sp>
        <p:nvSpPr>
          <p:cNvPr id="7" name="テキスト ボックス 6"/>
          <p:cNvSpPr txBox="1"/>
          <p:nvPr/>
        </p:nvSpPr>
        <p:spPr>
          <a:xfrm>
            <a:off x="4429124" y="5500702"/>
            <a:ext cx="1551963" cy="461665"/>
          </a:xfrm>
          <a:prstGeom prst="rect">
            <a:avLst/>
          </a:prstGeom>
          <a:noFill/>
        </p:spPr>
        <p:txBody>
          <a:bodyPr wrap="none" rtlCol="0">
            <a:spAutoFit/>
          </a:bodyPr>
          <a:lstStyle/>
          <a:p>
            <a:r>
              <a:rPr kumimoji="1" lang="en-US" altLang="ja-JP" sz="2400" u="sng" dirty="0" smtClean="0"/>
              <a:t>Well done!</a:t>
            </a:r>
            <a:endParaRPr kumimoji="1" lang="ja-JP" altLang="en-US" sz="24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 Materials</a:t>
            </a:r>
            <a:endParaRPr kumimoji="1" lang="ja-JP" altLang="en-US" dirty="0"/>
          </a:p>
        </p:txBody>
      </p:sp>
      <p:sp>
        <p:nvSpPr>
          <p:cNvPr id="3" name="コンテンツ プレースホルダ 2"/>
          <p:cNvSpPr>
            <a:spLocks noGrp="1"/>
          </p:cNvSpPr>
          <p:nvPr>
            <p:ph idx="1"/>
          </p:nvPr>
        </p:nvSpPr>
        <p:spPr/>
        <p:txBody>
          <a:bodyPr>
            <a:normAutofit fontScale="55000" lnSpcReduction="20000"/>
          </a:bodyPr>
          <a:lstStyle/>
          <a:p>
            <a:r>
              <a:rPr kumimoji="1" lang="en-US" altLang="ja-JP" dirty="0" smtClean="0"/>
              <a:t>Members in KEK (sorted </a:t>
            </a:r>
            <a:r>
              <a:rPr lang="en-US" altLang="ja-JP" dirty="0" smtClean="0"/>
              <a:t>by </a:t>
            </a:r>
            <a:r>
              <a:rPr kumimoji="1" lang="en-US" altLang="ja-JP" dirty="0" smtClean="0"/>
              <a:t>alphabetic order)</a:t>
            </a:r>
          </a:p>
          <a:p>
            <a:pPr lvl="1"/>
            <a:r>
              <a:rPr lang="en-US" altLang="ja-JP" dirty="0" smtClean="0"/>
              <a:t>Go Iwai</a:t>
            </a:r>
          </a:p>
          <a:p>
            <a:pPr lvl="1"/>
            <a:r>
              <a:rPr kumimoji="1" lang="en-US" altLang="ja-JP" dirty="0" smtClean="0"/>
              <a:t>Yutaka Kawai</a:t>
            </a:r>
          </a:p>
          <a:p>
            <a:pPr lvl="1"/>
            <a:r>
              <a:rPr lang="en-US" altLang="ja-JP" dirty="0" smtClean="0"/>
              <a:t>Takashi Sasaki</a:t>
            </a:r>
          </a:p>
          <a:p>
            <a:pPr lvl="1"/>
            <a:r>
              <a:rPr kumimoji="1" lang="en-US" altLang="ja-JP" dirty="0" smtClean="0"/>
              <a:t>Yoshiyuki </a:t>
            </a:r>
            <a:r>
              <a:rPr kumimoji="1" lang="en-US" altLang="ja-JP" dirty="0" err="1" smtClean="0"/>
              <a:t>Watase</a:t>
            </a:r>
            <a:endParaRPr kumimoji="1" lang="en-US" altLang="ja-JP" dirty="0" smtClean="0"/>
          </a:p>
          <a:p>
            <a:r>
              <a:rPr lang="en-US" altLang="ja-JP" dirty="0" smtClean="0"/>
              <a:t>List of institutes getting involved in RENKEI project</a:t>
            </a:r>
          </a:p>
          <a:p>
            <a:pPr lvl="1"/>
            <a:r>
              <a:rPr lang="en-US" altLang="ja-JP" dirty="0" smtClean="0"/>
              <a:t>Advanced Industrial Science and Technology</a:t>
            </a:r>
          </a:p>
          <a:p>
            <a:pPr lvl="1"/>
            <a:r>
              <a:rPr lang="en-US" altLang="ja-JP" dirty="0" smtClean="0"/>
              <a:t>Fujitsu Limited</a:t>
            </a:r>
          </a:p>
          <a:p>
            <a:pPr lvl="1"/>
            <a:r>
              <a:rPr lang="en-US" altLang="ja-JP" dirty="0" smtClean="0"/>
              <a:t>KEK</a:t>
            </a:r>
          </a:p>
          <a:p>
            <a:pPr lvl="1"/>
            <a:r>
              <a:rPr lang="en-US" altLang="ja-JP" dirty="0" smtClean="0"/>
              <a:t>National Institute of Informatics</a:t>
            </a:r>
          </a:p>
          <a:p>
            <a:pPr lvl="1"/>
            <a:r>
              <a:rPr lang="en-US" altLang="ja-JP" dirty="0" smtClean="0"/>
              <a:t>Osaka University</a:t>
            </a:r>
          </a:p>
          <a:p>
            <a:pPr lvl="1"/>
            <a:r>
              <a:rPr lang="en-US" altLang="ja-JP" dirty="0" err="1" smtClean="0"/>
              <a:t>Tamagawa</a:t>
            </a:r>
            <a:r>
              <a:rPr lang="en-US" altLang="ja-JP" dirty="0" smtClean="0"/>
              <a:t> University</a:t>
            </a:r>
          </a:p>
          <a:p>
            <a:pPr lvl="1"/>
            <a:r>
              <a:rPr lang="en-US" altLang="ja-JP" dirty="0" smtClean="0"/>
              <a:t>Tokyo Institute of Technology</a:t>
            </a:r>
            <a:endParaRPr kumimoji="1" lang="en-US" altLang="ja-JP" dirty="0" smtClean="0"/>
          </a:p>
          <a:p>
            <a:pPr lvl="1"/>
            <a:r>
              <a:rPr lang="en-US" altLang="ja-JP" dirty="0" smtClean="0"/>
              <a:t>Tsukuba University</a:t>
            </a:r>
          </a:p>
          <a:p>
            <a:r>
              <a:rPr lang="en-US" altLang="ja-JP" dirty="0" smtClean="0"/>
              <a:t>Logo (see bottom-right corner in this slide)</a:t>
            </a:r>
          </a:p>
          <a:p>
            <a:endParaRPr kumimoji="1" lang="en-US" altLang="ja-JP" dirty="0" smtClean="0"/>
          </a:p>
          <a:p>
            <a:r>
              <a:rPr kumimoji="1" lang="en-US" altLang="ja-JP" dirty="0" smtClean="0"/>
              <a:t>Please let me know if you need anything else.</a:t>
            </a:r>
            <a:endParaRPr kumimoji="1" lang="ja-JP" altLang="en-US" dirty="0" smtClean="0"/>
          </a:p>
        </p:txBody>
      </p:sp>
      <p:pic>
        <p:nvPicPr>
          <p:cNvPr id="4" name="Picture 2" descr="C:\Users\iwai\Desktop\keklogo-c.gif"/>
          <p:cNvPicPr>
            <a:picLocks noChangeAspect="1" noChangeArrowheads="1"/>
          </p:cNvPicPr>
          <p:nvPr/>
        </p:nvPicPr>
        <p:blipFill>
          <a:blip r:embed="rId3" cstate="print"/>
          <a:srcRect/>
          <a:stretch>
            <a:fillRect/>
          </a:stretch>
        </p:blipFill>
        <p:spPr bwMode="auto">
          <a:xfrm>
            <a:off x="6858016" y="5572140"/>
            <a:ext cx="1941907" cy="1111898"/>
          </a:xfrm>
          <a:prstGeom prst="rect">
            <a:avLst/>
          </a:prstGeom>
          <a:noFill/>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822</Words>
  <Application>Microsoft Office PowerPoint</Application>
  <PresentationFormat>画面に合わせる (4:3)</PresentationFormat>
  <Paragraphs>170</Paragraphs>
  <Slides>6</Slides>
  <Notes>6</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Introduction</vt:lpstr>
      <vt:lpstr>Grid Deployment at KEK</vt:lpstr>
      <vt:lpstr>RENKEI Project Aims</vt:lpstr>
      <vt:lpstr>Development Time-line</vt:lpstr>
      <vt:lpstr>Practical Examples in Testbed</vt:lpstr>
      <vt:lpstr>Other Materials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KEK – High Energy Accelerator Research Organization</dc:title>
  <dc:creator>Go Iwai</dc:creator>
  <cp:lastModifiedBy>Go Iwai</cp:lastModifiedBy>
  <cp:revision>71</cp:revision>
  <dcterms:created xsi:type="dcterms:W3CDTF">2009-07-09T12:21:02Z</dcterms:created>
  <dcterms:modified xsi:type="dcterms:W3CDTF">2009-07-10T13:57:07Z</dcterms:modified>
</cp:coreProperties>
</file>