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</p:sldMasterIdLst>
  <p:notesMasterIdLst>
    <p:notesMasterId r:id="rId42"/>
  </p:notesMasterIdLst>
  <p:sldIdLst>
    <p:sldId id="259" r:id="rId2"/>
    <p:sldId id="308" r:id="rId3"/>
    <p:sldId id="269" r:id="rId4"/>
    <p:sldId id="260" r:id="rId5"/>
    <p:sldId id="271" r:id="rId6"/>
    <p:sldId id="282" r:id="rId7"/>
    <p:sldId id="258" r:id="rId8"/>
    <p:sldId id="256" r:id="rId9"/>
    <p:sldId id="276" r:id="rId10"/>
    <p:sldId id="277" r:id="rId11"/>
    <p:sldId id="278" r:id="rId12"/>
    <p:sldId id="280" r:id="rId13"/>
    <p:sldId id="279" r:id="rId14"/>
    <p:sldId id="281" r:id="rId15"/>
    <p:sldId id="283" r:id="rId16"/>
    <p:sldId id="284" r:id="rId17"/>
    <p:sldId id="286" r:id="rId18"/>
    <p:sldId id="296" r:id="rId19"/>
    <p:sldId id="287" r:id="rId20"/>
    <p:sldId id="288" r:id="rId21"/>
    <p:sldId id="289" r:id="rId22"/>
    <p:sldId id="290" r:id="rId23"/>
    <p:sldId id="291" r:id="rId24"/>
    <p:sldId id="294" r:id="rId25"/>
    <p:sldId id="292" r:id="rId26"/>
    <p:sldId id="293" r:id="rId27"/>
    <p:sldId id="272" r:id="rId28"/>
    <p:sldId id="273" r:id="rId29"/>
    <p:sldId id="275" r:id="rId30"/>
    <p:sldId id="295" r:id="rId31"/>
    <p:sldId id="297" r:id="rId32"/>
    <p:sldId id="307" r:id="rId33"/>
    <p:sldId id="257" r:id="rId34"/>
    <p:sldId id="299" r:id="rId35"/>
    <p:sldId id="300" r:id="rId36"/>
    <p:sldId id="301" r:id="rId37"/>
    <p:sldId id="302" r:id="rId38"/>
    <p:sldId id="306" r:id="rId39"/>
    <p:sldId id="303" r:id="rId40"/>
    <p:sldId id="264" r:id="rId4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1" autoAdjust="0"/>
    <p:restoredTop sz="94653" autoAdjust="0"/>
  </p:normalViewPr>
  <p:slideViewPr>
    <p:cSldViewPr showGuides="1">
      <p:cViewPr varScale="1">
        <p:scale>
          <a:sx n="49" d="100"/>
          <a:sy n="49" d="100"/>
        </p:scale>
        <p:origin x="-126" y="-108"/>
      </p:cViewPr>
      <p:guideLst>
        <p:guide orient="horz" pos="1008"/>
        <p:guide pos="544"/>
        <p:guide pos="7696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9/4/2009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1286933" y="518837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300480" y="7179733"/>
            <a:ext cx="10403840" cy="9753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86933" y="518837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300480" y="7179733"/>
            <a:ext cx="325120" cy="97536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162108" y="4553887"/>
            <a:ext cx="83230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73" y="4226560"/>
            <a:ext cx="9753600" cy="1517227"/>
          </a:xfrm>
        </p:spPr>
        <p:txBody>
          <a:bodyPr anchor="t" anchorCtr="0"/>
          <a:lstStyle>
            <a:lvl1pPr algn="r">
              <a:buNone/>
              <a:defRPr sz="46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346" y="6068907"/>
            <a:ext cx="9645227" cy="1625600"/>
          </a:xfrm>
        </p:spPr>
        <p:txBody>
          <a:bodyPr anchor="t" anchorCtr="0"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480" y="400981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300480" y="400981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88015" y="1729638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28800"/>
            <a:ext cx="5746045" cy="975360"/>
          </a:xfrm>
          <a:noFill/>
          <a:ln>
            <a:noFill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10774" y="1842347"/>
            <a:ext cx="5748302" cy="975360"/>
          </a:xfrm>
          <a:noFill/>
          <a:ln>
            <a:noFill/>
          </a:ln>
        </p:spPr>
        <p:txBody>
          <a:bodyPr lIns="130046" anchor="b" anchorCtr="0"/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610773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87" y="433493"/>
            <a:ext cx="3576320" cy="1192107"/>
          </a:xfrm>
        </p:spPr>
        <p:txBody>
          <a:bodyPr anchor="b" anchorCtr="0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94987" y="1733974"/>
            <a:ext cx="3576320" cy="6888481"/>
          </a:xfrm>
        </p:spPr>
        <p:txBody>
          <a:bodyPr/>
          <a:lstStyle>
            <a:lvl1pPr marL="0" indent="0">
              <a:lnSpc>
                <a:spcPts val="3129"/>
              </a:lnSpc>
              <a:spcAft>
                <a:spcPts val="1422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495140" y="4727787"/>
            <a:ext cx="85831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33493" y="433493"/>
            <a:ext cx="8128000" cy="812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12329"/>
            <a:ext cx="11704320" cy="959556"/>
          </a:xfrm>
          <a:ln>
            <a:solidFill>
              <a:schemeClr val="accent1"/>
            </a:solidFill>
          </a:ln>
        </p:spPr>
        <p:txBody>
          <a:bodyPr lIns="390138" anchor="ctr"/>
          <a:lstStyle>
            <a:lvl1pPr algn="r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240" y="2709333"/>
            <a:ext cx="11704320" cy="607324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53"/>
              </a:spcBef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1733974"/>
            <a:ext cx="11704320" cy="758613"/>
          </a:xfrm>
        </p:spPr>
        <p:txBody>
          <a:bodyPr anchor="ctr" anchorCtr="0"/>
          <a:lstStyle>
            <a:lvl1pPr marL="0" indent="0" algn="l">
              <a:buFontTx/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50240" y="712329"/>
            <a:ext cx="260096" cy="9753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 vert="horz" lIns="130046" tIns="65023" rIns="130046" bIns="6502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1733973"/>
            <a:ext cx="11704320" cy="698357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50240" y="1625600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6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ts val="711"/>
        </a:spcBef>
        <a:buClr>
          <a:schemeClr val="accent2"/>
        </a:buClr>
        <a:buSzPct val="76000"/>
        <a:buFont typeface="Wingdings 3"/>
        <a:buChar char="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71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6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27"/>
        </a:spcBef>
        <a:buClr>
          <a:schemeClr val="accent2"/>
        </a:buClr>
        <a:buSzPct val="70000"/>
        <a:buFont typeface="Wingdings"/>
        <a:buChar char="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ts val="42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3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260092" algn="l" rtl="0" eaLnBrk="1" latinLnBrk="0" hangingPunct="1">
        <a:spcBef>
          <a:spcPts val="42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861011" indent="-260092" algn="l" rtl="0" eaLnBrk="1" latinLnBrk="0" hangingPunct="1">
        <a:spcBef>
          <a:spcPts val="42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60092" algn="l" rtl="0" eaLnBrk="1" latinLnBrk="0" hangingPunct="1">
        <a:spcBef>
          <a:spcPts val="427"/>
        </a:spcBef>
        <a:buClr>
          <a:srgbClr val="9FB8CD"/>
        </a:buClr>
        <a:buSzPct val="75000"/>
        <a:buFont typeface="Wingdings 3"/>
        <a:buChar char=""/>
        <a:defRPr kumimoji="0" lang="en-US" sz="17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NeSC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saga-manual" TargetMode="External"/><Relationship Id="rId4" Type="http://schemas.openxmlformats.org/officeDocument/2006/relationships/hyperlink" Target="http://saga.cct.lsu.edu/cpp/apidoc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Simple Examples, Programming </a:t>
            </a:r>
            <a:r>
              <a:rPr lang="en-US" dirty="0" smtClean="0"/>
              <a:t>Manual, </a:t>
            </a:r>
            <a:r>
              <a:rPr lang="en-US" dirty="0" smtClean="0"/>
              <a:t>SAGA-Shell, Example Applications</a:t>
            </a:r>
            <a:br>
              <a:rPr lang="en-US" dirty="0" smtClean="0"/>
            </a:br>
            <a:endParaRPr lang="en-US" dirty="0">
              <a:hlinkClick r:id="rId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NeSC</a:t>
            </a:r>
            <a:r>
              <a:rPr lang="en-US" sz="2000" dirty="0" smtClean="0"/>
              <a:t> 2009, September 3rd/4th </a:t>
            </a:r>
          </a:p>
          <a:p>
            <a:r>
              <a:rPr lang="en-US" sz="2000" dirty="0" smtClean="0"/>
              <a:t>Hartmut Kaiser, Shantenu Jha, Ole Weidner, Andre Merzky, Andre Luckow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593080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156365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21716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allowing to amp logical file names to a set of physical files (i.e. different instances of same file on different machines)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Globus RLS (subset)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70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&lt;lfn&gt;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list_pfns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remove_pfn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44600" y="2590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19600"/>
                <a:gridCol w="6553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and run command line tools</a:t>
            </a:r>
          </a:p>
          <a:p>
            <a:r>
              <a:rPr lang="en-US" dirty="0" smtClean="0"/>
              <a:t>Copy a file, move it, delete it</a:t>
            </a:r>
          </a:p>
          <a:p>
            <a:r>
              <a:rPr lang="en-US" dirty="0" smtClean="0"/>
              <a:t>Run a job (/bin/sleep 10), monitor its status</a:t>
            </a:r>
          </a:p>
          <a:p>
            <a:r>
              <a:rPr lang="en-US" dirty="0" smtClean="0"/>
              <a:t>Play with advert service, create, directories, entries, store date,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fontAlgn="ctr"/>
            <a:r>
              <a:rPr lang="en-US" sz="4000" dirty="0" smtClean="0"/>
              <a:t>Sync/</a:t>
            </a:r>
            <a:r>
              <a:rPr lang="en-US" sz="4000" dirty="0" err="1" smtClean="0"/>
              <a:t>async</a:t>
            </a:r>
            <a:r>
              <a:rPr lang="en-US" sz="4000" dirty="0" smtClean="0"/>
              <a:t> API’s</a:t>
            </a:r>
            <a:endParaRPr lang="en-US" sz="9600" dirty="0" smtClean="0"/>
          </a:p>
          <a:p>
            <a:pPr fontAlgn="ctr"/>
            <a:r>
              <a:rPr lang="en-US" dirty="0" smtClean="0"/>
              <a:t>Task container</a:t>
            </a:r>
          </a:p>
          <a:p>
            <a:pPr fontAlgn="ctr"/>
            <a:r>
              <a:rPr lang="en-US" dirty="0" smtClean="0"/>
              <a:t>Error handling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Overview, resources, accounts, etc.</a:t>
            </a:r>
          </a:p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133600"/>
            <a:ext cx="11435236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SAGA API objects are very lightweight (except saga::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Cheap to copy, passed as arguments, or stored in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70042"/>
            <a:ext cx="113538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copy(saga::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::file f,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const&amp; target)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(target);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copy(f, target);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39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Almost all API objects expose 4 different sets of API functions:</a:t>
            </a:r>
          </a:p>
          <a:p>
            <a:pPr lvl="1"/>
            <a:r>
              <a:rPr lang="en-US" dirty="0" smtClean="0"/>
              <a:t>Synchronous</a:t>
            </a:r>
          </a:p>
          <a:p>
            <a:pPr lvl="2"/>
            <a:r>
              <a:rPr lang="en-US" dirty="0" smtClean="0"/>
              <a:t>Returns result synchronously</a:t>
            </a:r>
          </a:p>
          <a:p>
            <a:pPr lvl="2"/>
            <a:r>
              <a:rPr lang="en-US" dirty="0" smtClean="0"/>
              <a:t>saga::</a:t>
            </a:r>
            <a:r>
              <a:rPr lang="en-US" dirty="0" err="1" smtClean="0"/>
              <a:t>off_t</a:t>
            </a:r>
            <a:r>
              <a:rPr lang="en-US" dirty="0" smtClean="0"/>
              <a:t> file::</a:t>
            </a:r>
            <a:r>
              <a:rPr lang="en-US" dirty="0" err="1" smtClean="0"/>
              <a:t>get_size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Task based</a:t>
            </a:r>
          </a:p>
          <a:p>
            <a:pPr lvl="2"/>
            <a:r>
              <a:rPr lang="en-US" dirty="0" smtClean="0"/>
              <a:t>Returns handle to deferred result (using a task object)</a:t>
            </a:r>
          </a:p>
          <a:p>
            <a:pPr lvl="2"/>
            <a:r>
              <a:rPr lang="en-US" dirty="0" smtClean="0"/>
              <a:t>Asynchronous</a:t>
            </a:r>
          </a:p>
          <a:p>
            <a:pPr lvl="3"/>
            <a:r>
              <a:rPr lang="en-US" dirty="0" smtClean="0"/>
              <a:t>saga::task not running yet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</a:t>
            </a:r>
            <a:r>
              <a:rPr lang="en-US" dirty="0" err="1" smtClean="0"/>
              <a:t>Async</a:t>
            </a:r>
            <a:r>
              <a:rPr lang="en-US" dirty="0" smtClean="0"/>
              <a:t>&gt;();</a:t>
            </a:r>
          </a:p>
          <a:p>
            <a:pPr lvl="2"/>
            <a:r>
              <a:rPr lang="en-US" dirty="0" smtClean="0"/>
              <a:t>Task</a:t>
            </a:r>
          </a:p>
          <a:p>
            <a:pPr lvl="3"/>
            <a:r>
              <a:rPr lang="en-US" dirty="0" smtClean="0"/>
              <a:t>saga::task already running 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&lt;saga::task::Task&gt;();</a:t>
            </a:r>
          </a:p>
          <a:p>
            <a:pPr lvl="2"/>
            <a:r>
              <a:rPr lang="en-US" dirty="0" smtClean="0"/>
              <a:t>Synchronous</a:t>
            </a:r>
          </a:p>
          <a:p>
            <a:pPr lvl="3"/>
            <a:r>
              <a:rPr lang="en-US" dirty="0" smtClean="0"/>
              <a:t>saga::task guaranteed to be finished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&lt;saga::task::Sync&gt;();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2438400"/>
            <a:ext cx="113538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f.get_size();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51816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saga::task t = f.get_size&lt;saga::task::ASync&gt;();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t.run();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t.get_result&lt;saga::off_t&gt;();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creation of objects</a:t>
            </a:r>
          </a:p>
          <a:p>
            <a:r>
              <a:rPr lang="en-US" dirty="0" smtClean="0"/>
              <a:t>Factory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15474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task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saga::task t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::file::create&lt;saga::task::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 f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t.get_result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container allowing to handle many tasks as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a list of tasks to run jobs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somehost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 num; ++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tc.add_task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&lt;Task&gt;(execs[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], hosts[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execute tasks</a:t>
            </a: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wait for any of the tasks to finish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std::vector&lt;saga::task&gt; finished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::Any));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handling is currently purely exception 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filesystem:file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f("non-existing file");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catch (saga::exception const&amp; e)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e.what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2535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error code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top level message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failing API object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e.get_all_exceptions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exceptions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e.get_all_messages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 Simple SAGA Application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copy.cpp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2819400"/>
            <a:ext cx="113538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f.copy(target);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Compiling </a:t>
            </a:r>
            <a:r>
              <a:rPr lang="en-US" dirty="0"/>
              <a:t>and </a:t>
            </a:r>
            <a:r>
              <a:rPr lang="en-US" dirty="0" smtClean="0"/>
              <a:t>Linking a SAGA Application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Simple file copy example: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  <a:p>
            <a:r>
              <a:rPr lang="de-DE" dirty="0" smtClean="0"/>
              <a:t>Use saga-config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do it the hard way: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87400" y="4089400"/>
            <a:ext cx="106934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600" y="2590800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SAGA_SRC = $(wildcard *.cpp)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SAGA_ADD_BIN_OBJ = $(SAGA_SRC:%.cpp=%.o) 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SAGA_BIN = copy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include $(SAGA_LOCATION)/share/saga/make/saga.application.mk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500" y="74676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–I$SAGA_LOCATION/include –pthread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-L$SAGA_LOCATION/lib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-lsaga_engine –lsaga_package_file 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5410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cxxflags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Running a SAGA Application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Make sure that the SAGA libraries can be found by the loader. </a:t>
            </a:r>
            <a:endParaRPr lang="en-US" dirty="0" smtClean="0"/>
          </a:p>
          <a:p>
            <a:r>
              <a:rPr lang="en-US" dirty="0" smtClean="0"/>
              <a:t>Use: /</a:t>
            </a:r>
            <a:r>
              <a:rPr lang="en-US" dirty="0" err="1" smtClean="0"/>
              <a:t>usr</a:t>
            </a:r>
            <a:r>
              <a:rPr lang="en-US" dirty="0" smtClean="0"/>
              <a:t>/local/saga/share/saga/saga-env.sh</a:t>
            </a:r>
          </a:p>
          <a:p>
            <a:r>
              <a:rPr lang="en-US" dirty="0" smtClean="0"/>
              <a:t>If </a:t>
            </a:r>
            <a:r>
              <a:rPr lang="en-US" dirty="0"/>
              <a:t>something goes wrong - use SAGA_VERBOSE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4648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SAGA_VERBOSE=6 ./copy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675" y="1981200"/>
            <a:ext cx="8553450" cy="67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Try compiling and running other examples</a:t>
            </a:r>
          </a:p>
          <a:p>
            <a:pPr lvl="1" fontAlgn="ctr"/>
            <a:r>
              <a:rPr lang="en-US" sz="3600" dirty="0" err="1" smtClean="0"/>
              <a:t>Urls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Packages: file, job, replica</a:t>
            </a:r>
          </a:p>
          <a:p>
            <a:pPr lvl="1" fontAlgn="ctr"/>
            <a:r>
              <a:rPr lang="en-US" sz="3600" dirty="0" smtClean="0"/>
              <a:t>Modify stream server/client (see next slide)</a:t>
            </a:r>
            <a:endParaRPr lang="en-US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stream_server</a:t>
            </a:r>
            <a:r>
              <a:rPr lang="en-US" dirty="0" smtClean="0"/>
              <a:t> and </a:t>
            </a:r>
            <a:r>
              <a:rPr lang="en-US" dirty="0" err="1" smtClean="0"/>
              <a:t>stream_client</a:t>
            </a:r>
            <a:r>
              <a:rPr lang="en-US" dirty="0" smtClean="0"/>
              <a:t> to establish connection using advert service</a:t>
            </a:r>
          </a:p>
          <a:p>
            <a:r>
              <a:rPr lang="en-US" dirty="0" smtClean="0"/>
              <a:t>Server: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Client: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26584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saga::stream::server s("tcp://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tc17:&lt;port&gt;");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saga::advert::entry e 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("advert://macpro01.cct.lsu.edu/NeSC2009/exercise_3/&lt;uid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&gt;“,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saga::advert::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e.store_object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7000"/>
            <a:ext cx="113538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saga::advert::entry e 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("advert://macpro01.cct.lsu.edu/NeSC2009/exercise_3/&lt;uid&gt;");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::server 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e.retrieve_object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saga::stream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::stream c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s.get_url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</a:p>
          <a:p>
            <a:pPr lvl="1" fontAlgn="ctr"/>
            <a:r>
              <a:rPr lang="en-US" sz="3600" dirty="0" smtClean="0"/>
              <a:t>The example uses </a:t>
            </a:r>
            <a:r>
              <a:rPr lang="en-US" sz="3600" dirty="0" err="1" smtClean="0"/>
              <a:t>localhost</a:t>
            </a:r>
            <a:r>
              <a:rPr lang="en-US" sz="3600" dirty="0" smtClean="0"/>
              <a:t> to spawn </a:t>
            </a:r>
            <a:r>
              <a:rPr lang="en-US" sz="3600" dirty="0" err="1" smtClean="0"/>
              <a:t>childs</a:t>
            </a:r>
            <a:endParaRPr lang="en-US" sz="8800" dirty="0" smtClean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de-DE" dirty="0" smtClean="0"/>
              <a:t>[</a:t>
            </a:r>
            <a:r>
              <a:rPr lang="en-US" dirty="0" smtClean="0"/>
              <a:t>tc11, tc15, tc16, or tc17].</a:t>
            </a:r>
            <a:r>
              <a:rPr lang="en-US" dirty="0" err="1" smtClean="0"/>
              <a:t>nesc.ed.ac.uk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 and run example locally</a:t>
            </a:r>
          </a:p>
          <a:p>
            <a:r>
              <a:rPr lang="en-US" dirty="0" smtClean="0"/>
              <a:t>Modify the code to run it remotely</a:t>
            </a:r>
          </a:p>
          <a:p>
            <a:r>
              <a:rPr lang="en-US" dirty="0" smtClean="0"/>
              <a:t>Compile and run example remotely</a:t>
            </a:r>
          </a:p>
          <a:p>
            <a:r>
              <a:rPr lang="en-US" dirty="0" smtClean="0"/>
              <a:t>Run other remote executables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hello_world</a:t>
            </a:r>
            <a:r>
              <a:rPr lang="en-US" dirty="0" smtClean="0"/>
              <a:t> to produce consistent results</a:t>
            </a:r>
          </a:p>
          <a:p>
            <a:pPr lvl="1"/>
            <a:r>
              <a:rPr lang="en-US" dirty="0" smtClean="0"/>
              <a:t>“Hello distributed world!”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e-DE" sz="4000" dirty="0" smtClean="0"/>
              <a:t>Pass input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Command line (same as before)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in of input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Input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Stream API 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pPr fontAlgn="ctr"/>
            <a:r>
              <a:rPr lang="de-DE" sz="4000" dirty="0" smtClean="0"/>
              <a:t>Collect output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Output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out of output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Using Stream API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Coordinate execution sequence of multiple jobs</a:t>
            </a:r>
          </a:p>
          <a:p>
            <a:pPr lvl="1"/>
            <a:r>
              <a:rPr lang="en-US" dirty="0" smtClean="0"/>
              <a:t>3 jobs are running, but wait for a flag in advert service to be set by previous job to continue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r>
              <a:rPr lang="en-US" sz="3700" dirty="0" smtClean="0"/>
              <a:t>Login (</a:t>
            </a:r>
            <a:r>
              <a:rPr lang="en-US" sz="3700" dirty="0" err="1" smtClean="0"/>
              <a:t>ssh</a:t>
            </a:r>
            <a:r>
              <a:rPr lang="en-US" sz="3700" dirty="0" smtClean="0"/>
              <a:t>) to one of the following machines:</a:t>
            </a:r>
          </a:p>
          <a:p>
            <a:pPr lvl="3">
              <a:buNone/>
            </a:pPr>
            <a:r>
              <a:rPr lang="en-US" sz="3600" dirty="0" smtClean="0"/>
              <a:t>tc09.nesc.ed.ac.uk</a:t>
            </a:r>
          </a:p>
          <a:p>
            <a:pPr lvl="3">
              <a:buNone/>
            </a:pPr>
            <a:r>
              <a:rPr lang="en-US" sz="3600" dirty="0" smtClean="0"/>
              <a:t>tc11.nesc.ed.ac.uk</a:t>
            </a:r>
          </a:p>
          <a:p>
            <a:pPr lvl="3">
              <a:buNone/>
            </a:pPr>
            <a:r>
              <a:rPr lang="en-US" sz="3600" dirty="0" smtClean="0"/>
              <a:t>tc15.nesc.ed.ac.uk</a:t>
            </a:r>
          </a:p>
          <a:p>
            <a:pPr lvl="3">
              <a:buNone/>
            </a:pPr>
            <a:r>
              <a:rPr lang="en-US" sz="3600" dirty="0" smtClean="0"/>
              <a:t>tc16.nesc.ed.ac.uk</a:t>
            </a:r>
          </a:p>
          <a:p>
            <a:pPr lvl="3">
              <a:buNone/>
            </a:pPr>
            <a:r>
              <a:rPr lang="en-US" sz="3600" dirty="0" smtClean="0"/>
              <a:t>tc17.nesc.ed.ac.uk</a:t>
            </a:r>
          </a:p>
          <a:p>
            <a:r>
              <a:rPr lang="en-US" dirty="0" smtClean="0"/>
              <a:t>Credentials:  </a:t>
            </a:r>
          </a:p>
          <a:p>
            <a:pPr>
              <a:buNone/>
            </a:pPr>
            <a:r>
              <a:rPr lang="en-US" sz="3600" dirty="0" smtClean="0"/>
              <a:t>		   course01, course02,…, course12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355600" y="3746500"/>
            <a:ext cx="12293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/>
            </a:r>
            <a:b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</a:br>
            <a:endParaRPr lang="en-US" sz="7200" dirty="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355600" y="4826000"/>
            <a:ext cx="12293600" cy="2717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800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  <a:p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Thanks</a:t>
            </a:r>
            <a:r>
              <a:rPr lang="en-US" sz="380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! Questions</a:t>
            </a:r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?</a:t>
            </a:r>
            <a:b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</a:br>
            <a:endParaRPr lang="en-US" sz="3800" dirty="0" smtClean="0">
              <a:solidFill>
                <a:srgbClr val="B70000"/>
              </a:solidFill>
              <a:ea typeface="Gill Sans Light" charset="0"/>
              <a:cs typeface="Gill Sans Light" charset="0"/>
              <a:hlinkClick r:id="rId2"/>
            </a:endParaRPr>
          </a:p>
          <a:p>
            <a:r>
              <a:rPr lang="en-US" sz="3800" u="sng" dirty="0" smtClean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http</a:t>
            </a:r>
            <a:r>
              <a:rPr lang="en-US" sz="3800" u="sng" dirty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://saga.cct.lsu.edu</a:t>
            </a:r>
            <a:endParaRPr lang="en-US" sz="3800" u="sng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Enter the </a:t>
            </a:r>
            <a:r>
              <a:rPr lang="en-US" dirty="0" smtClean="0"/>
              <a:t>SAGA world</a:t>
            </a:r>
            <a:endParaRPr lang="en-US" dirty="0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71550" y="4724400"/>
            <a:ext cx="11061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Make </a:t>
            </a:r>
            <a:r>
              <a:rPr lang="en-US" sz="35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sure everything works</a:t>
            </a:r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:</a:t>
            </a:r>
            <a:endParaRPr lang="en-US" sz="2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source /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/local/saga/share/saga/saga-env.sh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600" y="5867400"/>
            <a:ext cx="1135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saga-job run ssh://user@tcXX.nesc.ed.ac.uk /bin/hostname</a:t>
            </a:r>
          </a:p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saga-advert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list_directory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advert://FIXME/FIXME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 the SAGA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de-DE" dirty="0" smtClean="0"/>
              <a:t>If something goes wrong: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Will print logging information about adaptors, settings, API calls, etc.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setenv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SAGA_VERBOSE = 0…6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/>
          <a:lstStyle/>
          <a:p>
            <a:r>
              <a:rPr lang="en-US" dirty="0" smtClean="0"/>
              <a:t>General information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http://faust.cct.lsu.edu/trac/saga/wiki/NeSC2009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</a:p>
          <a:p>
            <a:pPr marL="685800" lvl="1"/>
            <a:r>
              <a:rPr lang="en-US" dirty="0" smtClean="0">
                <a:hlinkClick r:id="rId4"/>
              </a:rPr>
              <a:t>http://saga.cct.lsu.edu/cpp/apidoc/</a:t>
            </a:r>
            <a:endParaRPr lang="en-US" dirty="0" smtClean="0"/>
          </a:p>
          <a:p>
            <a:pPr marL="295662"/>
            <a:r>
              <a:rPr lang="en-US" dirty="0" smtClean="0"/>
              <a:t>Programming </a:t>
            </a:r>
            <a:r>
              <a:rPr lang="en-US" dirty="0"/>
              <a:t>manual</a:t>
            </a:r>
          </a:p>
          <a:p>
            <a:pPr marL="685800" lvl="1"/>
            <a:r>
              <a:rPr lang="en-US" dirty="0" smtClean="0">
                <a:solidFill>
                  <a:srgbClr val="B70000"/>
                </a:solidFill>
                <a:hlinkClick r:id="rId5"/>
              </a:rPr>
              <a:t>http://tinyurl.com/</a:t>
            </a:r>
            <a:r>
              <a:rPr lang="en-US" dirty="0" smtClean="0">
                <a:hlinkClick r:id="rId5"/>
              </a:rPr>
              <a:t>saga-manual</a:t>
            </a:r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</a:t>
            </a:r>
            <a:r>
              <a:rPr lang="en-US" dirty="0" smtClean="0"/>
              <a:t>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saga-job 	$</a:t>
            </a:r>
            <a:r>
              <a:rPr lang="en-US" dirty="0" smtClean="0"/>
              <a:t>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</a:t>
            </a:r>
            <a:r>
              <a:rPr lang="en-US" dirty="0" smtClean="0"/>
              <a:t>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saga-replica </a:t>
            </a:r>
            <a:r>
              <a:rPr lang="en-US" dirty="0" smtClean="0"/>
              <a:t>	$</a:t>
            </a:r>
            <a:r>
              <a:rPr lang="en-US" dirty="0" smtClean="0"/>
              <a:t>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/replica</a:t>
            </a:r>
            <a:r>
              <a:rPr lang="en-US" dirty="0" smtClean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 fontAlgn="ctr"/>
            <a:r>
              <a:rPr lang="de-DE" sz="3300" dirty="0" smtClean="0"/>
              <a:t>All in one solution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Filesystem navigation (filesystem, advert, replica)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Job launching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Scripting</a:t>
            </a:r>
            <a:endParaRPr lang="de-DE" sz="85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ir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</Template>
  <TotalTime>3465</TotalTime>
  <Pages>0</Pages>
  <Words>2262</Words>
  <Characters>0</Characters>
  <Application>Microsoft Office PowerPoint</Application>
  <PresentationFormat>Custom</PresentationFormat>
  <Lines>0</Lines>
  <Paragraphs>549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Spirit</vt:lpstr>
      <vt:lpstr>SAGA: Simple Examples, Programming Manual, SAGA-Shell, Example Applications </vt:lpstr>
      <vt:lpstr>Agenda</vt:lpstr>
      <vt:lpstr>Infrastructure</vt:lpstr>
      <vt:lpstr>Login</vt:lpstr>
      <vt:lpstr>Enter the SAGA world</vt:lpstr>
      <vt:lpstr>Enter the SAGA world</vt:lpstr>
      <vt:lpstr>Documentation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saga-replica </vt:lpstr>
      <vt:lpstr>Command line tool: saga-replica </vt:lpstr>
      <vt:lpstr>Command line tool: saga-shell</vt:lpstr>
      <vt:lpstr>Command line tool: saga-shell</vt:lpstr>
      <vt:lpstr>Hands on</vt:lpstr>
      <vt:lpstr>General Guidelines</vt:lpstr>
      <vt:lpstr>Pimpl paradigm, shared_ptr</vt:lpstr>
      <vt:lpstr>Pimpl paradigm, shared_ptr</vt:lpstr>
      <vt:lpstr>Sync/Async API’s</vt:lpstr>
      <vt:lpstr>Sync/Async API’s</vt:lpstr>
      <vt:lpstr>Sync/Async API’s</vt:lpstr>
      <vt:lpstr>Task container</vt:lpstr>
      <vt:lpstr>Error Handling</vt:lpstr>
      <vt:lpstr>A Simple SAGA Application</vt:lpstr>
      <vt:lpstr>Compiling and Linking a SAGA Application</vt:lpstr>
      <vt:lpstr>Running a SAGA Application</vt:lpstr>
      <vt:lpstr>Programmers Guide</vt:lpstr>
      <vt:lpstr>Hands on</vt:lpstr>
      <vt:lpstr>Hands on </vt:lpstr>
      <vt:lpstr>Example 1: hello_world</vt:lpstr>
      <vt:lpstr>Example 1: hello_world</vt:lpstr>
      <vt:lpstr>Hands on</vt:lpstr>
      <vt:lpstr>Example 2: chaining_jobs</vt:lpstr>
      <vt:lpstr>Example 2: chaining_jobs</vt:lpstr>
      <vt:lpstr>Hands on</vt:lpstr>
      <vt:lpstr>Example 3: depending_jobs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132</cp:revision>
  <dcterms:modified xsi:type="dcterms:W3CDTF">2009-09-04T10:57:02Z</dcterms:modified>
</cp:coreProperties>
</file>