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95" r:id="rId27"/>
    <p:sldId id="280" r:id="rId28"/>
    <p:sldId id="282" r:id="rId29"/>
    <p:sldId id="283" r:id="rId30"/>
    <p:sldId id="284" r:id="rId31"/>
    <p:sldId id="285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32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5" r:id="rId54"/>
    <p:sldId id="308" r:id="rId55"/>
    <p:sldId id="309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85" d="100"/>
          <a:sy n="85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handle;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allows to manage checkpoints </a:t>
            </a:r>
          </a:p>
          <a:p>
            <a:r>
              <a:rPr lang="en-US" dirty="0" smtClean="0"/>
              <a:t>defines an architecture, service interfaces, and scope of client API</a:t>
            </a:r>
          </a:p>
          <a:p>
            <a:r>
              <a:rPr lang="en-US" dirty="0" smtClean="0"/>
              <a:t>a SAGA extensions exists with a matching client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...)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embeddable into WSRF (WS-Agreement etc.) </a:t>
            </a:r>
          </a:p>
          <a:p>
            <a:r>
              <a:rPr lang="en-US" dirty="0" smtClean="0"/>
              <a:t>XML, but relatively flat </a:t>
            </a:r>
          </a:p>
          <a:p>
            <a:r>
              <a:rPr lang="en-US" dirty="0" smtClean="0"/>
              <a:t>maps well to existing </a:t>
            </a:r>
            <a:r>
              <a:rPr lang="en-US" dirty="0" err="1" smtClean="0"/>
              <a:t>JDLs</a:t>
            </a:r>
            <a:r>
              <a:rPr lang="en-US" dirty="0" smtClean="0"/>
              <a:t>, but is ’more complete’ </a:t>
            </a:r>
          </a:p>
          <a:p>
            <a:r>
              <a:rPr lang="en-US" dirty="0" smtClean="0"/>
              <a:t>extensible (resource description, job dependencies, workflow) </a:t>
            </a:r>
          </a:p>
          <a:p>
            <a:r>
              <a:rPr lang="en-US" dirty="0" smtClean="0"/>
              <a:t>top down approach!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API 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top-down vs. 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bottom-up often agrees on (semantic) LCD + backend specific extensions </a:t>
            </a:r>
          </a:p>
          <a:p>
            <a:r>
              <a:rPr lang="en-US" sz="2100" dirty="0"/>
              <a:t>top-down usually focuses on semantics of application requirements </a:t>
            </a:r>
          </a:p>
          <a:p>
            <a:endParaRPr lang="en-US" dirty="0" smtClean="0"/>
          </a:p>
          <a:p>
            <a:r>
              <a:rPr lang="en-US" dirty="0" smtClean="0"/>
              <a:t>bottom-up tends to be more powerful </a:t>
            </a:r>
          </a:p>
          <a:p>
            <a:r>
              <a:rPr lang="en-US" dirty="0" smtClean="0"/>
              <a:t>top-down tends to be simpler and more concise </a:t>
            </a:r>
          </a:p>
          <a:p>
            <a:endParaRPr lang="en-US" i="1" dirty="0" smtClean="0"/>
          </a:p>
          <a:p>
            <a:r>
              <a:rPr lang="en-US" b="1" i="1" dirty="0" smtClean="0"/>
              <a:t>we very much prefer top-down! 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200" b="1" dirty="0" smtClean="0"/>
          </a:p>
          <a:p>
            <a:pPr algn="ctr">
              <a:buNone/>
            </a:pPr>
            <a:r>
              <a:rPr lang="en-US" sz="4200" b="1" dirty="0" smtClean="0"/>
              <a:t>SAGA</a:t>
            </a:r>
          </a:p>
          <a:p>
            <a:pPr algn="ctr">
              <a:buNone/>
            </a:pPr>
            <a:endParaRPr lang="en-US" sz="1300" b="1" dirty="0" smtClean="0"/>
          </a:p>
          <a:p>
            <a:pPr algn="ctr">
              <a:buNone/>
            </a:pPr>
            <a:r>
              <a:rPr lang="en-US" sz="2900" dirty="0" smtClean="0"/>
              <a:t>Simple API for Grid Applications</a:t>
            </a:r>
            <a:endParaRPr lang="en-US" sz="2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background recap</a:t>
            </a:r>
          </a:p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</a:t>
            </a:r>
            <a:r>
              <a:rPr lang="en-US" dirty="0" smtClean="0"/>
              <a:t>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</a:t>
            </a:r>
            <a:r>
              <a:rPr lang="en-US" dirty="0" smtClean="0"/>
              <a:t>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oriented: inheritance, interfaces 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 non-functional API: </a:t>
            </a:r>
          </a:p>
          <a:p>
            <a:pPr lvl="2"/>
            <a:r>
              <a:rPr lang="en-US" dirty="0" smtClean="0"/>
              <a:t>look &amp; feel: orthogonal to functional API </a:t>
            </a:r>
          </a:p>
          <a:p>
            <a:pPr lvl="2"/>
            <a:r>
              <a:rPr lang="en-US" dirty="0" smtClean="0"/>
              <a:t>typically not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1"/>
            <a:r>
              <a:rPr lang="en-US" dirty="0" smtClean="0"/>
              <a:t> functional API: </a:t>
            </a:r>
          </a:p>
          <a:p>
            <a:pPr lvl="2"/>
            <a:r>
              <a:rPr lang="en-US" dirty="0" smtClean="0"/>
              <a:t>API ’Packages’ extensible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 </a:t>
            </a:r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4" name="Content Placeholder 3" descr="classes-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1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3" name="Rectangle 2"/>
          <p:cNvSpPr/>
          <p:nvPr/>
        </p:nvSpPr>
        <p:spPr>
          <a:xfrm>
            <a:off x="757238" y="5604474"/>
            <a:ext cx="5588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saga</a:t>
            </a:r>
            <a:r>
              <a:rPr lang="en-US" dirty="0"/>
              <a:t>::</a:t>
            </a:r>
            <a:r>
              <a:rPr lang="en-US" dirty="0" smtClean="0"/>
              <a:t>object </a:t>
            </a:r>
            <a:r>
              <a:rPr lang="en-US" dirty="0"/>
              <a:t>allows for object </a:t>
            </a:r>
            <a:r>
              <a:rPr lang="en-US" dirty="0" err="1"/>
              <a:t>uuids</a:t>
            </a:r>
            <a:r>
              <a:rPr lang="en-US" dirty="0"/>
              <a:t>, </a:t>
            </a:r>
            <a:r>
              <a:rPr lang="en-US" dirty="0" smtClean="0"/>
              <a:t>clone() </a:t>
            </a:r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 often targets legacy applications (</a:t>
            </a:r>
            <a:r>
              <a:rPr lang="en-US" dirty="0" err="1" smtClean="0"/>
              <a:t>Unicore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, Condor, ...) </a:t>
            </a:r>
          </a:p>
          <a:p>
            <a:r>
              <a:rPr lang="en-US" dirty="0" smtClean="0"/>
              <a:t>some are distribution aware (MPICH-G, </a:t>
            </a:r>
            <a:r>
              <a:rPr lang="en-US" dirty="0" err="1" smtClean="0"/>
              <a:t>Ninf</a:t>
            </a:r>
            <a:r>
              <a:rPr lang="en-US" dirty="0" smtClean="0"/>
              <a:t>-G, . . . ) </a:t>
            </a:r>
          </a:p>
          <a:p>
            <a:r>
              <a:rPr lang="en-US" dirty="0" smtClean="0"/>
              <a:t>few APIs exist for Grid aware applications </a:t>
            </a:r>
          </a:p>
          <a:p>
            <a:pPr lvl="1"/>
            <a:r>
              <a:rPr lang="en-US" dirty="0" err="1" smtClean="0"/>
              <a:t>GridFTP</a:t>
            </a:r>
            <a:r>
              <a:rPr lang="en-US" dirty="0" smtClean="0"/>
              <a:t>/GRAM </a:t>
            </a:r>
          </a:p>
          <a:p>
            <a:pPr lvl="1"/>
            <a:r>
              <a:rPr lang="en-US" dirty="0" smtClean="0"/>
              <a:t>DRMAA </a:t>
            </a:r>
          </a:p>
          <a:p>
            <a:pPr lvl="1"/>
            <a:r>
              <a:rPr lang="en-US" dirty="0" err="1" smtClean="0"/>
              <a:t>gLite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GAT </a:t>
            </a:r>
          </a:p>
          <a:p>
            <a:pPr lvl="1"/>
            <a:r>
              <a:rPr lang="en-US" dirty="0" smtClean="0"/>
              <a:t>Cloud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2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264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Errors </a:t>
            </a:r>
            <a:r>
              <a:rPr lang="en-US" dirty="0"/>
              <a:t>are based on exceptions or error </a:t>
            </a:r>
            <a:r>
              <a:rPr lang="en-US" dirty="0" smtClean="0"/>
              <a:t>codes.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3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29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Session </a:t>
            </a:r>
            <a:r>
              <a:rPr lang="en-US" dirty="0"/>
              <a:t>and credential management is </a:t>
            </a:r>
            <a:r>
              <a:rPr lang="en-US" dirty="0" smtClean="0"/>
              <a:t>hidden.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4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it-IT" dirty="0"/>
              <a:t>Attribute interface for meta </a:t>
            </a:r>
            <a:r>
              <a:rPr lang="it-IT" dirty="0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5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47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/>
              <a:t>Monitoring includes asynchronous </a:t>
            </a:r>
            <a:r>
              <a:rPr lang="en-US" dirty="0" smtClean="0"/>
              <a:t>notifications.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6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02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task model adds asynchronous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7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3" name="Rectangle 2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'job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and manage remote </a:t>
            </a:r>
            <a:r>
              <a:rPr lang="en-US" dirty="0" smtClean="0"/>
              <a:t>processes.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5" name="Content Placeholder 4" descr="classes-8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4" name="Rectangle 3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</a:t>
            </a:r>
            <a:r>
              <a:rPr lang="en-US" b="1" dirty="0" err="1" smtClean="0"/>
              <a:t>name_spaces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 smtClean="0"/>
              <a:t>Manage </a:t>
            </a:r>
            <a:r>
              <a:rPr lang="en-US" dirty="0"/>
              <a:t>files, replicas, etc.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9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‘stream':</a:t>
            </a:r>
            <a:endParaRPr lang="en-US" b="1" dirty="0"/>
          </a:p>
          <a:p>
            <a:r>
              <a:rPr lang="en-US" dirty="0"/>
              <a:t>SAGA rendering of BSD streams.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</a:t>
            </a:r>
            <a:r>
              <a:rPr lang="en-US" b="1" dirty="0" err="1" smtClean="0"/>
              <a:t>rpc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 smtClean="0"/>
              <a:t>Remote </a:t>
            </a:r>
            <a:r>
              <a:rPr lang="en-US" dirty="0"/>
              <a:t>procedure calls.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of Grid Middleware implies diversity of APIs </a:t>
            </a:r>
          </a:p>
          <a:p>
            <a:r>
              <a:rPr lang="en-US" dirty="0" smtClean="0"/>
              <a:t>some APIs try to generalize Grid programming concepts</a:t>
            </a:r>
          </a:p>
          <a:p>
            <a:r>
              <a:rPr lang="en-US" dirty="0" smtClean="0"/>
              <a:t>difficult to keep up with MW development, and to stay </a:t>
            </a:r>
            <a:r>
              <a:rPr lang="en-US" b="1" dirty="0" smtClean="0"/>
              <a:t>simple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job::self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1623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saga::job::self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js.get_self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self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represenst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*this* SAGA application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self.signal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self.checkpoint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self.migrate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();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// blocks forever :-P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self.cancel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</a:t>
            </a:r>
            <a:r>
              <a:rPr lang="en-US" dirty="0" smtClean="0"/>
              <a:t>job::self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the </a:t>
            </a:r>
            <a:r>
              <a:rPr lang="en-US" i="1" dirty="0" smtClean="0"/>
              <a:t>calling </a:t>
            </a:r>
            <a:r>
              <a:rPr lang="en-US" i="1" dirty="0"/>
              <a:t>application </a:t>
            </a:r>
            <a:r>
              <a:rPr lang="en-US" i="1" dirty="0" smtClean="0"/>
              <a:t>instanc</a:t>
            </a:r>
            <a:r>
              <a:rPr lang="en-US" dirty="0"/>
              <a:t>e</a:t>
            </a:r>
          </a:p>
          <a:p>
            <a:pPr marL="285750" indent="-285750"/>
            <a:r>
              <a:rPr lang="en-US" dirty="0" err="1" smtClean="0"/>
              <a:t>self.signal</a:t>
            </a:r>
            <a:r>
              <a:rPr lang="en-US" dirty="0" smtClean="0"/>
              <a:t> </a:t>
            </a:r>
            <a:r>
              <a:rPr lang="en-US" dirty="0"/>
              <a:t>(SIGUSR1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goes via the job manager, unlike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::</a:t>
            </a:r>
            <a:r>
              <a:rPr lang="en-US" dirty="0"/>
              <a:t>kill (::</a:t>
            </a:r>
            <a:r>
              <a:rPr lang="en-US" dirty="0" err="1"/>
              <a:t>getpid</a:t>
            </a:r>
            <a:r>
              <a:rPr lang="en-US" dirty="0"/>
              <a:t> (), </a:t>
            </a:r>
            <a:r>
              <a:rPr lang="en-US" dirty="0" smtClean="0"/>
              <a:t>SIGUSR1);</a:t>
            </a:r>
          </a:p>
          <a:p>
            <a:pPr marL="285750" indent="-285750"/>
            <a:r>
              <a:rPr lang="en-US" dirty="0" smtClean="0"/>
              <a:t>as </a:t>
            </a:r>
            <a:r>
              <a:rPr lang="en-US" dirty="0"/>
              <a:t>it goes over the job manager </a:t>
            </a:r>
            <a:br>
              <a:rPr lang="en-US" dirty="0"/>
            </a:br>
            <a:r>
              <a:rPr lang="en-US" sz="1600" dirty="0" smtClean="0"/>
              <a:t>(accounting, logging, cleanup...)</a:t>
            </a:r>
            <a:endParaRPr lang="en-US" dirty="0"/>
          </a:p>
          <a:p>
            <a:pPr marL="285750" indent="-285750"/>
            <a:r>
              <a:rPr lang="en-US" dirty="0" smtClean="0"/>
              <a:t>job</a:t>
            </a:r>
            <a:r>
              <a:rPr lang="en-US" dirty="0"/>
              <a:t>::</a:t>
            </a:r>
            <a:r>
              <a:rPr lang="en-US" dirty="0" smtClean="0"/>
              <a:t>self </a:t>
            </a:r>
            <a:r>
              <a:rPr lang="en-US" dirty="0"/>
              <a:t>is the only SAGA object to which metrics can be </a:t>
            </a:r>
            <a:r>
              <a:rPr lang="en-US" dirty="0" smtClean="0"/>
              <a:t>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GGF) standardizes distributed computing infrastructures/MW</a:t>
            </a:r>
          </a:p>
          <a:p>
            <a:r>
              <a:rPr lang="en-US" dirty="0" smtClean="0"/>
              <a:t>e.g. standardized job description language (JSDL) </a:t>
            </a:r>
          </a:p>
          <a:p>
            <a:r>
              <a:rPr lang="en-US" dirty="0" smtClean="0"/>
              <a:t>focuses on interfaces, but also protocols, architecture, APIs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some 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Job Submission and Description Language (JSDL) </a:t>
            </a:r>
          </a:p>
          <a:p>
            <a:r>
              <a:rPr lang="en-US" dirty="0" smtClean="0"/>
              <a:t>numerous ser vice interfaces, often WS-based (WSRF)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</a:t>
            </a:r>
            <a:r>
              <a:rPr lang="en-US" dirty="0" smtClean="0"/>
              <a:t>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</a:t>
            </a:r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2010 – OO, extended, SAGA aligned 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smtClean="0"/>
              <a:t>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(saga::task::All);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</a:t>
            </a:r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rpc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gridrpc.v2 adds support for remote data handles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3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3087</Words>
  <Application>Microsoft Office PowerPoint</Application>
  <PresentationFormat>On-screen Show (4:3)</PresentationFormat>
  <Paragraphs>594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Perspective</vt:lpstr>
      <vt:lpstr>Introduction to the SAGA API</vt:lpstr>
      <vt:lpstr>Agenda</vt:lpstr>
      <vt:lpstr>Grid APIs and Frameworks</vt:lpstr>
      <vt:lpstr>Grid APIs and Frameworks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</vt:lpstr>
      <vt:lpstr>OGF: JSDL</vt:lpstr>
      <vt:lpstr>OGF: JSDL</vt:lpstr>
      <vt:lpstr>OGF: JSDL</vt:lpstr>
      <vt:lpstr>OGF: Summary</vt:lpstr>
      <vt:lpstr>OGF: top-down vs. bottom-up</vt:lpstr>
      <vt:lpstr>SAGA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SAGA: Class hierarchy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Job Package:  job::self</vt:lpstr>
      <vt:lpstr>SAGA Job Package:  job::self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Example – explicit session</vt:lpstr>
      <vt:lpstr>SAGA Session: Properties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merzky</cp:lastModifiedBy>
  <cp:revision>60</cp:revision>
  <dcterms:created xsi:type="dcterms:W3CDTF">2010-10-06T17:43:56Z</dcterms:created>
  <dcterms:modified xsi:type="dcterms:W3CDTF">2010-11-27T19:43:41Z</dcterms:modified>
</cp:coreProperties>
</file>