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95" r:id="rId12"/>
    <p:sldId id="280" r:id="rId13"/>
    <p:sldId id="293" r:id="rId14"/>
    <p:sldId id="329" r:id="rId15"/>
    <p:sldId id="294" r:id="rId16"/>
    <p:sldId id="323" r:id="rId17"/>
    <p:sldId id="296" r:id="rId18"/>
    <p:sldId id="297" r:id="rId19"/>
    <p:sldId id="298" r:id="rId20"/>
    <p:sldId id="299" r:id="rId21"/>
    <p:sldId id="300" r:id="rId22"/>
    <p:sldId id="301" r:id="rId23"/>
    <p:sldId id="304" r:id="rId24"/>
    <p:sldId id="306" r:id="rId25"/>
    <p:sldId id="307" r:id="rId26"/>
    <p:sldId id="305" r:id="rId27"/>
    <p:sldId id="308" r:id="rId28"/>
    <p:sldId id="309" r:id="rId29"/>
    <p:sldId id="311" r:id="rId30"/>
    <p:sldId id="312" r:id="rId31"/>
    <p:sldId id="313" r:id="rId32"/>
    <p:sldId id="314" r:id="rId33"/>
    <p:sldId id="315" r:id="rId34"/>
    <p:sldId id="317" r:id="rId35"/>
    <p:sldId id="319" r:id="rId36"/>
    <p:sldId id="318" r:id="rId37"/>
    <p:sldId id="320" r:id="rId38"/>
    <p:sldId id="321" r:id="rId39"/>
    <p:sldId id="322" r:id="rId40"/>
    <p:sldId id="324" r:id="rId41"/>
    <p:sldId id="325" r:id="rId42"/>
    <p:sldId id="326" r:id="rId43"/>
    <p:sldId id="327" r:id="rId44"/>
    <p:sldId id="32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1782" autoAdjust="0"/>
    <p:restoredTop sz="94714" autoAdjust="0"/>
  </p:normalViewPr>
  <p:slideViewPr>
    <p:cSldViewPr snapToGrid="0" snapToObjects="1">
      <p:cViewPr varScale="1">
        <p:scale>
          <a:sx n="139" d="100"/>
          <a:sy n="139" d="100"/>
        </p:scale>
        <p:origin x="-1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035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313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Introduction to the SAGA API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 descr="saga_architecture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89465" y="2068513"/>
            <a:ext cx="7103208" cy="41973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Class </a:t>
            </a:r>
            <a:r>
              <a:rPr lang="en-US" dirty="0"/>
              <a:t>Hierarchy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82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pic>
        <p:nvPicPr>
          <p:cNvPr id="6" name="Content Placeholder 5" descr="classes-10.pdf"/>
          <p:cNvPicPr>
            <a:picLocks noGrp="1" noChangeAspect="1"/>
          </p:cNvPicPr>
          <p:nvPr>
            <p:ph idx="1"/>
          </p:nvPr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57238" y="2058666"/>
            <a:ext cx="7967662" cy="34192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API Packages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</a:t>
            </a:r>
            <a:r>
              <a:rPr lang="en-US" dirty="0" smtClean="0"/>
              <a:t>Package: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running jobs is </a:t>
            </a:r>
            <a:r>
              <a:rPr lang="en-US" b="1" dirty="0" smtClean="0"/>
              <a:t>use case #1</a:t>
            </a:r>
          </a:p>
          <a:p>
            <a:pPr marL="285750" indent="-285750"/>
            <a:r>
              <a:rPr lang="en-US" dirty="0" smtClean="0"/>
              <a:t>all </a:t>
            </a:r>
            <a:r>
              <a:rPr lang="en-US" dirty="0" err="1" smtClean="0"/>
              <a:t>middlewares</a:t>
            </a:r>
            <a:r>
              <a:rPr lang="en-US" dirty="0" smtClean="0"/>
              <a:t> support it, one way or the other</a:t>
            </a:r>
          </a:p>
          <a:p>
            <a:pPr marL="285750" indent="-285750"/>
            <a:r>
              <a:rPr lang="en-US" dirty="0" smtClean="0"/>
              <a:t>well </a:t>
            </a:r>
            <a:r>
              <a:rPr lang="en-US" dirty="0" err="1" smtClean="0"/>
              <a:t>stablished</a:t>
            </a:r>
            <a:r>
              <a:rPr lang="en-US" dirty="0" smtClean="0"/>
              <a:t> patterns exist</a:t>
            </a:r>
          </a:p>
          <a:p>
            <a:pPr marL="628650" lvl="1" indent="-285750"/>
            <a:r>
              <a:rPr lang="en-US" dirty="0" smtClean="0"/>
              <a:t>job description</a:t>
            </a:r>
          </a:p>
          <a:p>
            <a:pPr marL="628650" lvl="1" indent="-285750"/>
            <a:r>
              <a:rPr lang="en-US" dirty="0" smtClean="0"/>
              <a:t>job state</a:t>
            </a:r>
          </a:p>
          <a:p>
            <a:pPr marL="628650" lvl="1" indent="-285750"/>
            <a:r>
              <a:rPr lang="en-US" dirty="0" smtClean="0"/>
              <a:t>submission endpoint</a:t>
            </a:r>
          </a:p>
          <a:p>
            <a:pPr marL="628650" lvl="1" indent="-285750"/>
            <a:r>
              <a:rPr lang="en-US" dirty="0" smtClean="0"/>
              <a:t>...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20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::job::service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("gram://remote.host.net");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&lt;&lt;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04272" y="2068513"/>
            <a:ext cx="5106877" cy="406465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4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j.suspend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j.resume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j.signal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(SIGUSR1);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j.checkpoint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j.migrate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description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677656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::job::description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("Executable",       "/bin/tail");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"data/");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("Cleanup",          "False");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code *blush*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("Arguments",    ["-f",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("Environment",  ["TMPDIR=/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/"]);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jd.set_vector_attribute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FileTransfer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["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my_log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all_logs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67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3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Executable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Arguments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Environment        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CandidateHosts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SPMDVariation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TotalCPUCount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NumberOfProcesses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ProcessesPerHost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ThreadsPerProcess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WorkingDirectory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Interactive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Cleanup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Input        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Output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Error  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JobStartTime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WallTimeLimit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TotalCPUTime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TotalPhysicalMemory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CPUArchitecture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OperatingSystemType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Queue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JobProject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JobContact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FileTransfer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153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129" y="2068618"/>
            <a:ext cx="7617771" cy="4197711"/>
          </a:xfrm>
        </p:spPr>
        <p:txBody>
          <a:bodyPr/>
          <a:lstStyle/>
          <a:p>
            <a:r>
              <a:rPr lang="en-US" dirty="0" smtClean="0"/>
              <a:t>API structure and scope</a:t>
            </a:r>
          </a:p>
          <a:p>
            <a:r>
              <a:rPr lang="en-US" dirty="0" smtClean="0"/>
              <a:t>API </a:t>
            </a:r>
            <a:r>
              <a:rPr lang="en-US" dirty="0" smtClean="0"/>
              <a:t>walkthrough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leaning </a:t>
            </a:r>
            <a:r>
              <a:rPr lang="en-US" dirty="0"/>
              <a:t>heavily on </a:t>
            </a:r>
            <a:r>
              <a:rPr lang="en-US" dirty="0" smtClean="0"/>
              <a:t>JSDL, </a:t>
            </a:r>
            <a:r>
              <a:rPr lang="en-US" dirty="0"/>
              <a:t>but flat</a:t>
            </a:r>
          </a:p>
          <a:p>
            <a:r>
              <a:rPr lang="en-US" dirty="0" smtClean="0"/>
              <a:t>borrowing </a:t>
            </a:r>
            <a:r>
              <a:rPr lang="en-US" dirty="0"/>
              <a:t>from DRMAA</a:t>
            </a:r>
          </a:p>
          <a:p>
            <a:r>
              <a:rPr lang="en-US" dirty="0" smtClean="0"/>
              <a:t>mixes </a:t>
            </a:r>
            <a:r>
              <a:rPr lang="en-US" dirty="0"/>
              <a:t>hardware, software and scheduling attributes!</a:t>
            </a:r>
          </a:p>
          <a:p>
            <a:r>
              <a:rPr lang="en-US" dirty="0" smtClean="0"/>
              <a:t>cannot </a:t>
            </a:r>
            <a:r>
              <a:rPr lang="en-US" dirty="0"/>
              <a:t>be extended</a:t>
            </a:r>
          </a:p>
          <a:p>
            <a:r>
              <a:rPr lang="en-US" dirty="0" smtClean="0"/>
              <a:t>no </a:t>
            </a:r>
            <a:r>
              <a:rPr lang="en-US" dirty="0"/>
              <a:t>support for 'native' job descriptions (RSL, JDL, ...)</a:t>
            </a:r>
          </a:p>
          <a:p>
            <a:r>
              <a:rPr lang="en-US" dirty="0" smtClean="0"/>
              <a:t>only 'Executable’ </a:t>
            </a:r>
            <a:r>
              <a:rPr lang="en-US" dirty="0"/>
              <a:t>is required</a:t>
            </a:r>
          </a:p>
          <a:p>
            <a:r>
              <a:rPr lang="en-US" dirty="0" smtClean="0"/>
              <a:t>backend </a:t>
            </a:r>
            <a:r>
              <a:rPr lang="en-US" dirty="0"/>
              <a:t>MAY ignore unsupported </a:t>
            </a:r>
            <a:r>
              <a:rPr lang="en-US" dirty="0" smtClean="0"/>
              <a:t>keys</a:t>
            </a:r>
          </a:p>
          <a:p>
            <a:pPr marL="349250" lvl="1" indent="0">
              <a:buNone/>
            </a:pPr>
            <a:r>
              <a:rPr lang="en-US" sz="1600" dirty="0"/>
              <a:t>c</a:t>
            </a:r>
            <a:r>
              <a:rPr lang="en-US" sz="1600" dirty="0" smtClean="0"/>
              <a:t>d /</a:t>
            </a:r>
            <a:r>
              <a:rPr lang="en-US" sz="1600" dirty="0" err="1" smtClean="0"/>
              <a:t>tmp</a:t>
            </a:r>
            <a:r>
              <a:rPr lang="en-US" sz="1600" dirty="0" smtClean="0"/>
              <a:t>/data &amp;&amp; </a:t>
            </a:r>
            <a:r>
              <a:rPr lang="en-US" sz="1600" dirty="0" err="1" smtClean="0"/>
              <a:t>rm</a:t>
            </a:r>
            <a:r>
              <a:rPr lang="en-US" sz="1600" dirty="0"/>
              <a:t> </a:t>
            </a:r>
            <a:r>
              <a:rPr lang="en-US" sz="1600" dirty="0" smtClean="0"/>
              <a:t>-</a:t>
            </a:r>
            <a:r>
              <a:rPr lang="en-US" sz="1600" dirty="0" err="1" smtClean="0"/>
              <a:t>rf</a:t>
            </a:r>
            <a:r>
              <a:rPr lang="en-US" sz="1600" dirty="0" smtClean="0"/>
              <a:t> 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908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Job Package:  job service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480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saga::job::service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("gram://remote.host.net/");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vector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string&gt; ids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js.list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 known jobs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while 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ids.pop_back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  // fetch one job id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saga::job j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js.get_job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(id);  // reconnect to job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&lt;&lt; id &lt;&lt; " : "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65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Job Package:  job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represents a specific job submission endpoint</a:t>
            </a:r>
          </a:p>
          <a:p>
            <a:pPr marL="285750" indent="-285750"/>
            <a:r>
              <a:rPr lang="en-US" dirty="0" smtClean="0"/>
              <a:t>job </a:t>
            </a:r>
            <a:r>
              <a:rPr lang="en-US" dirty="0"/>
              <a:t>states are maintained on that endpoint (usually)</a:t>
            </a:r>
          </a:p>
          <a:p>
            <a:pPr marL="285750" indent="-285750"/>
            <a:r>
              <a:rPr lang="en-US" dirty="0" smtClean="0"/>
              <a:t>full </a:t>
            </a:r>
            <a:r>
              <a:rPr lang="en-US" dirty="0"/>
              <a:t>reconnect may not be possible (I/O streaming)</a:t>
            </a:r>
          </a:p>
          <a:p>
            <a:pPr marL="285750" indent="-285750"/>
            <a:r>
              <a:rPr lang="en-US" dirty="0" smtClean="0"/>
              <a:t>lifetime </a:t>
            </a:r>
            <a:r>
              <a:rPr lang="en-US" dirty="0"/>
              <a:t>of state up to backend</a:t>
            </a:r>
          </a:p>
          <a:p>
            <a:pPr marL="285750" indent="-285750"/>
            <a:r>
              <a:rPr lang="en-US" dirty="0" smtClean="0"/>
              <a:t>reconnected </a:t>
            </a:r>
            <a:r>
              <a:rPr lang="en-US" dirty="0"/>
              <a:t>jobs may have different job </a:t>
            </a:r>
            <a:r>
              <a:rPr lang="en-US" dirty="0" smtClean="0"/>
              <a:t>description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/>
              <a:t>lossy</a:t>
            </a:r>
            <a:r>
              <a:rPr lang="en-US" sz="1600" dirty="0"/>
              <a:t> </a:t>
            </a:r>
            <a:r>
              <a:rPr lang="en-US" sz="1600" dirty="0" smtClean="0"/>
              <a:t>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73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 smtClean="0"/>
              <a:t>interfaces </a:t>
            </a:r>
            <a:r>
              <a:rPr lang="en-US" dirty="0"/>
              <a:t>for managing entities in name spaces</a:t>
            </a:r>
          </a:p>
          <a:p>
            <a:pPr marL="285750" indent="-285750"/>
            <a:r>
              <a:rPr lang="en-US" dirty="0" smtClean="0"/>
              <a:t>files</a:t>
            </a:r>
            <a:r>
              <a:rPr lang="en-US" dirty="0"/>
              <a:t>, replicas, information, resources, </a:t>
            </a:r>
            <a:r>
              <a:rPr lang="en-US" dirty="0" smtClean="0"/>
              <a:t>steering parameter</a:t>
            </a:r>
            <a:r>
              <a:rPr lang="en-US" dirty="0"/>
              <a:t>, checkpoints, . . .</a:t>
            </a:r>
          </a:p>
          <a:p>
            <a:pPr marL="285750" indent="-285750"/>
            <a:r>
              <a:rPr lang="en-US" dirty="0" smtClean="0"/>
              <a:t>manages </a:t>
            </a:r>
            <a:r>
              <a:rPr lang="en-US" dirty="0"/>
              <a:t>hierarchy (</a:t>
            </a:r>
            <a:r>
              <a:rPr lang="en-US" dirty="0" err="1" smtClean="0"/>
              <a:t>mkdir</a:t>
            </a:r>
            <a:r>
              <a:rPr lang="en-US" dirty="0" smtClean="0"/>
              <a:t>, cd, </a:t>
            </a:r>
            <a:r>
              <a:rPr lang="en-US" dirty="0" err="1" smtClean="0"/>
              <a:t>ls</a:t>
            </a:r>
            <a:r>
              <a:rPr lang="en-US" dirty="0" smtClean="0"/>
              <a:t>, </a:t>
            </a:r>
            <a:r>
              <a:rPr lang="en-US" dirty="0"/>
              <a:t>. . . )</a:t>
            </a:r>
          </a:p>
          <a:p>
            <a:pPr marL="285750" indent="-285750"/>
            <a:r>
              <a:rPr lang="en-US" dirty="0" smtClean="0"/>
              <a:t>entries are assumed to be opaque </a:t>
            </a:r>
            <a:r>
              <a:rPr lang="en-US" dirty="0"/>
              <a:t>(copy, move, delete</a:t>
            </a:r>
            <a:r>
              <a:rPr lang="en-US" dirty="0" smtClean="0"/>
              <a:t>,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735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Namespace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218664"/>
            <a:ext cx="7966954" cy="3970318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d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ssh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/data/1",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                       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data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data.copy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Overwrite); // uses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cwd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855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Namespace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33874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name space entries are opaque: the name </a:t>
            </a:r>
            <a:r>
              <a:rPr lang="en-US" dirty="0" smtClean="0"/>
              <a:t>space package </a:t>
            </a:r>
            <a:r>
              <a:rPr lang="en-US" dirty="0"/>
              <a:t>can never look inside</a:t>
            </a:r>
          </a:p>
          <a:p>
            <a:pPr marL="285750" indent="-285750"/>
            <a:r>
              <a:rPr lang="en-US" dirty="0" smtClean="0"/>
              <a:t>directories </a:t>
            </a:r>
            <a:r>
              <a:rPr lang="en-US" i="1" dirty="0"/>
              <a:t>are </a:t>
            </a:r>
            <a:r>
              <a:rPr lang="en-US" dirty="0"/>
              <a:t>entries (inheritance)</a:t>
            </a:r>
          </a:p>
          <a:p>
            <a:pPr marL="285750" indent="-285750"/>
            <a:r>
              <a:rPr lang="en-US" dirty="0" smtClean="0"/>
              <a:t>inspection: 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get_cwd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get_url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get_name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exists(), 	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is_dir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read_link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manipulation: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create(), copy(), link(), move(), remove()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permissions: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permissions_allow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permissions_deny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wildcards </a:t>
            </a:r>
            <a:r>
              <a:rPr lang="en-US" dirty="0"/>
              <a:t>are supported </a:t>
            </a:r>
            <a:r>
              <a:rPr lang="en-US" dirty="0" smtClean="0"/>
              <a:t>(POSIX influence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7845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pPr marL="285750" indent="-285750"/>
            <a:r>
              <a:rPr lang="en-US" dirty="0"/>
              <a:t>implements name space </a:t>
            </a:r>
            <a:r>
              <a:rPr lang="en-US" dirty="0" smtClean="0"/>
              <a:t>interface</a:t>
            </a:r>
          </a:p>
          <a:p>
            <a:pPr marL="285750" indent="-285750"/>
            <a:r>
              <a:rPr lang="en-US" dirty="0" smtClean="0"/>
              <a:t>adds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b="1" dirty="0" smtClean="0"/>
              <a:t>content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namespace::entries </a:t>
            </a:r>
            <a:r>
              <a:rPr lang="en-US" dirty="0"/>
              <a:t>(</a:t>
            </a:r>
            <a:r>
              <a:rPr lang="en-US" dirty="0" smtClean="0"/>
              <a:t>files)</a:t>
            </a:r>
          </a:p>
          <a:p>
            <a:pPr marL="285750" indent="-285750"/>
            <a:r>
              <a:rPr lang="en-US" dirty="0" smtClean="0"/>
              <a:t>POSIX oriented: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read(), write(), seek()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285750" indent="-285750"/>
            <a:r>
              <a:rPr lang="en-US" dirty="0" smtClean="0"/>
              <a:t>optimizations: for distributed file access:</a:t>
            </a:r>
          </a:p>
          <a:p>
            <a:pPr marL="628650" lvl="1" indent="-285750"/>
            <a:r>
              <a:rPr lang="en-US" dirty="0" smtClean="0"/>
              <a:t>scattered I/O</a:t>
            </a:r>
          </a:p>
          <a:p>
            <a:pPr marL="628650" lvl="1" indent="-285750"/>
            <a:r>
              <a:rPr lang="en-US" dirty="0" smtClean="0"/>
              <a:t>pattern </a:t>
            </a:r>
            <a:r>
              <a:rPr lang="en-US" dirty="0"/>
              <a:t>based </a:t>
            </a:r>
            <a:r>
              <a:rPr lang="en-US" dirty="0" smtClean="0"/>
              <a:t>I/O</a:t>
            </a:r>
          </a:p>
          <a:p>
            <a:pPr marL="628650" lvl="1" indent="-285750"/>
            <a:r>
              <a:rPr lang="en-US" dirty="0" smtClean="0"/>
              <a:t>extended I/O (from </a:t>
            </a:r>
            <a:r>
              <a:rPr lang="en-US" dirty="0" err="1" smtClean="0"/>
              <a:t>GridFTP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38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4185761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("any://remote.host.net/data/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char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[1024];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mutable_buffer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1024 )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+ 0,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(512,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&gt;= 512 )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buf.set_data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+ 512, 512);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f.seek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(0, 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::Start);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f.read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buf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406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err="1"/>
              <a:t>Filesystem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8"/>
            <a:ext cx="8155866" cy="4197711"/>
          </a:xfrm>
        </p:spPr>
        <p:txBody>
          <a:bodyPr numCol="1">
            <a:noAutofit/>
          </a:bodyPr>
          <a:lstStyle/>
          <a:p>
            <a:r>
              <a:rPr lang="en-US" dirty="0"/>
              <a:t>provides access to the </a:t>
            </a:r>
            <a:r>
              <a:rPr lang="en-US" b="1" dirty="0"/>
              <a:t>content </a:t>
            </a:r>
            <a:r>
              <a:rPr lang="en-US" dirty="0"/>
              <a:t>of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entries (sequence </a:t>
            </a:r>
            <a:r>
              <a:rPr lang="en-US" dirty="0"/>
              <a:t>of bytes)</a:t>
            </a:r>
          </a:p>
          <a:p>
            <a:r>
              <a:rPr lang="en-US" dirty="0" smtClean="0"/>
              <a:t>saga </a:t>
            </a:r>
            <a:r>
              <a:rPr lang="en-US" dirty="0"/>
              <a:t>buffers are used to wrap raw memory buffers</a:t>
            </a:r>
          </a:p>
          <a:p>
            <a:r>
              <a:rPr lang="en-US" dirty="0" smtClean="0"/>
              <a:t>saga </a:t>
            </a:r>
            <a:r>
              <a:rPr lang="en-US" dirty="0"/>
              <a:t>buffers can be </a:t>
            </a:r>
            <a:r>
              <a:rPr lang="en-US" dirty="0" smtClean="0"/>
              <a:t>allocated/managed  </a:t>
            </a:r>
            <a:r>
              <a:rPr lang="en-US" dirty="0"/>
              <a:t>by the </a:t>
            </a:r>
            <a:r>
              <a:rPr lang="en-US" dirty="0" smtClean="0"/>
              <a:t>SAGA implementation</a:t>
            </a:r>
            <a:endParaRPr lang="en-US" dirty="0"/>
          </a:p>
          <a:p>
            <a:r>
              <a:rPr lang="en-US" dirty="0" smtClean="0"/>
              <a:t>several  incarnations </a:t>
            </a:r>
            <a:r>
              <a:rPr lang="en-US" dirty="0"/>
              <a:t>of read/write: 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smtClean="0"/>
              <a:t>style, scattered</a:t>
            </a:r>
            <a:r>
              <a:rPr lang="en-US" dirty="0"/>
              <a:t>, pattern based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4878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n-US" dirty="0" smtClean="0"/>
              <a:t>Package:  Flags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flags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None 			=    0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Overwrite 		=    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Recursive 		=    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Dereference 	=    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Create 			=    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Exclusive 		=   16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Lock 			=   32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CreateParents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=   64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Truncate 		=  128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Append 			=  256,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not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Read 			=  512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Write 			=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1024,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= 1536,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Read |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Write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Binary 			= 2048  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only 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filesystem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92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04892"/>
            <a:ext cx="7966954" cy="44486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SAGA: Simple API for Grid Applications </a:t>
            </a:r>
          </a:p>
          <a:p>
            <a:pPr lvl="1"/>
            <a:r>
              <a:rPr lang="en-US" dirty="0" smtClean="0"/>
              <a:t>OGF approach to a uniform API layer (facade) </a:t>
            </a:r>
          </a:p>
          <a:p>
            <a:r>
              <a:rPr lang="en-US" dirty="0" smtClean="0"/>
              <a:t>governing principle: 80:20 rule </a:t>
            </a:r>
          </a:p>
          <a:p>
            <a:pPr lvl="1"/>
            <a:r>
              <a:rPr lang="en-US" dirty="0" smtClean="0"/>
              <a:t>simplicity versus control! </a:t>
            </a:r>
          </a:p>
          <a:p>
            <a:r>
              <a:rPr lang="en-US" dirty="0" smtClean="0"/>
              <a:t>top-down approach</a:t>
            </a:r>
          </a:p>
          <a:p>
            <a:pPr lvl="1"/>
            <a:r>
              <a:rPr lang="en-US" dirty="0" smtClean="0"/>
              <a:t>use case driven! </a:t>
            </a:r>
          </a:p>
          <a:p>
            <a:pPr lvl="1"/>
            <a:r>
              <a:rPr lang="en-US" dirty="0" smtClean="0"/>
              <a:t>defines application level abstractions </a:t>
            </a:r>
          </a:p>
          <a:p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stable look &amp; feel </a:t>
            </a:r>
          </a:p>
          <a:p>
            <a:pPr lvl="1"/>
            <a:r>
              <a:rPr lang="en-US" dirty="0" smtClean="0"/>
              <a:t>API packages </a:t>
            </a:r>
          </a:p>
          <a:p>
            <a:r>
              <a:rPr lang="en-US" dirty="0" smtClean="0"/>
              <a:t>API Specification is language independent (IDL) </a:t>
            </a:r>
          </a:p>
          <a:p>
            <a:pPr lvl="1"/>
            <a:r>
              <a:rPr lang="en-US" dirty="0" smtClean="0"/>
              <a:t>Renderings exist in C++, Python, Java </a:t>
            </a:r>
          </a:p>
          <a:p>
            <a:pPr lvl="1"/>
            <a:r>
              <a:rPr lang="en-US" dirty="0" smtClean="0"/>
              <a:t>Examples here are in C++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Advert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smtClean="0"/>
              <a:t>persistent </a:t>
            </a:r>
            <a:r>
              <a:rPr lang="en-US" dirty="0"/>
              <a:t>storage of application level information</a:t>
            </a:r>
          </a:p>
          <a:p>
            <a:r>
              <a:rPr lang="en-US" dirty="0" smtClean="0"/>
              <a:t>semantics </a:t>
            </a:r>
            <a:r>
              <a:rPr lang="en-US" dirty="0"/>
              <a:t>of information defined by application</a:t>
            </a:r>
          </a:p>
          <a:p>
            <a:r>
              <a:rPr lang="en-US" dirty="0" smtClean="0"/>
              <a:t>allows </a:t>
            </a:r>
            <a:r>
              <a:rPr lang="en-US" dirty="0"/>
              <a:t>storage of serialized SAGA objects (</a:t>
            </a:r>
            <a:r>
              <a:rPr lang="en-US" dirty="0" smtClean="0"/>
              <a:t>object persistency)</a:t>
            </a:r>
          </a:p>
          <a:p>
            <a:r>
              <a:rPr lang="en-US" b="1" i="1" dirty="0"/>
              <a:t>v</a:t>
            </a:r>
            <a:r>
              <a:rPr lang="en-US" b="1" i="1" dirty="0" smtClean="0"/>
              <a:t>ery useful for bootstrapping and coordinating distributed application components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2586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example for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browing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my task adverts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::advert::directory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("any//remote.host.net/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my_tasks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pseudo vector code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todo.find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("*", ["priority=urgent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"]);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urls.pop_front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());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"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title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")    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(« deadline")  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::cout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ad.get_attribute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("description") 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&lt;&lt; 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fr-FR" sz="14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fr-FR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989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Advert Package: 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1815882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master side code: advertise (publish) a saga::file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Create);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ad.store_object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(f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6859" y="4333666"/>
            <a:ext cx="7966954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client side code: retrieve file instance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::advert ad ("any//remote.host.net/files/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my_file_ad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f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ad.retrieve_object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010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Class hierarchy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&amp; Feel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548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default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("any://remote.host.net//data/");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dir.is_entry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("a") 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("a", "../b");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dir.link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("../b", "a", Overwrite);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&lt;saga::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("*-{123}.text.");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 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::entry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data.txt");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entry.copy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Overwrite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472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Session: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/>
              <a:t>by default hidden (default session is used)</a:t>
            </a:r>
          </a:p>
          <a:p>
            <a:r>
              <a:rPr lang="en-US" dirty="0" smtClean="0"/>
              <a:t>session </a:t>
            </a:r>
            <a:r>
              <a:rPr lang="en-US" dirty="0"/>
              <a:t>is identified by lifetime of security </a:t>
            </a:r>
            <a:r>
              <a:rPr lang="en-US" dirty="0" smtClean="0"/>
              <a:t>credentials,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by objects in this session (jobs etc.)</a:t>
            </a:r>
          </a:p>
          <a:p>
            <a:r>
              <a:rPr lang="en-US" dirty="0" smtClean="0"/>
              <a:t>session </a:t>
            </a:r>
            <a:r>
              <a:rPr lang="en-US" dirty="0"/>
              <a:t>is used on object creation (optional)</a:t>
            </a:r>
          </a:p>
          <a:p>
            <a:r>
              <a:rPr lang="en-US" dirty="0" smtClean="0"/>
              <a:t>saga</a:t>
            </a:r>
            <a:r>
              <a:rPr lang="en-US" dirty="0"/>
              <a:t>::context </a:t>
            </a:r>
            <a:r>
              <a:rPr lang="en-US" dirty="0" smtClean="0"/>
              <a:t>can attach </a:t>
            </a:r>
            <a:r>
              <a:rPr lang="en-US" dirty="0"/>
              <a:t>security tokens to </a:t>
            </a:r>
            <a:r>
              <a:rPr lang="en-US" dirty="0" smtClean="0"/>
              <a:t>a session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session has default contexts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9120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Example – explicit session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89310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c1 (saga::context::X509);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::context c2 (saga::context::X509);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c2.set_attribute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UserProxy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", "/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/x509up_u123.special");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::session s;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s.add_context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name_space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(s, "any://remote.host.net/data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553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Session: Lifetime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224676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(s, 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gridftp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://remote.host.net/data/");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::file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s.remove_context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(c2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data.bin.bak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");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this works – session is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sticky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9655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3127850"/>
          </a:xfrm>
        </p:spPr>
        <p:txBody>
          <a:bodyPr numCol="1">
            <a:noAutofit/>
          </a:bodyPr>
          <a:lstStyle/>
          <a:p>
            <a:r>
              <a:rPr lang="en-US" dirty="0" err="1"/>
              <a:t>asyncronous</a:t>
            </a:r>
            <a:r>
              <a:rPr lang="en-US" dirty="0"/>
              <a:t> operations are a MUST in </a:t>
            </a:r>
            <a:r>
              <a:rPr lang="en-US" dirty="0" smtClean="0"/>
              <a:t>distributed systems</a:t>
            </a:r>
            <a:r>
              <a:rPr lang="en-US" dirty="0"/>
              <a:t>, and </a:t>
            </a:r>
            <a:r>
              <a:rPr lang="en-US" dirty="0" smtClean="0"/>
              <a:t>thus Grids</a:t>
            </a:r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dirty="0"/>
              <a:t>represents an </a:t>
            </a:r>
            <a:r>
              <a:rPr lang="en-US" dirty="0" err="1" smtClean="0"/>
              <a:t>asyncronous</a:t>
            </a:r>
            <a:r>
              <a:rPr lang="en-US" dirty="0" smtClean="0"/>
              <a:t> operation</a:t>
            </a:r>
            <a:br>
              <a:rPr lang="en-US" dirty="0" smtClean="0"/>
            </a:br>
            <a:r>
              <a:rPr lang="en-US" dirty="0" smtClean="0"/>
              <a:t>(e.g</a:t>
            </a:r>
            <a:r>
              <a:rPr lang="en-US" dirty="0"/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()</a:t>
            </a:r>
            <a:r>
              <a:rPr lang="en-US" dirty="0"/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saga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manages multiple tasks</a:t>
            </a:r>
          </a:p>
          <a:p>
            <a:r>
              <a:rPr lang="en-US" dirty="0" smtClean="0"/>
              <a:t>tasks </a:t>
            </a:r>
            <a:r>
              <a:rPr lang="en-US" dirty="0"/>
              <a:t>are </a:t>
            </a:r>
            <a:r>
              <a:rPr lang="en-US" dirty="0" err="1"/>
              <a:t>stateful</a:t>
            </a:r>
            <a:r>
              <a:rPr lang="en-US" dirty="0"/>
              <a:t> (similar to jobs)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0555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Tasks:  States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04272" y="2068513"/>
            <a:ext cx="5273593" cy="419735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43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5805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File Management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dir ("any://remote.host.net//data/");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if (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dir.exists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&amp;&amp;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dir.is_dir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("a") )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("a", "b", Overwrite);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list &lt;saga::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url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names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dir.find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("*-{123}.txt");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::directory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dir.open_dir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/", Create);    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::file      file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dir.open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/data.txt");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67" y="2068619"/>
            <a:ext cx="8155866" cy="4321030"/>
          </a:xfrm>
        </p:spPr>
        <p:txBody>
          <a:bodyPr numCol="1">
            <a:noAutofit/>
          </a:bodyPr>
          <a:lstStyle/>
          <a:p>
            <a:r>
              <a:rPr lang="en-US" dirty="0"/>
              <a:t>different versions for each method call: </a:t>
            </a:r>
            <a:r>
              <a:rPr lang="en-US" dirty="0" smtClean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ync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signature </a:t>
            </a:r>
            <a:r>
              <a:rPr lang="en-US" dirty="0"/>
              <a:t>basically the same</a:t>
            </a:r>
          </a:p>
          <a:p>
            <a:r>
              <a:rPr lang="en-US" dirty="0" smtClean="0"/>
              <a:t>differ </a:t>
            </a:r>
            <a:r>
              <a:rPr lang="en-US" dirty="0"/>
              <a:t>in state of </a:t>
            </a:r>
            <a:r>
              <a:rPr lang="en-US" dirty="0" smtClean="0"/>
              <a:t>the task </a:t>
            </a:r>
            <a:r>
              <a:rPr lang="en-US" dirty="0"/>
              <a:t>returned by that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dirty="0" smtClean="0"/>
              <a:t>: 	task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Running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wait();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Task</a:t>
            </a:r>
            <a:r>
              <a:rPr lang="en-US" dirty="0" smtClean="0"/>
              <a:t>: </a:t>
            </a:r>
            <a:r>
              <a:rPr lang="en-US" dirty="0"/>
              <a:t>	</a:t>
            </a:r>
            <a:r>
              <a:rPr lang="en-US" dirty="0" smtClean="0"/>
              <a:t>task </a:t>
            </a:r>
            <a:r>
              <a:rPr lang="en-US" dirty="0"/>
              <a:t>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		-&gt;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run(); wait();</a:t>
            </a:r>
          </a:p>
          <a:p>
            <a:r>
              <a:rPr lang="en-US" dirty="0" smtClean="0">
                <a:latin typeface="Century Gothic" pitchFamily="34" charset="0"/>
                <a:cs typeface="Consolas" pitchFamily="49" charset="0"/>
              </a:rPr>
              <a:t>delayed exception delivery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 ( saga::task::Failed ==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)</a:t>
            </a:r>
          </a:p>
          <a:p>
            <a:pPr marL="34925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task.rethrow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</a:p>
          <a:p>
            <a:pPr marL="34925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814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0"/>
            <a:ext cx="7966954" cy="440120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/* void */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data.bak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versions, never throw (use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’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()’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on failure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data.bak.1");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data.bak.2");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data.bak.3");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t1: Done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t2: Running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t3: New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t3.run ();    // t3 now Running, too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t2.wait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t3.wait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t1, t2,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t3 are final (Done or Failed)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8372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108543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normal method call,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synchronous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versions,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never throw (use ’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()’ on failure)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t1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&lt;saga::task::Sync&gt;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t2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t3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file.get_size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&lt;saga::task::Task&gt;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get_result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implies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wait() and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(),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thus can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s1 = t1.get_result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s2 = t2.get_result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();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s3 = t3.get_result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867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2915"/>
            <a:ext cx="7966954" cy="353943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create task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saga::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add tasks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(t1);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(t2);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(t3);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collective operations on all tasks in container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done_task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(saga::task::Any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7782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Task Container: Tasks and Jobs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74066"/>
            <a:ext cx="7966954" cy="332398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NOTE: 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// class saga::job : public saga::task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task container can thus manage tasks *and* jobs: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::task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file.copy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&lt;saga::task::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::job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("remote.host.net", "/bin/date");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task_container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(task);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tc.add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(job);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tc.wait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(saga::task::All);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32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is clearly POSIX (</a:t>
            </a:r>
            <a:r>
              <a:rPr lang="en-US" dirty="0" err="1" smtClean="0"/>
              <a:t>libc</a:t>
            </a:r>
            <a:r>
              <a:rPr lang="en-US" dirty="0" smtClean="0"/>
              <a:t> + shell) inspired </a:t>
            </a:r>
          </a:p>
          <a:p>
            <a:r>
              <a:rPr lang="en-US" dirty="0" smtClean="0"/>
              <a:t>where is my security?? </a:t>
            </a:r>
          </a:p>
          <a:p>
            <a:r>
              <a:rPr lang="en-US" dirty="0" smtClean="0"/>
              <a:t>what is ’any://’ ???</a:t>
            </a:r>
          </a:p>
          <a:p>
            <a:r>
              <a:rPr lang="en-US" dirty="0"/>
              <a:t>u</a:t>
            </a:r>
            <a:r>
              <a:rPr lang="en-US" dirty="0" smtClean="0"/>
              <a:t>sage should be intuitive (hopefully)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saga::job::description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details left out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("any://remote.host.net/");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js.create_job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j.run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859" y="2164665"/>
            <a:ext cx="7966954" cy="3754874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// SAGA: Job Submission example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saga::job::service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("any://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remote.host.net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saga::job::job     j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js.run_job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("touch /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tmp/touch.me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"Job State: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j.get_state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j.wait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(); </a:t>
            </a: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"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j.get_attribute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ExitCode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") &lt;&lt;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objects! </a:t>
            </a:r>
          </a:p>
          <a:p>
            <a:r>
              <a:rPr lang="en-US" dirty="0" smtClean="0"/>
              <a:t>yet another job description language? :-( </a:t>
            </a:r>
          </a:p>
          <a:p>
            <a:r>
              <a:rPr lang="en-US" dirty="0" smtClean="0"/>
              <a:t>many hidden/default parameters </a:t>
            </a:r>
          </a:p>
          <a:p>
            <a:pPr lvl="1"/>
            <a:r>
              <a:rPr lang="en-US" dirty="0" smtClean="0"/>
              <a:t>keeps call signatures small</a:t>
            </a:r>
          </a:p>
          <a:p>
            <a:r>
              <a:rPr lang="en-US" dirty="0" smtClean="0"/>
              <a:t>’any://’ again! </a:t>
            </a:r>
          </a:p>
          <a:p>
            <a:r>
              <a:rPr lang="en-US" dirty="0" smtClean="0"/>
              <a:t>TIMTOWTDI (there is more than one way to do it)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Intro: 10.000 feet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 oriented: </a:t>
            </a:r>
          </a:p>
          <a:p>
            <a:pPr lvl="1"/>
            <a:r>
              <a:rPr lang="en-US" dirty="0" smtClean="0"/>
              <a:t>uses inheritance</a:t>
            </a:r>
            <a:r>
              <a:rPr lang="en-US" dirty="0"/>
              <a:t> </a:t>
            </a:r>
            <a:r>
              <a:rPr lang="en-US" dirty="0" smtClean="0"/>
              <a:t>and interfaces </a:t>
            </a:r>
          </a:p>
          <a:p>
            <a:pPr lvl="1"/>
            <a:r>
              <a:rPr lang="en-US" dirty="0" smtClean="0"/>
              <a:t>very moderate use of templates though! </a:t>
            </a:r>
          </a:p>
          <a:p>
            <a:r>
              <a:rPr lang="en-US" dirty="0" smtClean="0"/>
              <a:t>functional and non-functional elements strictly separated </a:t>
            </a:r>
          </a:p>
          <a:p>
            <a:pPr lvl="1"/>
            <a:r>
              <a:rPr lang="en-US" dirty="0" smtClean="0"/>
              <a:t>functional API: </a:t>
            </a:r>
          </a:p>
          <a:p>
            <a:pPr lvl="2"/>
            <a:r>
              <a:rPr lang="en-US" dirty="0" smtClean="0"/>
              <a:t>typically </a:t>
            </a:r>
            <a:r>
              <a:rPr lang="en-US" dirty="0" err="1" smtClean="0"/>
              <a:t>mappable</a:t>
            </a:r>
            <a:r>
              <a:rPr lang="en-US" dirty="0" smtClean="0"/>
              <a:t> to remote operations </a:t>
            </a:r>
          </a:p>
          <a:p>
            <a:pPr lvl="2"/>
            <a:r>
              <a:rPr lang="en-US" dirty="0" smtClean="0"/>
              <a:t>ordered in API </a:t>
            </a:r>
            <a:r>
              <a:rPr lang="en-US" dirty="0"/>
              <a:t>’Packages</a:t>
            </a:r>
            <a:r>
              <a:rPr lang="en-US" dirty="0" smtClean="0"/>
              <a:t>’:  </a:t>
            </a:r>
            <a:r>
              <a:rPr lang="en-US" dirty="0"/>
              <a:t>extensible </a:t>
            </a:r>
            <a:endParaRPr lang="en-US" dirty="0" smtClean="0"/>
          </a:p>
          <a:p>
            <a:pPr lvl="1"/>
            <a:r>
              <a:rPr lang="en-US" dirty="0"/>
              <a:t> non-functional API: </a:t>
            </a:r>
          </a:p>
          <a:p>
            <a:pPr lvl="2"/>
            <a:r>
              <a:rPr lang="en-US" dirty="0"/>
              <a:t>typically not </a:t>
            </a:r>
            <a:r>
              <a:rPr lang="en-US" dirty="0" err="1"/>
              <a:t>mappable</a:t>
            </a:r>
            <a:r>
              <a:rPr lang="en-US" dirty="0"/>
              <a:t> to </a:t>
            </a:r>
            <a:r>
              <a:rPr lang="en-US" dirty="0" smtClean="0"/>
              <a:t>explicit remote </a:t>
            </a:r>
            <a:r>
              <a:rPr lang="en-US" dirty="0"/>
              <a:t>operations </a:t>
            </a:r>
          </a:p>
          <a:p>
            <a:pPr lvl="2"/>
            <a:r>
              <a:rPr lang="en-US" dirty="0"/>
              <a:t>“look &amp; feel”: orthogonal to functional API </a:t>
            </a:r>
            <a:endParaRPr lang="en-US" dirty="0" smtClean="0"/>
          </a:p>
          <a:p>
            <a:pPr lvl="2"/>
            <a:r>
              <a:rPr lang="en-US" dirty="0" smtClean="0"/>
              <a:t>security, asynchronous ops, notifications, ...</a:t>
            </a:r>
          </a:p>
          <a:p>
            <a:r>
              <a:rPr lang="en-US" dirty="0" smtClean="0"/>
              <a:t>few inter-package dependencies - allows for partial implementations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ppt/theme/themeOverride2.xml><?xml version="1.0" encoding="utf-8"?>
<a:themeOverride xmlns:a="http://schemas.openxmlformats.org/drawingml/2006/main">
  <a:clrScheme name="Perspective">
    <a:dk1>
      <a:sysClr val="windowText" lastClr="000000"/>
    </a:dk1>
    <a:lt1>
      <a:sysClr val="window" lastClr="FFFFFF"/>
    </a:lt1>
    <a:dk2>
      <a:srgbClr val="333333"/>
    </a:dk2>
    <a:lt2>
      <a:srgbClr val="BBC0AC"/>
    </a:lt2>
    <a:accent1>
      <a:srgbClr val="A2C816"/>
    </a:accent1>
    <a:accent2>
      <a:srgbClr val="E07602"/>
    </a:accent2>
    <a:accent3>
      <a:srgbClr val="E4C402"/>
    </a:accent3>
    <a:accent4>
      <a:srgbClr val="7DC1EF"/>
    </a:accent4>
    <a:accent5>
      <a:srgbClr val="21449B"/>
    </a:accent5>
    <a:accent6>
      <a:srgbClr val="A2B170"/>
    </a:accent6>
    <a:hlink>
      <a:srgbClr val="8DA440"/>
    </a:hlink>
    <a:folHlink>
      <a:srgbClr val="4C4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3238</Words>
  <Application>Microsoft Office PowerPoint</Application>
  <PresentationFormat>On-screen Show (4:3)</PresentationFormat>
  <Paragraphs>425</Paragraphs>
  <Slides>44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Perspective</vt:lpstr>
      <vt:lpstr>Introduction to the SAGA API</vt:lpstr>
      <vt:lpstr>Outline</vt:lpstr>
      <vt:lpstr>SAGA Design Principles</vt:lpstr>
      <vt:lpstr>SAGA Intro: Example 1</vt:lpstr>
      <vt:lpstr>SAGA Intro: Example 1 </vt:lpstr>
      <vt:lpstr>SAGA Intro: Example 2 </vt:lpstr>
      <vt:lpstr>SAGA Intro: Example 2’</vt:lpstr>
      <vt:lpstr>SAGA Intro: Example 2</vt:lpstr>
      <vt:lpstr>SAGA Intro: 10.000 feet</vt:lpstr>
      <vt:lpstr>Implementation</vt:lpstr>
      <vt:lpstr>SAGA Class Hierarchy</vt:lpstr>
      <vt:lpstr>SAGA: Class hierarchy</vt:lpstr>
      <vt:lpstr>SAGA: Class hierarchy</vt:lpstr>
      <vt:lpstr>SAGA Job Package: Overview</vt:lpstr>
      <vt:lpstr>SAGA Job Package:  Example 1</vt:lpstr>
      <vt:lpstr>SAGA Job Package:  job states</vt:lpstr>
      <vt:lpstr>SAGA Job Package:  job operations</vt:lpstr>
      <vt:lpstr>SAGA Job Package:  job description</vt:lpstr>
      <vt:lpstr>SAGA Job Package:  job description</vt:lpstr>
      <vt:lpstr>SAGA Job Package:  job description</vt:lpstr>
      <vt:lpstr>SAGA Job Package:  job service</vt:lpstr>
      <vt:lpstr>SAGA Job Package:  job service</vt:lpstr>
      <vt:lpstr>SAGA Namespace Package</vt:lpstr>
      <vt:lpstr>SAGA Namespace Package:  example</vt:lpstr>
      <vt:lpstr>SAGA Namespace Package</vt:lpstr>
      <vt:lpstr>SAGA Filesystem Package</vt:lpstr>
      <vt:lpstr>SAGA Filesystem Package: Example</vt:lpstr>
      <vt:lpstr>SAGA Filesystem Package</vt:lpstr>
      <vt:lpstr>SAGA Filesystem Package:  Flags</vt:lpstr>
      <vt:lpstr>SAGA Advert Package</vt:lpstr>
      <vt:lpstr>SAGA Advert Package:  Example</vt:lpstr>
      <vt:lpstr>SAGA Advert Package:  Example</vt:lpstr>
      <vt:lpstr>SAGA: Class hierarchy</vt:lpstr>
      <vt:lpstr>SAGA Session: Example – default session</vt:lpstr>
      <vt:lpstr>SAGA Session: Properties</vt:lpstr>
      <vt:lpstr>SAGA Session: Example – explicit session</vt:lpstr>
      <vt:lpstr>SAGA Session: Lifetime</vt:lpstr>
      <vt:lpstr>SAGA Tasks</vt:lpstr>
      <vt:lpstr>SAGA Tasks:  States</vt:lpstr>
      <vt:lpstr>SAGA Tasks</vt:lpstr>
      <vt:lpstr>SAGA Task: Example</vt:lpstr>
      <vt:lpstr>SAGA Task: Example</vt:lpstr>
      <vt:lpstr>SAGA Task Container: Example</vt:lpstr>
      <vt:lpstr>SAGA Task Container: Tasks and Jobs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67</cp:revision>
  <dcterms:created xsi:type="dcterms:W3CDTF">2010-11-29T19:00:25Z</dcterms:created>
  <dcterms:modified xsi:type="dcterms:W3CDTF">2010-11-29T19:01:27Z</dcterms:modified>
</cp:coreProperties>
</file>