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6.xml" ContentType="application/vnd.openxmlformats-officedocument.theme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  <p:sldMasterId id="2147483680" r:id="rId4"/>
    <p:sldMasterId id="2147483682" r:id="rId5"/>
    <p:sldMasterId id="2147483684" r:id="rId6"/>
  </p:sldMasterIdLst>
  <p:notesMasterIdLst>
    <p:notesMasterId r:id="rId24"/>
  </p:notesMasterIdLst>
  <p:handoutMasterIdLst>
    <p:handoutMasterId r:id="rId25"/>
  </p:handoutMasterIdLst>
  <p:sldIdLst>
    <p:sldId id="256" r:id="rId7"/>
    <p:sldId id="281" r:id="rId8"/>
    <p:sldId id="282" r:id="rId9"/>
    <p:sldId id="261" r:id="rId10"/>
    <p:sldId id="262" r:id="rId11"/>
    <p:sldId id="263" r:id="rId12"/>
    <p:sldId id="264" r:id="rId13"/>
    <p:sldId id="277" r:id="rId14"/>
    <p:sldId id="278" r:id="rId15"/>
    <p:sldId id="279" r:id="rId16"/>
    <p:sldId id="272" r:id="rId17"/>
    <p:sldId id="265" r:id="rId18"/>
    <p:sldId id="266" r:id="rId19"/>
    <p:sldId id="267" r:id="rId20"/>
    <p:sldId id="269" r:id="rId21"/>
    <p:sldId id="26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104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628852760"/>
        <c:axId val="618333432"/>
      </c:barChart>
      <c:catAx>
        <c:axId val="628852760"/>
        <c:scaling>
          <c:orientation val="minMax"/>
        </c:scaling>
        <c:axPos val="b"/>
        <c:tickLblPos val="nextTo"/>
        <c:crossAx val="618333432"/>
        <c:crosses val="autoZero"/>
        <c:auto val="1"/>
        <c:lblAlgn val="ctr"/>
        <c:lblOffset val="100"/>
      </c:catAx>
      <c:valAx>
        <c:axId val="618333432"/>
        <c:scaling>
          <c:orientation val="minMax"/>
        </c:scaling>
        <c:axPos val="l"/>
        <c:majorGridlines/>
        <c:numFmt formatCode="General" sourceLinked="1"/>
        <c:tickLblPos val="nextTo"/>
        <c:crossAx val="6288527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" TargetMode="External"/><Relationship Id="rId4" Type="http://schemas.openxmlformats.org/officeDocument/2006/relationships/hyperlink" Target="http://static.saga.cct.lsu.edu/apidoc/python/latest/" TargetMode="External"/><Relationship Id="rId5" Type="http://schemas.openxmlformats.org/officeDocument/2006/relationships/hyperlink" Target="http://static.saga.cct.lsu.edu/apidoc/cpp/latest/" TargetMode="External"/><Relationship Id="rId6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06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Develop applications that are distributed by definition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6400" y="1397001"/>
            <a:ext cx="4495800" cy="4978399"/>
          </a:xfrm>
        </p:spPr>
        <p:txBody>
          <a:bodyPr>
            <a:normAutofit/>
          </a:bodyPr>
          <a:lstStyle/>
          <a:p>
            <a:r>
              <a:rPr lang="en-US" sz="1700" dirty="0" smtClean="0"/>
              <a:t>How to develop a simple MR that is interoperable across infrastructure concurrently?</a:t>
            </a:r>
          </a:p>
          <a:p>
            <a:r>
              <a:rPr lang="en-US" sz="1700" dirty="0" smtClean="0"/>
              <a:t>Same application, same programming model: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r>
              <a:rPr lang="en-US" sz="1700" dirty="0" smtClean="0"/>
              <a:t>Same application, different programming models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pPr lvl="1">
              <a:buNone/>
            </a:pPr>
            <a:endParaRPr lang="en-US" sz="1700" dirty="0" smtClean="0"/>
          </a:p>
        </p:txBody>
      </p:sp>
      <p:pic>
        <p:nvPicPr>
          <p:cNvPr id="7" name="Content Placeholder 3" descr="saga_mapreduce_schema.png"/>
          <p:cNvPicPr>
            <a:picLocks noChangeAspect="1"/>
          </p:cNvPicPr>
          <p:nvPr/>
        </p:nvPicPr>
        <p:blipFill>
          <a:blip r:embed="rId2"/>
          <a:srcRect l="-10578" r="-10578"/>
          <a:stretch>
            <a:fillRect/>
          </a:stretch>
        </p:blipFill>
        <p:spPr>
          <a:xfrm>
            <a:off x="4368801" y="1592712"/>
            <a:ext cx="4632959" cy="478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50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7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2. Tools for Effective Distributed Execution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2200" dirty="0" smtClean="0"/>
              <a:t>Distributed Adaptive Replica Exchange (DARE)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Multiple Pilot-Jobs on the “Distributed” </a:t>
            </a:r>
            <a:r>
              <a:rPr lang="en-US" sz="2200" dirty="0" err="1" smtClean="0"/>
              <a:t>TeraGrid</a:t>
            </a:r>
            <a:endParaRPr lang="en-US" sz="2200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11" y="2011973"/>
            <a:ext cx="7489289" cy="1366228"/>
          </a:xfrm>
        </p:spPr>
        <p:txBody>
          <a:bodyPr>
            <a:normAutofit/>
          </a:bodyPr>
          <a:lstStyle/>
          <a:p>
            <a:r>
              <a:rPr lang="en-US" dirty="0" smtClean="0"/>
              <a:t>Ability to dynamically add HPC resources. On TG:</a:t>
            </a:r>
          </a:p>
          <a:p>
            <a:r>
              <a:rPr lang="en-US" dirty="0" smtClean="0"/>
              <a:t>Innovations in Distributed Algorithms:</a:t>
            </a:r>
          </a:p>
          <a:p>
            <a:pPr lvl="1"/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011" y="37465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888047" y="3644900"/>
          <a:ext cx="3935959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1" y="1332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Provides uniform access layers to </a:t>
            </a:r>
            <a:r>
              <a:rPr lang="en-US" dirty="0" smtClean="0"/>
              <a:t>heterogeneous </a:t>
            </a:r>
            <a:r>
              <a:rPr lang="en-US" dirty="0" smtClean="0"/>
              <a:t>CI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8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8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6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7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5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  <a:endParaRPr lang="fr-FR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Arial" charset="0"/>
              </a:rPr>
              <a:t>JPySAGA</a:t>
            </a:r>
            <a:endParaRPr lang="en-US" dirty="0">
              <a:latin typeface="Arial" charset="0"/>
            </a:endParaRP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1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1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Arial" charset="0"/>
              </a:rPr>
              <a:t>JySAGA</a:t>
            </a:r>
            <a:endParaRPr lang="en-US" dirty="0">
              <a:latin typeface="Arial" charset="0"/>
            </a:endParaRP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1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3"/>
            <a:ext cx="2057400" cy="338138"/>
            <a:chOff x="4368" y="1392"/>
            <a:chExt cx="1296" cy="213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</a:rPr>
                <a:t>SAGA-</a:t>
              </a:r>
              <a:r>
                <a:rPr lang="en-US" dirty="0" err="1">
                  <a:latin typeface="Arial" charset="0"/>
                </a:rPr>
                <a:t>C++Py</a:t>
              </a:r>
              <a:endParaRPr lang="en-US" dirty="0">
                <a:latin typeface="Arial" charset="0"/>
              </a:endParaRP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1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1"/>
            <a:ext cx="214725" cy="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  <a:spAutoFit/>
          </a:bodyPr>
          <a:lstStyle/>
          <a:p>
            <a:pPr marL="342882" indent="-342882"/>
            <a:endParaRPr lang="en-US" sz="1000" dirty="0">
              <a:latin typeface="Arial" charset="0"/>
            </a:endParaRPr>
          </a:p>
          <a:p>
            <a:pPr marL="342882" indent="-342882" eaLnBrk="0" hangingPunct="0"/>
            <a:endParaRPr lang="en-US" dirty="0"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3"/>
            <a:ext cx="2057400" cy="338138"/>
            <a:chOff x="1392" y="1392"/>
            <a:chExt cx="1248" cy="213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14426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DARE – Gateway for RNA-folding  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Joohyun</a:t>
            </a:r>
            <a:r>
              <a:rPr lang="en-US" sz="2700" dirty="0" smtClean="0"/>
              <a:t> Kim, </a:t>
            </a:r>
            <a:r>
              <a:rPr lang="en-US" sz="2700" dirty="0" err="1" smtClean="0"/>
              <a:t>CyD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pic>
        <p:nvPicPr>
          <p:cNvPr id="5" name="Picture 4" descr="dare-rfold-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75"/>
            <a:ext cx="9144000" cy="2193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3627444"/>
            <a:ext cx="4168024" cy="341631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DARE-Gateway: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Integrated, Extensible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Balanced: Scale-Up and Scale-out to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DARE-RFOLD, DOCK, Bioscope (NG Sequence Data), STMD (Molecular Dynamics)</a:t>
            </a:r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7" name="Picture 6" descr="pipe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84" y="3327805"/>
            <a:ext cx="4669939" cy="3337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from this tutorial can be found at: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/>
              <a:t>http://saga.cct.lsu.edu/software/cpp/documentation/tutorials/loni-training-2010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dirty="0" smtClean="0"/>
              <a:t>And at: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https://svn.cct.lsu.edu/repos/saga-projects/tutorial/general_tutorial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General Information and Documentation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17534" y="1875235"/>
            <a:ext cx="7707367" cy="439109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http://saga. cct.lsu.edu/</a:t>
            </a:r>
            <a:endParaRPr lang="en-US" dirty="0" smtClean="0"/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saga.cct.lsu.edu/software/cpp/documentation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4"/>
              </a:rPr>
              <a:t>http://static.saga.cct.lsu.edu/apidoc/python/latest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5"/>
              </a:rPr>
              <a:t>http://static.saga.cct.lsu.edu/apidoc/cpp/latest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07880"/>
            <a:r>
              <a:rPr lang="en-US" dirty="0" smtClean="0"/>
              <a:t>Programmers Guide:</a:t>
            </a:r>
          </a:p>
          <a:p>
            <a:pPr marL="550763" lvl="1"/>
            <a:r>
              <a:rPr lang="en-US" dirty="0" err="1" smtClean="0"/>
              <a:t>https://svn.cct.lsu.edu/repos/saga/core/trunk/docs/manuals/programming_guide/tex/saga-programming-guide.pdf</a:t>
            </a:r>
            <a:endParaRPr lang="en-US" dirty="0" smtClean="0"/>
          </a:p>
          <a:p>
            <a:pPr marL="550763" lvl="1"/>
            <a:endParaRPr lang="en-US" dirty="0" smtClean="0"/>
          </a:p>
          <a:p>
            <a:pPr marL="550763" lvl="1"/>
            <a:endParaRPr lang="en-US" dirty="0" smtClean="0"/>
          </a:p>
          <a:p>
            <a:pPr marL="482186" lvl="1"/>
            <a:endParaRPr lang="en-US" dirty="0" smtClean="0">
              <a:solidFill>
                <a:srgbClr val="B70000"/>
              </a:solidFill>
              <a:hlinkClick r:id="rId6"/>
            </a:endParaRPr>
          </a:p>
          <a:p>
            <a:pPr marL="482186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29,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1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457177" algn="l"/>
                <a:tab pos="914353" algn="l"/>
                <a:tab pos="1371530" algn="l"/>
                <a:tab pos="1828706" algn="l"/>
                <a:tab pos="2285883" algn="l"/>
                <a:tab pos="2743060" algn="l"/>
                <a:tab pos="3200236" algn="l"/>
                <a:tab pos="3657413" algn="l"/>
                <a:tab pos="4114590" algn="l"/>
                <a:tab pos="4571766" algn="l"/>
                <a:tab pos="5028942" algn="l"/>
                <a:tab pos="5486119" algn="l"/>
                <a:tab pos="5943296" algn="l"/>
                <a:tab pos="6400473" algn="l"/>
                <a:tab pos="6857649" algn="l"/>
                <a:tab pos="7314825" algn="l"/>
                <a:tab pos="7772002" algn="l"/>
                <a:tab pos="8229179" algn="l"/>
                <a:tab pos="8686355" algn="l"/>
                <a:tab pos="9143532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/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7" y="1846122"/>
            <a:ext cx="7966954" cy="49404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Developing </a:t>
            </a:r>
            <a:r>
              <a:rPr lang="en-US" dirty="0" smtClean="0"/>
              <a:t>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Control/Coordination &amp; execution over Heterogeneous sites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  <a:endParaRPr lang="en-US" dirty="0" smtClean="0"/>
          </a:p>
          <a:p>
            <a:pPr lvl="2"/>
            <a:r>
              <a:rPr lang="en-US" dirty="0" smtClean="0"/>
              <a:t>Large </a:t>
            </a:r>
            <a:r>
              <a:rPr lang="en-US" dirty="0" smtClean="0"/>
              <a:t>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</a:t>
            </a:r>
            <a:r>
              <a:rPr lang="en-US" dirty="0" smtClean="0"/>
              <a:t>difficult</a:t>
            </a:r>
          </a:p>
          <a:p>
            <a:r>
              <a:rPr lang="en-US" dirty="0" smtClean="0">
                <a:sym typeface="Arial" pitchFamily="-110" charset="0"/>
              </a:rPr>
              <a:t>Number of “effective” distributed </a:t>
            </a:r>
            <a:r>
              <a:rPr lang="en-US" dirty="0" smtClean="0">
                <a:sym typeface="Arial" pitchFamily="-110" charset="0"/>
              </a:rPr>
              <a:t>applications</a:t>
            </a:r>
            <a:r>
              <a:rPr lang="en-US" dirty="0" smtClean="0">
                <a:sym typeface="Arial" pitchFamily="-110" charset="0"/>
              </a:rPr>
              <a:t>  </a:t>
            </a:r>
            <a:r>
              <a:rPr lang="en-US" smtClean="0">
                <a:sym typeface="Arial" pitchFamily="-110" charset="0"/>
              </a:rPr>
              <a:t>that utilize resources </a:t>
            </a:r>
            <a:r>
              <a:rPr lang="en-US" dirty="0" smtClean="0">
                <a:sym typeface="Arial" pitchFamily="-110" charset="0"/>
              </a:rPr>
              <a:t>sequentially, concurrently or asynchronously is low</a:t>
            </a:r>
            <a:r>
              <a:rPr lang="en-US" dirty="0" smtClean="0">
                <a:sym typeface="Arial" pitchFamily="-110" charset="0"/>
              </a:rPr>
              <a:t> </a:t>
            </a:r>
          </a:p>
          <a:p>
            <a:pPr lvl="1"/>
            <a:r>
              <a:rPr lang="en-US" dirty="0" smtClean="0"/>
              <a:t>Distributed CI: Is the whole &gt;  than the sum of the parts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>
                <a:sym typeface="Arial" pitchFamily="-110" charset="0"/>
              </a:rPr>
              <a:t>See: DPA Survey Paper:</a:t>
            </a:r>
          </a:p>
          <a:p>
            <a:pPr lvl="1"/>
            <a:r>
              <a:rPr lang="en-US" dirty="0" err="1" smtClean="0">
                <a:sym typeface="Arial" pitchFamily="-110" charset="0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8" y="2038256"/>
            <a:ext cx="7691373" cy="4524934"/>
          </a:xfrm>
          <a:prstGeom prst="rect">
            <a:avLst/>
          </a:prstGeom>
        </p:spPr>
        <p:txBody>
          <a:bodyPr vert="horz" lIns="91435" tIns="45718" rIns="91435" bIns="45718" rtlCol="0">
            <a:normAutofit fontScale="85000" lnSpcReduction="10000"/>
          </a:bodyPr>
          <a:lstStyle/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exists a lack of Programmatic approaches that: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Provide general-purpose, basic &amp;common grid functionality for applications and thus hide underlying complexity, varying semantics..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The building blocks upon which to construct “consistent” higher-levels of functionality and abstractions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Meets the need for a Broad Spectrum of Application: </a:t>
            </a:r>
          </a:p>
          <a:p>
            <a:pPr marL="1034997" lvl="2" indent="-349232" defTabSz="91435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scripts, Gateways, Smart Applications and Production Grade Tooling, Workflow…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Simple, integrated, stable, uniform and high-level interface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Simple and Stable: 80:20 restricted scope and </a:t>
            </a:r>
            <a:r>
              <a:rPr lang="en-US" b="1" dirty="0" smtClean="0">
                <a:solidFill>
                  <a:srgbClr val="800000"/>
                </a:solidFill>
              </a:rPr>
              <a:t>Standard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Integrated: Similar semantics &amp; style across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Uniform: Same interface for different distributed systems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SAGA: Provides Application* developers with units required to compose high-level functionality across (distinct) distributed systems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defRPr/>
            </a:pPr>
            <a:r>
              <a:rPr lang="en-US" dirty="0" smtClean="0">
                <a:solidFill>
                  <a:schemeClr val="accent5"/>
                </a:solidFill>
              </a:rPr>
              <a:t>    (*) One Person’s Application is another Person’s Tool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1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6" y="2068619"/>
            <a:ext cx="7984005" cy="4553160"/>
          </a:xfrm>
        </p:spPr>
        <p:txBody>
          <a:bodyPr>
            <a:normAutofit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scripting)</a:t>
            </a:r>
          </a:p>
          <a:p>
            <a:pPr lvl="2"/>
            <a:r>
              <a:rPr lang="en-US" dirty="0" smtClean="0"/>
              <a:t>MW applications, workers submitted to &gt;8 back-ends 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implement abstractions that enable the execution of applications over distributed resources, </a:t>
            </a:r>
            <a:r>
              <a:rPr lang="en-US" i="1" dirty="0" smtClean="0"/>
              <a:t>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heterogeneous CI</a:t>
            </a:r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/BES)</a:t>
            </a:r>
          </a:p>
          <a:p>
            <a:pPr lvl="1"/>
            <a:r>
              <a:rPr lang="en-US" dirty="0" smtClean="0"/>
              <a:t>Simplify the building of tools and Gateways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4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1.  Develop applications that are distributed by definition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440</TotalTime>
  <Words>779</Words>
  <Application>Microsoft Macintosh PowerPoint</Application>
  <PresentationFormat>On-screen Show (4:3)</PresentationFormat>
  <Paragraphs>101</Paragraphs>
  <Slides>17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Perspective</vt:lpstr>
      <vt:lpstr>Nouvelle présentation</vt:lpstr>
      <vt:lpstr>1_Perspective</vt:lpstr>
      <vt:lpstr>2_Perspective</vt:lpstr>
      <vt:lpstr>3_Perspective</vt:lpstr>
      <vt:lpstr>4_Perspective</vt:lpstr>
      <vt:lpstr>A Brief Introduction to SAGA</vt:lpstr>
      <vt:lpstr>All material from this tutorial can be found at:  http://saga.cct.lsu.edu/software/cpp/documentation/tutorials/loni-training-2010  And at:  https://svn.cct.lsu.edu/repos/saga-projects/tutorial/general_tutorial</vt:lpstr>
      <vt:lpstr>General Information and Documentation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1.  Develop applications that are distributed by definition</vt:lpstr>
      <vt:lpstr>SAGA: Develop applications that are distributed by definition</vt:lpstr>
      <vt:lpstr>Understanding Distributed Programming Models </vt:lpstr>
      <vt:lpstr>2. Tools for Effective Distributed Execution</vt:lpstr>
      <vt:lpstr>Distributed Adaptive Replica Exchange (DARE) Multiple Pilot-Jobs on the “Distributed” TeraGrid</vt:lpstr>
      <vt:lpstr>3. Provides uniform access layers to heterogeneous CI</vt:lpstr>
      <vt:lpstr>SAGA-GANGA Integration</vt:lpstr>
      <vt:lpstr>Java-based Python SAGA wrapper</vt:lpstr>
      <vt:lpstr>DARE – Gateway for RNA-folding   (Joohyun Kim, CyD)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122</cp:revision>
  <dcterms:created xsi:type="dcterms:W3CDTF">2010-11-29T19:20:00Z</dcterms:created>
  <dcterms:modified xsi:type="dcterms:W3CDTF">2010-11-29T19:27:11Z</dcterms:modified>
</cp:coreProperties>
</file>