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  <p:sldMasterId id="2147483680" r:id="rId3"/>
  </p:sldMasterIdLst>
  <p:notesMasterIdLst>
    <p:notesMasterId r:id="rId13"/>
  </p:notesMasterIdLst>
  <p:handoutMasterIdLst>
    <p:handoutMasterId r:id="rId14"/>
  </p:handoutMasterIdLst>
  <p:sldIdLst>
    <p:sldId id="256" r:id="rId4"/>
    <p:sldId id="281" r:id="rId5"/>
    <p:sldId id="282" r:id="rId6"/>
    <p:sldId id="261" r:id="rId7"/>
    <p:sldId id="262" r:id="rId8"/>
    <p:sldId id="263" r:id="rId9"/>
    <p:sldId id="264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4668" autoAdjust="0"/>
  </p:normalViewPr>
  <p:slideViewPr>
    <p:cSldViewPr snapToGrid="0" snapToObjects="1">
      <p:cViewPr varScale="1">
        <p:scale>
          <a:sx n="96" d="100"/>
          <a:sy n="96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7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4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tatic.saga.cct.lsu.edu/docs/programming_guide/html/saga-programming-guide.html" TargetMode="External"/><Relationship Id="rId3" Type="http://schemas.openxmlformats.org/officeDocument/2006/relationships/hyperlink" Target="http://faust.cct.lsu.edu/trac/saga/wiki/" TargetMode="External"/><Relationship Id="rId7" Type="http://schemas.openxmlformats.org/officeDocument/2006/relationships/hyperlink" Target="https://svn.cct.lsu.edu/repos/saga/core/trunk/docs/manuals/programming_guide/tex/saga-programming-guid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apidoc/cpp/latest/" TargetMode="External"/><Relationship Id="rId5" Type="http://schemas.openxmlformats.org/officeDocument/2006/relationships/hyperlink" Target="http://static.saga.cct.lsu.edu/apidoc/python/latest/" TargetMode="External"/><Relationship Id="rId4" Type="http://schemas.openxmlformats.org/officeDocument/2006/relationships/hyperlink" Target="http://saga.cct.lsu.edu/software/cpp/document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t.lsu.edu/~sjha/dpa_publications/dpa_surveypape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06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material from this tutorial can be found at:</a:t>
            </a:r>
            <a:br>
              <a:rPr lang="en-US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https://svn.cct.lsu.edu/repos/saga-projects/tutorial/EGI-2011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General Information and Documentation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17534" y="1875235"/>
            <a:ext cx="7707367" cy="439109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>
                <a:hlinkClick r:id="rId3"/>
              </a:rPr>
              <a:t>http://saga. cct.lsu.edu/</a:t>
            </a:r>
            <a:endParaRPr lang="en-US" dirty="0" smtClean="0"/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saga.cct.lsu.edu/software/cpp/documentation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07880"/>
            <a:r>
              <a:rPr lang="en-US" dirty="0" smtClean="0"/>
              <a:t>Programmers Guide:</a:t>
            </a:r>
          </a:p>
          <a:p>
            <a:pPr marL="550763" lvl="1"/>
            <a:r>
              <a:rPr lang="en-US" dirty="0" smtClean="0">
                <a:hlinkClick r:id="rId7"/>
              </a:rPr>
              <a:t>https://svn.cct.lsu.edu/repos/saga/core/trunk/docs/manuals/programming_guide/tex/saga-programming-guide.pdf</a:t>
            </a:r>
            <a:endParaRPr lang="en-US" dirty="0" smtClean="0"/>
          </a:p>
          <a:p>
            <a:pPr marL="550763" lvl="1"/>
            <a:endParaRPr lang="en-US" dirty="0" smtClean="0"/>
          </a:p>
          <a:p>
            <a:pPr marL="550763" lvl="1"/>
            <a:endParaRPr lang="en-US" dirty="0" smtClean="0"/>
          </a:p>
          <a:p>
            <a:pPr marL="482186" lvl="1"/>
            <a:endParaRPr lang="en-US" dirty="0" smtClean="0">
              <a:solidFill>
                <a:srgbClr val="B70000"/>
              </a:solidFill>
              <a:hlinkClick r:id="rId8"/>
            </a:endParaRPr>
          </a:p>
          <a:p>
            <a:pPr marL="482186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29,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1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457177" algn="l"/>
                <a:tab pos="914353" algn="l"/>
                <a:tab pos="1371530" algn="l"/>
                <a:tab pos="1828706" algn="l"/>
                <a:tab pos="2285883" algn="l"/>
                <a:tab pos="2743060" algn="l"/>
                <a:tab pos="3200236" algn="l"/>
                <a:tab pos="3657413" algn="l"/>
                <a:tab pos="4114590" algn="l"/>
                <a:tab pos="4571766" algn="l"/>
                <a:tab pos="5028942" algn="l"/>
                <a:tab pos="5486119" algn="l"/>
                <a:tab pos="5943296" algn="l"/>
                <a:tab pos="6400473" algn="l"/>
                <a:tab pos="6857649" algn="l"/>
                <a:tab pos="7314825" algn="l"/>
                <a:tab pos="7772002" algn="l"/>
                <a:tab pos="8229179" algn="l"/>
                <a:tab pos="8686355" algn="l"/>
                <a:tab pos="9143532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Applications </a:t>
            </a:r>
            <a:br>
              <a:rPr lang="en-US" sz="2400" dirty="0" smtClean="0"/>
            </a:br>
            <a:r>
              <a:rPr lang="en-US" sz="2400" dirty="0" smtClean="0"/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7" y="1846122"/>
            <a:ext cx="7966954" cy="49404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Control/Coordination &amp; execution over Heterogeneous sites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Number of “effective” distributed applications  that utilize resources sequentially, concurrently or asynchronously is low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</a:p>
          <a:p>
            <a:r>
              <a:rPr lang="en-US" dirty="0" smtClean="0">
                <a:sym typeface="Arial" pitchFamily="-110" charset="0"/>
              </a:rPr>
              <a:t>See: DPA Survey Paper:</a:t>
            </a:r>
          </a:p>
          <a:p>
            <a:pPr lvl="1"/>
            <a:r>
              <a:rPr lang="en-US" dirty="0" smtClean="0">
                <a:sym typeface="Arial" pitchFamily="-110" charset="0"/>
                <a:hlinkClick r:id="rId2"/>
              </a:rPr>
              <a:t>http://www.cct.lsu.edu/~sjha/dpa_publications/dpa_surveypaper.pdf</a:t>
            </a:r>
            <a:endParaRPr lang="en-US" dirty="0" smtClean="0">
              <a:sym typeface="Arial" pitchFamily="-110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8" y="2038256"/>
            <a:ext cx="7691373" cy="4524934"/>
          </a:xfrm>
          <a:prstGeom prst="rect">
            <a:avLst/>
          </a:prstGeom>
        </p:spPr>
        <p:txBody>
          <a:bodyPr vert="horz" lIns="91435" tIns="45718" rIns="91435" bIns="45718" rtlCol="0">
            <a:normAutofit fontScale="85000" lnSpcReduction="10000"/>
          </a:bodyPr>
          <a:lstStyle/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exists a lack of Programmatic approaches that: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Provide general-purpose, basic &amp;common grid functionality for applications and thus hide underlying complexity, varying semantics..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The building blocks upon which to construct “consistent” higher-levels of functionality and abstractions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Meets the need for a Broad Spectrum of Application: </a:t>
            </a:r>
          </a:p>
          <a:p>
            <a:pPr marL="1034997" lvl="2" indent="-349232" defTabSz="91435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scripts, Gateways, Smart Applications and Production Grade Tooling, Workflow…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Simple, integrated, stable, uniform and high-level interface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Simple and Stable: 80:20 restricted scope and </a:t>
            </a:r>
            <a:r>
              <a:rPr lang="en-US" b="1" dirty="0" smtClean="0">
                <a:solidFill>
                  <a:srgbClr val="800000"/>
                </a:solidFill>
              </a:rPr>
              <a:t>Standard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Integrated: Similar semantics &amp; style across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Uniform: Same interface for different distributed systems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SAGA: Provides Application* developers with units required to compose high-level functionality across (distinct) distributed systems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defRPr/>
            </a:pPr>
            <a:r>
              <a:rPr lang="en-US" dirty="0" smtClean="0">
                <a:solidFill>
                  <a:schemeClr val="accent5"/>
                </a:solidFill>
              </a:rPr>
              <a:t>    (*) One Person’s Application is another Person’s Tool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1" y="171356"/>
            <a:ext cx="8913813" cy="914400"/>
          </a:xfrm>
        </p:spPr>
        <p:txBody>
          <a:bodyPr/>
          <a:lstStyle/>
          <a:p>
            <a:r>
              <a:rPr lang="en-US" smtClean="0"/>
              <a:t>SAGA: In a thousand words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SAGA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6" y="2068619"/>
            <a:ext cx="7984005" cy="4553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SAGA is used to develop applications that are distributed by definition:</a:t>
            </a:r>
          </a:p>
          <a:p>
            <a:pPr lvl="1"/>
            <a:r>
              <a:rPr lang="en-US" dirty="0" smtClean="0"/>
              <a:t>Simple extensions of “localized applications” (</a:t>
            </a:r>
            <a:r>
              <a:rPr lang="en-US" dirty="0" err="1" smtClean="0"/>
              <a:t>eg</a:t>
            </a:r>
            <a:r>
              <a:rPr lang="en-US" dirty="0" smtClean="0"/>
              <a:t> scripting)</a:t>
            </a:r>
          </a:p>
          <a:p>
            <a:pPr lvl="2"/>
            <a:r>
              <a:rPr lang="en-US" dirty="0" smtClean="0"/>
              <a:t>MW applications, workers submitted to &gt;8 back-ends </a:t>
            </a:r>
          </a:p>
          <a:p>
            <a:pPr lvl="1"/>
            <a:r>
              <a:rPr lang="en-US" dirty="0" smtClean="0"/>
              <a:t>Novel Distributed Programming Models (</a:t>
            </a:r>
            <a:r>
              <a:rPr lang="en-US" dirty="0" err="1" smtClean="0"/>
              <a:t>eg</a:t>
            </a:r>
            <a:r>
              <a:rPr lang="en-US" dirty="0" smtClean="0"/>
              <a:t> Rep-</a:t>
            </a:r>
            <a:r>
              <a:rPr lang="en-US" dirty="0" err="1" smtClean="0"/>
              <a:t>Exch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SAGA: Build tools and implement abstractions that enable the execution of applications over distributed resources, </a:t>
            </a:r>
            <a:r>
              <a:rPr lang="en-US" i="1" dirty="0" smtClean="0"/>
              <a:t>without modifying the applications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Infrastructure Independent Pilot-Jobs</a:t>
            </a:r>
          </a:p>
          <a:p>
            <a:r>
              <a:rPr lang="en-US" dirty="0" smtClean="0"/>
              <a:t>SAGA: To provide uniform access layers to heterogeneous CI</a:t>
            </a:r>
          </a:p>
          <a:p>
            <a:pPr lvl="1"/>
            <a:r>
              <a:rPr lang="en-US" dirty="0" smtClean="0"/>
              <a:t>Uniform access to EGI (ARC,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 and </a:t>
            </a:r>
            <a:r>
              <a:rPr lang="en-US" dirty="0" err="1" smtClean="0"/>
              <a:t>Unicore</a:t>
            </a:r>
            <a:r>
              <a:rPr lang="en-US" dirty="0" smtClean="0"/>
              <a:t>/BES)</a:t>
            </a:r>
          </a:p>
          <a:p>
            <a:pPr lvl="1"/>
            <a:r>
              <a:rPr lang="en-US" dirty="0" smtClean="0"/>
              <a:t>Simplify the building of tools and Gateways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delbr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5" y="1287404"/>
            <a:ext cx="8089359" cy="5570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1.  Develop applications that are distributed by definition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444</TotalTime>
  <Words>415</Words>
  <Application>Microsoft Office PowerPoint</Application>
  <PresentationFormat>On-screen Show (4:3)</PresentationFormat>
  <Paragraphs>62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Perspective</vt:lpstr>
      <vt:lpstr>1_Perspective</vt:lpstr>
      <vt:lpstr>2_Perspective</vt:lpstr>
      <vt:lpstr>A Brief Introduction to SAGA</vt:lpstr>
      <vt:lpstr> All material from this tutorial can be found at:   https://svn.cct.lsu.edu/repos/saga-projects/tutorial/EGI-2011</vt:lpstr>
      <vt:lpstr>General Information and Documentation</vt:lpstr>
      <vt:lpstr>Distributed Applications  Development Challenges</vt:lpstr>
      <vt:lpstr>SAGA: In a nutshell</vt:lpstr>
      <vt:lpstr>SAGA: In a thousand words</vt:lpstr>
      <vt:lpstr>SAGA: Architecture</vt:lpstr>
      <vt:lpstr>How is SAGA Used?</vt:lpstr>
      <vt:lpstr>1.  Develop applications that are distributed by definition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123</cp:revision>
  <dcterms:created xsi:type="dcterms:W3CDTF">2010-11-29T19:20:00Z</dcterms:created>
  <dcterms:modified xsi:type="dcterms:W3CDTF">2011-04-09T21:55:27Z</dcterms:modified>
</cp:coreProperties>
</file>