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25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76" r:id="rId15"/>
    <p:sldId id="342" r:id="rId16"/>
    <p:sldId id="273" r:id="rId17"/>
    <p:sldId id="281" r:id="rId18"/>
    <p:sldId id="330" r:id="rId19"/>
    <p:sldId id="274" r:id="rId20"/>
    <p:sldId id="275" r:id="rId21"/>
    <p:sldId id="276" r:id="rId22"/>
    <p:sldId id="277" r:id="rId23"/>
    <p:sldId id="278" r:id="rId24"/>
    <p:sldId id="279" r:id="rId25"/>
    <p:sldId id="295" r:id="rId26"/>
    <p:sldId id="280" r:id="rId27"/>
    <p:sldId id="293" r:id="rId28"/>
    <p:sldId id="329" r:id="rId29"/>
    <p:sldId id="294" r:id="rId30"/>
    <p:sldId id="323" r:id="rId31"/>
    <p:sldId id="296" r:id="rId32"/>
    <p:sldId id="297" r:id="rId33"/>
    <p:sldId id="298" r:id="rId34"/>
    <p:sldId id="299" r:id="rId35"/>
    <p:sldId id="300" r:id="rId36"/>
    <p:sldId id="301" r:id="rId37"/>
    <p:sldId id="304" r:id="rId38"/>
    <p:sldId id="306" r:id="rId39"/>
    <p:sldId id="307" r:id="rId40"/>
    <p:sldId id="305" r:id="rId41"/>
    <p:sldId id="308" r:id="rId42"/>
    <p:sldId id="309" r:id="rId43"/>
    <p:sldId id="311" r:id="rId44"/>
    <p:sldId id="312" r:id="rId45"/>
    <p:sldId id="313" r:id="rId46"/>
    <p:sldId id="314" r:id="rId47"/>
    <p:sldId id="315" r:id="rId48"/>
    <p:sldId id="317" r:id="rId49"/>
    <p:sldId id="319" r:id="rId50"/>
    <p:sldId id="318" r:id="rId51"/>
    <p:sldId id="320" r:id="rId52"/>
    <p:sldId id="343" r:id="rId53"/>
    <p:sldId id="321" r:id="rId54"/>
    <p:sldId id="322" r:id="rId55"/>
    <p:sldId id="344" r:id="rId56"/>
    <p:sldId id="324" r:id="rId57"/>
    <p:sldId id="325" r:id="rId58"/>
    <p:sldId id="326" r:id="rId59"/>
    <p:sldId id="327" r:id="rId60"/>
    <p:sldId id="328" r:id="rId61"/>
    <p:sldId id="345" r:id="rId62"/>
    <p:sldId id="346" r:id="rId63"/>
    <p:sldId id="347" r:id="rId64"/>
    <p:sldId id="348" r:id="rId65"/>
    <p:sldId id="349" r:id="rId66"/>
    <p:sldId id="350" r:id="rId67"/>
    <p:sldId id="352" r:id="rId68"/>
    <p:sldId id="353" r:id="rId69"/>
    <p:sldId id="377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4" r:id="rId81"/>
    <p:sldId id="370" r:id="rId82"/>
    <p:sldId id="371" r:id="rId83"/>
    <p:sldId id="372" r:id="rId84"/>
    <p:sldId id="373" r:id="rId85"/>
    <p:sldId id="374" r:id="rId86"/>
    <p:sldId id="378" r:id="rId87"/>
    <p:sldId id="375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2" autoAdjust="0"/>
    <p:restoredTop sz="94714" autoAdjust="0"/>
  </p:normalViewPr>
  <p:slideViewPr>
    <p:cSldViewPr snapToGrid="0" snapToObjects="1">
      <p:cViewPr varScale="1">
        <p:scale>
          <a:sx n="91" d="100"/>
          <a:sy n="91" d="100"/>
        </p:scale>
        <p:origin x="-10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5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3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three ways how SAGA</a:t>
            </a:r>
            <a:r>
              <a:rPr lang="en-US" baseline="0" dirty="0" smtClean="0"/>
              <a:t> can be used: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start at the bottom with the C++ API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EPILOGUE: WE will now go briefly go through the three different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three ways how SAGA</a:t>
            </a:r>
            <a:r>
              <a:rPr lang="en-US" baseline="0" dirty="0" smtClean="0"/>
              <a:t> can be used: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start at the bottom with the C++ API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EPILOGUE: WE will now go briefly go through the three different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IT A TRY!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ahead and</a:t>
            </a:r>
            <a:r>
              <a:rPr lang="en-US" baseline="0" dirty="0" smtClean="0"/>
              <a:t> try it if you want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end up with an “file already exists” error – that can be fixed by changing the DEST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a document called SAGA Tutorial Exercise – it explains the following three examples in detail!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ga-project,org/" TargetMode="External"/><Relationship Id="rId7" Type="http://schemas.openxmlformats.org/officeDocument/2006/relationships/hyperlink" Target="http://static.saga.cct.lsu.edu/docs/programming_guide/html/saga-programming-guid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aga.cct.lsu.edu/docs/programming_guide/saga_programming_guide.pdf" TargetMode="External"/><Relationship Id="rId5" Type="http://schemas.openxmlformats.org/officeDocument/2006/relationships/hyperlink" Target="http://static.saga.cct.lsu.edu/apidoc/python/latest/" TargetMode="External"/><Relationship Id="rId4" Type="http://schemas.openxmlformats.org/officeDocument/2006/relationships/hyperlink" Target="http://static.saga.cct.lsu.edu/apidoc/cpp/latest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saga.cct.lsu.edu/docs/programming_guide/saga_programming_guide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/core/trunk/examples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software/cpp/documentation/tutorials/loni-training-201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59000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double A[N*N], B[N*N], C[N*N];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A);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B);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grpc_initialize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(argv[1]);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handle;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mat_mult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grpc_call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N, A, B, C) != GRPC_NO_ERROR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exit (1);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grpc_function_handle_destruct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grpc_finalize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5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GridCPR</a:t>
            </a:r>
            <a:r>
              <a:rPr lang="en-US" dirty="0" smtClean="0"/>
              <a:t> (Checkpoint &amp; Recovery)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seem to favor application level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GridCPR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allows to manage checkpoints </a:t>
            </a:r>
          </a:p>
          <a:p>
            <a:pPr lvl="1"/>
            <a:r>
              <a:rPr lang="en-US" dirty="0" smtClean="0"/>
              <a:t>defines an architecture, service interfaces, and scope of client API</a:t>
            </a:r>
          </a:p>
          <a:p>
            <a:pPr lvl="1"/>
            <a:r>
              <a:rPr lang="en-US" dirty="0" smtClean="0"/>
              <a:t>SAGA aligned !</a:t>
            </a:r>
          </a:p>
          <a:p>
            <a:r>
              <a:rPr lang="en-US" dirty="0" smtClean="0"/>
              <a:t>not many implementations exist, usage declining</a:t>
            </a:r>
          </a:p>
          <a:p>
            <a:pPr lvl="1"/>
            <a:r>
              <a:rPr lang="en-US" dirty="0" smtClean="0"/>
              <a:t>virtualized hardware makes CPR somewhat superfluous</a:t>
            </a:r>
          </a:p>
        </p:txBody>
      </p:sp>
    </p:spTree>
    <p:extLst>
      <p:ext uri="{BB962C8B-B14F-4D97-AF65-F5344CB8AC3E}">
        <p14:creationId xmlns:p14="http://schemas.microsoft.com/office/powerpoint/2010/main" val="2371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XML based language for describing job requirements </a:t>
            </a:r>
          </a:p>
          <a:p>
            <a:r>
              <a:rPr lang="en-US" dirty="0" smtClean="0"/>
              <a:t>does not cover resource description (on purpose) does not cover workflows, or job dependencies etc (on purpose) </a:t>
            </a:r>
          </a:p>
          <a:p>
            <a:r>
              <a:rPr lang="en-US" dirty="0" smtClean="0"/>
              <a:t>JSDL is extensible (</a:t>
            </a:r>
            <a:r>
              <a:rPr lang="en-US" dirty="0" err="1" smtClean="0"/>
              <a:t>ParameterSweep</a:t>
            </a:r>
            <a:r>
              <a:rPr lang="en-US" dirty="0" smtClean="0"/>
              <a:t>, SPMD, ...)</a:t>
            </a:r>
          </a:p>
          <a:p>
            <a:r>
              <a:rPr lang="en-US" dirty="0" smtClean="0"/>
              <a:t>top-down approach</a:t>
            </a:r>
          </a:p>
          <a:p>
            <a:r>
              <a:rPr lang="en-US" dirty="0" smtClean="0"/>
              <a:t>SAGA leans on JSDL for job description</a:t>
            </a:r>
          </a:p>
          <a:p>
            <a:pPr lvl="1"/>
            <a:r>
              <a:rPr lang="en-US" dirty="0" smtClean="0"/>
              <a:t>future revisions of SAGA will support JSDL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992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&lt;Executable&gt;/bin/date&lt;/Executable&gt;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&lt;Resources ...&gt;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&gt;LINUX&lt;/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&lt;/Resources&gt;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top-down vs. bottom-up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bottom-up often agrees on (semantic) LCD + backend specific extensions </a:t>
            </a:r>
          </a:p>
          <a:p>
            <a:r>
              <a:rPr lang="en-US" sz="2100" dirty="0"/>
              <a:t>top-down usually focuses on semantics of application requirements </a:t>
            </a:r>
          </a:p>
          <a:p>
            <a:endParaRPr lang="en-US" dirty="0" smtClean="0"/>
          </a:p>
          <a:p>
            <a:r>
              <a:rPr lang="en-US" dirty="0" smtClean="0"/>
              <a:t>bottom-up tends to be more powerful </a:t>
            </a:r>
          </a:p>
          <a:p>
            <a:r>
              <a:rPr lang="en-US" dirty="0" smtClean="0"/>
              <a:t>top-down tends to be simpler and more concise </a:t>
            </a:r>
          </a:p>
          <a:p>
            <a:endParaRPr lang="en-US" i="1" dirty="0" smtClean="0"/>
          </a:p>
          <a:p>
            <a:r>
              <a:rPr lang="en-US" b="1" i="1" dirty="0" smtClean="0"/>
              <a:t>we very much prefer top-down!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931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high-level API specs exist in OGF, and are successful </a:t>
            </a:r>
          </a:p>
          <a:p>
            <a:r>
              <a:rPr lang="en-US" dirty="0" smtClean="0"/>
              <a:t>OGF APIs do not cover the complete OGF scope </a:t>
            </a:r>
          </a:p>
          <a:p>
            <a:r>
              <a:rPr lang="en-US" dirty="0" smtClean="0"/>
              <a:t>the various API standards are disjoint </a:t>
            </a:r>
            <a:endParaRPr lang="en-US" dirty="0" smtClean="0"/>
          </a:p>
          <a:p>
            <a:r>
              <a:rPr lang="en-US" dirty="0" smtClean="0"/>
              <a:t>APIs are defined bottom-up</a:t>
            </a:r>
            <a:endParaRPr lang="en-US" dirty="0" smtClean="0"/>
          </a:p>
          <a:p>
            <a:r>
              <a:rPr lang="en-US" dirty="0" smtClean="0"/>
              <a:t>WSDL </a:t>
            </a:r>
            <a:r>
              <a:rPr lang="en-US" dirty="0" smtClean="0"/>
              <a:t>&amp; Co </a:t>
            </a:r>
            <a:r>
              <a:rPr lang="en-US" dirty="0" smtClean="0"/>
              <a:t>cannot </a:t>
            </a:r>
            <a:r>
              <a:rPr lang="en-US" dirty="0" smtClean="0"/>
              <a:t>replace </a:t>
            </a:r>
            <a:r>
              <a:rPr lang="en-US" dirty="0" smtClean="0"/>
              <a:t>application </a:t>
            </a:r>
            <a:r>
              <a:rPr lang="en-US" dirty="0" smtClean="0"/>
              <a:t>level </a:t>
            </a:r>
            <a:r>
              <a:rPr lang="en-US" dirty="0" smtClean="0"/>
              <a:t>APIs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SAGA tries to address these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focus today on C++ or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API Landscape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96" y="1917787"/>
            <a:ext cx="5726274" cy="4726309"/>
          </a:xfrm>
        </p:spPr>
      </p:pic>
    </p:spTree>
    <p:extLst>
      <p:ext uri="{BB962C8B-B14F-4D97-AF65-F5344CB8AC3E}">
        <p14:creationId xmlns:p14="http://schemas.microsoft.com/office/powerpoint/2010/main" val="9951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(“txt/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”);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>
            <a:normAutofit/>
          </a:bodyPr>
          <a:lstStyle/>
          <a:p>
            <a:r>
              <a:rPr lang="en-US" dirty="0" smtClean="0"/>
              <a:t>SAGA Standardization</a:t>
            </a:r>
          </a:p>
          <a:p>
            <a:r>
              <a:rPr lang="en-US" dirty="0" smtClean="0"/>
              <a:t>API </a:t>
            </a:r>
            <a:r>
              <a:rPr lang="en-US" dirty="0"/>
              <a:t>S</a:t>
            </a:r>
            <a:r>
              <a:rPr lang="en-US" dirty="0" smtClean="0"/>
              <a:t>tructure and </a:t>
            </a:r>
            <a:r>
              <a:rPr lang="en-US" dirty="0" smtClean="0"/>
              <a:t>Scope (C++)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W</a:t>
            </a:r>
            <a:r>
              <a:rPr lang="en-US" dirty="0" smtClean="0"/>
              <a:t>alkthrough</a:t>
            </a:r>
          </a:p>
          <a:p>
            <a:r>
              <a:rPr lang="en-US" dirty="0" smtClean="0"/>
              <a:t>SAGA </a:t>
            </a:r>
            <a:r>
              <a:rPr lang="en-US" dirty="0" err="1" smtClean="0"/>
              <a:t>SoftwareComponents</a:t>
            </a:r>
            <a:endParaRPr lang="en-US" dirty="0" smtClean="0"/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Python API bindings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++ API bindings</a:t>
            </a:r>
          </a:p>
          <a:p>
            <a:pPr lvl="1"/>
            <a:r>
              <a:rPr lang="en-US" dirty="0" smtClean="0"/>
              <a:t>[ </a:t>
            </a:r>
            <a:r>
              <a:rPr lang="en-US" dirty="0" smtClean="0"/>
              <a:t>Java API bindings </a:t>
            </a:r>
            <a:r>
              <a:rPr lang="en-US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</a:t>
            </a:r>
          </a:p>
          <a:p>
            <a:r>
              <a:rPr lang="en-US" dirty="0"/>
              <a:t>u</a:t>
            </a:r>
            <a:r>
              <a:rPr lang="en-US" dirty="0" smtClean="0"/>
              <a:t>sage should be intuitive (hopefully) </a:t>
            </a:r>
            <a:endParaRPr lang="en-US" dirty="0" smtClean="0"/>
          </a:p>
          <a:p>
            <a:r>
              <a:rPr lang="en-US" dirty="0" smtClean="0"/>
              <a:t>correct level of abstraction?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details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on later slides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oriented: </a:t>
            </a:r>
          </a:p>
          <a:p>
            <a:pPr lvl="1"/>
            <a:r>
              <a:rPr lang="en-US" dirty="0" smtClean="0"/>
              <a:t>uses inheritance</a:t>
            </a:r>
            <a:r>
              <a:rPr lang="en-US" dirty="0"/>
              <a:t> </a:t>
            </a:r>
            <a:r>
              <a:rPr lang="en-US" dirty="0" smtClean="0"/>
              <a:t>and interfaces </a:t>
            </a:r>
          </a:p>
          <a:p>
            <a:pPr lvl="1"/>
            <a:r>
              <a:rPr lang="en-US" dirty="0" smtClean="0"/>
              <a:t>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functional API: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2"/>
            <a:r>
              <a:rPr lang="en-US" dirty="0" smtClean="0"/>
              <a:t>ordered in API </a:t>
            </a:r>
            <a:r>
              <a:rPr lang="en-US" dirty="0"/>
              <a:t>’Packages</a:t>
            </a:r>
            <a:r>
              <a:rPr lang="en-US" dirty="0" smtClean="0"/>
              <a:t>’:  </a:t>
            </a:r>
            <a:r>
              <a:rPr lang="en-US" dirty="0"/>
              <a:t>extensible </a:t>
            </a:r>
            <a:endParaRPr lang="en-US" dirty="0" smtClean="0"/>
          </a:p>
          <a:p>
            <a:pPr lvl="1"/>
            <a:r>
              <a:rPr lang="en-US" dirty="0"/>
              <a:t> non-functional API: </a:t>
            </a:r>
          </a:p>
          <a:p>
            <a:pPr lvl="2"/>
            <a:r>
              <a:rPr lang="en-US" dirty="0"/>
              <a:t>typically not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smtClean="0"/>
              <a:t>explicit remote </a:t>
            </a:r>
            <a:r>
              <a:rPr lang="en-US" dirty="0"/>
              <a:t>operations </a:t>
            </a:r>
          </a:p>
          <a:p>
            <a:pPr lvl="2"/>
            <a:r>
              <a:rPr lang="en-US" dirty="0"/>
              <a:t>“look &amp; feel”: orthogonal to functional API </a:t>
            </a:r>
            <a:endParaRPr lang="en-US" dirty="0" smtClean="0"/>
          </a:p>
          <a:p>
            <a:pPr lvl="2"/>
            <a:r>
              <a:rPr lang="en-US" dirty="0" smtClean="0"/>
              <a:t>security, asynchronous ops, notifications, ...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</a:t>
            </a:r>
            <a:r>
              <a:rPr lang="en-US" dirty="0" smtClean="0"/>
              <a:t>Package: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running jobs is </a:t>
            </a:r>
            <a:r>
              <a:rPr lang="en-US" b="1" dirty="0" smtClean="0"/>
              <a:t>use case #1</a:t>
            </a:r>
          </a:p>
          <a:p>
            <a:pPr marL="285750" indent="-285750"/>
            <a:r>
              <a:rPr lang="en-US" dirty="0" smtClean="0"/>
              <a:t>all </a:t>
            </a:r>
            <a:r>
              <a:rPr lang="en-US" dirty="0" err="1" smtClean="0"/>
              <a:t>middlewares</a:t>
            </a:r>
            <a:r>
              <a:rPr lang="en-US" dirty="0" smtClean="0"/>
              <a:t> support it, one way or the other</a:t>
            </a:r>
          </a:p>
          <a:p>
            <a:pPr marL="285750" indent="-285750"/>
            <a:r>
              <a:rPr lang="en-US" dirty="0" smtClean="0"/>
              <a:t>well established patterns exist</a:t>
            </a:r>
          </a:p>
          <a:p>
            <a:pPr marL="628650" lvl="1" indent="-285750"/>
            <a:r>
              <a:rPr lang="en-US" dirty="0" smtClean="0"/>
              <a:t>job description</a:t>
            </a:r>
          </a:p>
          <a:p>
            <a:pPr marL="628650" lvl="1" indent="-285750"/>
            <a:r>
              <a:rPr lang="en-US" dirty="0" smtClean="0"/>
              <a:t>job state</a:t>
            </a:r>
          </a:p>
          <a:p>
            <a:pPr marL="628650" lvl="1" indent="-285750"/>
            <a:r>
              <a:rPr lang="en-US" dirty="0" smtClean="0"/>
              <a:t>submission endpoint</a:t>
            </a:r>
          </a:p>
          <a:p>
            <a:pPr marL="628650" lvl="1" indent="-285750"/>
            <a:r>
              <a:rPr lang="en-US" dirty="0" smtClean="0"/>
              <a:t>...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Teaser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1933330"/>
            <a:ext cx="7966954" cy="483209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#include &lt;saga/saga.hpp&gt;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main ()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</a:t>
            </a:r>
            <a:r>
              <a:rPr lang="en-US" dirty="0" smtClean="0"/>
              <a:t>flat, borrows </a:t>
            </a:r>
            <a:r>
              <a:rPr lang="en-US" dirty="0"/>
              <a:t>from </a:t>
            </a:r>
            <a:r>
              <a:rPr lang="en-US" dirty="0" smtClean="0"/>
              <a:t>DRMAA</a:t>
            </a:r>
            <a:endParaRPr lang="en-US" dirty="0"/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</a:t>
            </a:r>
            <a:r>
              <a:rPr lang="en-US" dirty="0" smtClean="0"/>
              <a:t>...) - </a:t>
            </a:r>
            <a:r>
              <a:rPr lang="en-US" b="1" dirty="0" smtClean="0"/>
              <a:t>yet</a:t>
            </a:r>
            <a:endParaRPr lang="en-US" b="1" dirty="0"/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assumed to be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DC-APIs</a:t>
            </a:r>
            <a:r>
              <a:rPr lang="en-US" dirty="0" smtClean="0"/>
              <a:t>: 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diversity of (Grid) middleware implies diversity of APIs</a:t>
            </a:r>
          </a:p>
          <a:p>
            <a:r>
              <a:rPr lang="en-US" dirty="0" smtClean="0"/>
              <a:t>middleware APIs are often a by-product</a:t>
            </a:r>
          </a:p>
          <a:p>
            <a:r>
              <a:rPr lang="en-US" dirty="0" smtClean="0"/>
              <a:t>APIs are difficult to sync with middleware development, and to stay </a:t>
            </a:r>
            <a:r>
              <a:rPr lang="en-US" b="1" dirty="0" smtClean="0"/>
              <a:t>simple</a:t>
            </a:r>
            <a:endParaRPr lang="en-US" dirty="0" smtClean="0"/>
          </a:p>
          <a:p>
            <a:r>
              <a:rPr lang="en-US" dirty="0" smtClean="0"/>
              <a:t>successful APIs generalize programming concepts</a:t>
            </a:r>
          </a:p>
          <a:p>
            <a:pPr lvl="1"/>
            <a:r>
              <a:rPr lang="en-US" dirty="0"/>
              <a:t>MPI, CORBA, COM, RPC, PVM, SSH, … </a:t>
            </a:r>
            <a:endParaRPr lang="en-US" dirty="0" smtClean="0"/>
          </a:p>
          <a:p>
            <a:r>
              <a:rPr lang="en-US" dirty="0"/>
              <a:t>no </a:t>
            </a:r>
            <a:r>
              <a:rPr lang="en-US" dirty="0" smtClean="0"/>
              <a:t>new </a:t>
            </a:r>
            <a:r>
              <a:rPr lang="en-US" dirty="0"/>
              <a:t>API standards for distributed computing</a:t>
            </a:r>
          </a:p>
          <a:p>
            <a:pPr lvl="1"/>
            <a:r>
              <a:rPr lang="en-US" dirty="0" smtClean="0"/>
              <a:t>!</a:t>
            </a:r>
            <a:r>
              <a:rPr lang="en-US" dirty="0"/>
              <a:t>standard:  </a:t>
            </a:r>
            <a:r>
              <a:rPr lang="en-US" dirty="0" smtClean="0"/>
              <a:t>Globus</a:t>
            </a:r>
            <a:r>
              <a:rPr lang="en-US" dirty="0"/>
              <a:t>, </a:t>
            </a:r>
            <a:r>
              <a:rPr lang="en-US" dirty="0" err="1"/>
              <a:t>gLite</a:t>
            </a:r>
            <a:r>
              <a:rPr lang="en-US" dirty="0"/>
              <a:t>, </a:t>
            </a:r>
            <a:r>
              <a:rPr lang="en-US" dirty="0" err="1"/>
              <a:t>Unicore</a:t>
            </a:r>
            <a:r>
              <a:rPr lang="en-US" dirty="0"/>
              <a:t>, Condor, </a:t>
            </a:r>
            <a:r>
              <a:rPr lang="en-US" dirty="0" err="1"/>
              <a:t>iRods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4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Grid Forum (OGF)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 Grid Forum (aka GF, EGF, GGF, EGA) standardizes distributed computing infrastructures/MW</a:t>
            </a:r>
          </a:p>
          <a:p>
            <a:r>
              <a:rPr lang="en-US" dirty="0" smtClean="0"/>
              <a:t>e.g. </a:t>
            </a:r>
            <a:r>
              <a:rPr lang="en-US" dirty="0" err="1"/>
              <a:t>G</a:t>
            </a:r>
            <a:r>
              <a:rPr lang="en-US" dirty="0" err="1" smtClean="0"/>
              <a:t>ridFTP</a:t>
            </a:r>
            <a:r>
              <a:rPr lang="en-US" dirty="0" smtClean="0"/>
              <a:t>, JSDL, OCCI, …</a:t>
            </a:r>
          </a:p>
          <a:p>
            <a:r>
              <a:rPr lang="en-US" dirty="0" smtClean="0"/>
              <a:t>focuses on interfaces, but also protocols, architectures, APIs</a:t>
            </a:r>
          </a:p>
          <a:p>
            <a:r>
              <a:rPr lang="en-US" dirty="0"/>
              <a:t>d</a:t>
            </a:r>
            <a:r>
              <a:rPr lang="en-US" dirty="0" smtClean="0"/>
              <a:t>riven by academia, but some buy-in / acceptance in industry</a:t>
            </a:r>
          </a:p>
          <a:p>
            <a:r>
              <a:rPr lang="en-US" dirty="0"/>
              <a:t>c</a:t>
            </a:r>
            <a:r>
              <a:rPr lang="en-US" dirty="0" smtClean="0"/>
              <a:t>ooperation with SDOs like SNIA, DMTF, IETF,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10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saga::filesystem::file f;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(saga::context::X509);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s;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(“a");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("b");  // this works – session and context are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// as a rule: don’t worry about object lifetime too much...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saga::context c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saga::filesystem::file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(“a");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("b");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	-&gt; create () ; run () ; wait () ;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	-&gt; create () ; run () 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	-&gt; create () 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>
              <a:tabLst>
                <a:tab pos="1828800" algn="l"/>
                <a:tab pos="1944688" algn="l"/>
                <a:tab pos="3709988" algn="l"/>
                <a:tab pos="5086350" algn="l"/>
                <a:tab pos="616902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	-&gt;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lvl="1">
              <a:tabLst>
                <a:tab pos="1828800" algn="l"/>
                <a:tab pos="1944688" algn="l"/>
                <a:tab pos="3709988" algn="l"/>
                <a:tab pos="5086350" algn="l"/>
                <a:tab pos="6169025" algn="l"/>
              </a:tabLst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	wait();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lvl="1">
              <a:tabLst>
                <a:tab pos="1828800" algn="l"/>
                <a:tab pos="1944688" algn="l"/>
                <a:tab pos="3709988" algn="l"/>
                <a:tab pos="5086350" algn="l"/>
                <a:tab pos="616902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run();	wait();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within OGF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16" y="2068618"/>
            <a:ext cx="7966954" cy="4197711"/>
          </a:xfrm>
        </p:spPr>
        <p:txBody>
          <a:bodyPr>
            <a:normAutofit/>
          </a:bodyPr>
          <a:lstStyle/>
          <a:p>
            <a:r>
              <a:rPr lang="en-US" dirty="0" smtClean="0"/>
              <a:t>OGF focuses on services </a:t>
            </a:r>
          </a:p>
          <a:p>
            <a:r>
              <a:rPr lang="en-US" dirty="0" smtClean="0"/>
              <a:t>numerous service interfaces</a:t>
            </a:r>
          </a:p>
          <a:p>
            <a:pPr lvl="1"/>
            <a:r>
              <a:rPr lang="en-US" dirty="0" smtClean="0"/>
              <a:t>often WS-based, but also REST, others</a:t>
            </a:r>
          </a:p>
          <a:p>
            <a:r>
              <a:rPr lang="en-US" dirty="0" smtClean="0"/>
              <a:t>some effort on higher level APIs </a:t>
            </a:r>
          </a:p>
          <a:p>
            <a:pPr lvl="1"/>
            <a:r>
              <a:rPr lang="en-US" dirty="0" smtClean="0"/>
              <a:t>Distributed Resource Management Application API (DRMAA) </a:t>
            </a:r>
          </a:p>
          <a:p>
            <a:pPr lvl="1"/>
            <a:r>
              <a:rPr lang="en-US" dirty="0" smtClean="0"/>
              <a:t>Remote Procedure Calls (</a:t>
            </a:r>
            <a:r>
              <a:rPr lang="en-US" dirty="0" err="1" smtClean="0"/>
              <a:t>GridRPC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Checkpoint and Recovery (</a:t>
            </a:r>
            <a:r>
              <a:rPr lang="en-US" dirty="0" err="1" smtClean="0"/>
              <a:t>GridCPR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[ Job Submission and Description Language (JSDL) ] </a:t>
            </a:r>
          </a:p>
        </p:txBody>
      </p:sp>
    </p:spTree>
    <p:extLst>
      <p:ext uri="{BB962C8B-B14F-4D97-AF65-F5344CB8AC3E}">
        <p14:creationId xmlns:p14="http://schemas.microsoft.com/office/powerpoint/2010/main" val="2668736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Bulk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(jd_1));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jd_2));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jd_3));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...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jd_n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936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also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2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56" y="2068618"/>
            <a:ext cx="7966954" cy="4197711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4800" b="1" dirty="0" smtClean="0"/>
              <a:t>Questions?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589363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06"/>
          <a:lstStyle/>
          <a:p>
            <a:r>
              <a:rPr lang="en-US" dirty="0" smtClean="0"/>
              <a:t>Components of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SAGA </a:t>
            </a:r>
            <a:r>
              <a:rPr lang="en-US" dirty="0" smtClean="0"/>
              <a:t>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</a:t>
            </a:r>
            <a:r>
              <a:rPr lang="en-US" dirty="0" smtClean="0"/>
              <a:t>API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017534" y="2068618"/>
            <a:ext cx="7947873" cy="4360757"/>
          </a:xfrm>
          <a:ln/>
        </p:spPr>
        <p:txBody>
          <a:bodyPr>
            <a:normAutofit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1700" dirty="0">
                <a:hlinkClick r:id="rId3"/>
              </a:rPr>
              <a:t>https</a:t>
            </a:r>
            <a:r>
              <a:rPr lang="en-US" sz="1700" dirty="0" smtClean="0">
                <a:hlinkClick r:id="rId3"/>
              </a:rPr>
              <a:t>://</a:t>
            </a:r>
            <a:r>
              <a:rPr lang="en-US" sz="1700" dirty="0" smtClean="0">
                <a:hlinkClick r:id="rId3"/>
              </a:rPr>
              <a:t>www.saga-project.org/</a:t>
            </a:r>
            <a:endParaRPr lang="en-US" sz="1700" dirty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 smtClean="0">
                <a:hlinkClick r:id="rId4"/>
              </a:rPr>
              <a:t>http://static.saga.cct.lsu.edu/apidoc/cpp/latest/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marL="207880"/>
            <a:r>
              <a:rPr lang="en-US" dirty="0" smtClean="0"/>
              <a:t>Programmers </a:t>
            </a:r>
            <a:r>
              <a:rPr lang="en-US" dirty="0" smtClean="0"/>
              <a:t>manual</a:t>
            </a:r>
          </a:p>
          <a:p>
            <a:pPr marL="678632" lvl="1" indent="-335968"/>
            <a:r>
              <a:rPr lang="en-US" dirty="0">
                <a:solidFill>
                  <a:srgbClr val="B70000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rgbClr val="B70000"/>
                </a:solidFill>
                <a:hlinkClick r:id="rId6"/>
              </a:rPr>
              <a:t>static.saga.cct.lsu.edu/docs/programming_guide/saga_programming_guide.pdf</a:t>
            </a:r>
            <a:endParaRPr lang="en-US" dirty="0" smtClean="0"/>
          </a:p>
          <a:p>
            <a:pPr marL="482186" lvl="1"/>
            <a:endParaRPr lang="en-US" dirty="0" smtClean="0">
              <a:solidFill>
                <a:srgbClr val="B70000"/>
              </a:solidFill>
              <a:hlinkClick r:id="rId7"/>
            </a:endParaRPr>
          </a:p>
          <a:p>
            <a:pPr marL="482186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07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864471" y="1923393"/>
            <a:ext cx="7651428" cy="4569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Use SAGA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067573"/>
              </p:ext>
            </p:extLst>
          </p:nvPr>
        </p:nvGraphicFramePr>
        <p:xfrm>
          <a:off x="589635" y="2303859"/>
          <a:ext cx="7983140" cy="278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42"/>
                <a:gridCol w="2160501"/>
                <a:gridCol w="2196703"/>
                <a:gridCol w="2107131"/>
                <a:gridCol w="357463"/>
              </a:tblGrid>
              <a:tr h="59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Local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Adaptors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Globus</a:t>
                      </a:r>
                    </a:p>
                    <a:p>
                      <a:r>
                        <a:rPr lang="en-US" sz="1300" dirty="0" smtClean="0"/>
                        <a:t>Adaptors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SSH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Adaptors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</a:tr>
              <a:tr h="7072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any://</a:t>
                      </a:r>
                      <a:r>
                        <a:rPr lang="en-US" sz="1400" dirty="0" err="1" smtClean="0"/>
                        <a:t>localhost</a:t>
                      </a:r>
                      <a:r>
                        <a:rPr lang="en-US" sz="1400" dirty="0" smtClean="0"/>
                        <a:t>/...</a:t>
                      </a:r>
                    </a:p>
                    <a:p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gram://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/...</a:t>
                      </a:r>
                    </a:p>
                    <a:p>
                      <a:r>
                        <a:rPr lang="en-US" sz="1400" dirty="0" smtClean="0"/>
                        <a:t>any://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/…</a:t>
                      </a:r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ssh</a:t>
                      </a:r>
                      <a:r>
                        <a:rPr lang="en-US" sz="1400" dirty="0" smtClean="0"/>
                        <a:t>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any://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/…</a:t>
                      </a:r>
                    </a:p>
                    <a:p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</a:tr>
              <a:tr h="49291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C++</a:t>
                      </a:r>
                      <a:endParaRPr lang="en-US" sz="1400" b="1" dirty="0"/>
                    </a:p>
                  </a:txBody>
                  <a:tcPr marL="64294" marR="64294" marT="32147" marB="32147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1400" dirty="0" smtClean="0"/>
                        <a:t>	</a:t>
                      </a:r>
                      <a:r>
                        <a:rPr lang="en-US" sz="1400" b="1" dirty="0" err="1" smtClean="0"/>
                        <a:t>job.run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cmd</a:t>
                      </a:r>
                      <a:r>
                        <a:rPr lang="en-US" sz="1400" dirty="0" smtClean="0"/>
                        <a:t>);</a:t>
                      </a:r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  <a:tr h="49291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Python</a:t>
                      </a:r>
                      <a:endParaRPr lang="en-US" sz="1400" b="1" dirty="0"/>
                    </a:p>
                  </a:txBody>
                  <a:tcPr marL="64294" marR="64294" marT="32147" marB="32147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	import </a:t>
                      </a:r>
                      <a:r>
                        <a:rPr lang="en-US" sz="1400" dirty="0" err="1" smtClean="0"/>
                        <a:t>saga.job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	</a:t>
                      </a:r>
                      <a:r>
                        <a:rPr lang="en-US" sz="1400" b="1" dirty="0" err="1" smtClean="0"/>
                        <a:t>js.run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cmd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  <a:tr h="49291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Shell</a:t>
                      </a:r>
                      <a:endParaRPr lang="en-US" sz="1400" b="1" dirty="0"/>
                    </a:p>
                  </a:txBody>
                  <a:tcPr marL="64294" marR="64294" marT="32147" marB="32147"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2174875" algn="l"/>
                        </a:tabLst>
                        <a:defRPr/>
                      </a:pPr>
                      <a:r>
                        <a:rPr lang="en-US" sz="1400" dirty="0" smtClean="0"/>
                        <a:t>	</a:t>
                      </a:r>
                      <a:r>
                        <a:rPr lang="en-US" sz="1400" b="1" dirty="0" smtClean="0"/>
                        <a:t>saga-job run </a:t>
                      </a:r>
                      <a:r>
                        <a:rPr lang="en-US" sz="1400" b="0" dirty="0" smtClean="0"/>
                        <a:t>host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cmd</a:t>
                      </a:r>
                      <a:endParaRPr lang="en-US" sz="1400" dirty="0" smtClean="0"/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Use SAGA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839565"/>
              </p:ext>
            </p:extLst>
          </p:nvPr>
        </p:nvGraphicFramePr>
        <p:xfrm>
          <a:off x="589635" y="2303859"/>
          <a:ext cx="7983140" cy="277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42"/>
                <a:gridCol w="2160501"/>
                <a:gridCol w="2196703"/>
                <a:gridCol w="2107131"/>
                <a:gridCol w="357463"/>
              </a:tblGrid>
              <a:tr h="59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Local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Adaptors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Globus</a:t>
                      </a:r>
                    </a:p>
                    <a:p>
                      <a:r>
                        <a:rPr lang="en-US" sz="1300" dirty="0" smtClean="0"/>
                        <a:t>Adaptors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SSH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Adaptors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</a:tr>
              <a:tr h="7072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any://</a:t>
                      </a:r>
                      <a:r>
                        <a:rPr lang="en-US" sz="1400" dirty="0" err="1" smtClean="0"/>
                        <a:t>localhost</a:t>
                      </a:r>
                      <a:r>
                        <a:rPr lang="en-US" sz="1400" dirty="0" smtClean="0"/>
                        <a:t>/...</a:t>
                      </a:r>
                    </a:p>
                    <a:p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gram://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/...</a:t>
                      </a:r>
                    </a:p>
                    <a:p>
                      <a:r>
                        <a:rPr lang="en-US" sz="1400" dirty="0" smtClean="0"/>
                        <a:t>any://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/…</a:t>
                      </a:r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ssh</a:t>
                      </a:r>
                      <a:r>
                        <a:rPr lang="en-US" sz="1400" dirty="0" smtClean="0"/>
                        <a:t>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any://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/…</a:t>
                      </a:r>
                    </a:p>
                    <a:p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</a:tr>
              <a:tr h="2786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C++</a:t>
                      </a:r>
                      <a:endParaRPr lang="en-US" sz="1400" b="1" dirty="0"/>
                    </a:p>
                  </a:txBody>
                  <a:tcPr marL="64294" marR="64294" marT="32147" marB="32147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	using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saga::</a:t>
                      </a:r>
                      <a:r>
                        <a:rPr lang="en-US" sz="1400" dirty="0" err="1" smtClean="0"/>
                        <a:t>filesystem</a:t>
                      </a:r>
                      <a:r>
                        <a:rPr lang="en-US" sz="1400" dirty="0" smtClean="0"/>
                        <a:t>::directory;</a:t>
                      </a:r>
                    </a:p>
                    <a:p>
                      <a:pPr algn="l"/>
                      <a:r>
                        <a:rPr lang="en-US" sz="1400" dirty="0" smtClean="0"/>
                        <a:t>	</a:t>
                      </a:r>
                      <a:r>
                        <a:rPr lang="en-US" sz="1400" b="1" dirty="0" err="1" smtClean="0"/>
                        <a:t>dir.copy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dest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  <a:tr h="49291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Python</a:t>
                      </a:r>
                      <a:endParaRPr lang="en-US" sz="1400" b="1" dirty="0"/>
                    </a:p>
                  </a:txBody>
                  <a:tcPr marL="64294" marR="64294" marT="32147" marB="32147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	import </a:t>
                      </a:r>
                      <a:r>
                        <a:rPr lang="en-US" sz="1400" dirty="0" err="1" smtClean="0"/>
                        <a:t>saga.filesystem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	</a:t>
                      </a:r>
                      <a:r>
                        <a:rPr lang="en-US" sz="1400" b="1" dirty="0" err="1" smtClean="0"/>
                        <a:t>dir.copy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dest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  <a:tr h="49291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Shell</a:t>
                      </a:r>
                      <a:endParaRPr lang="en-US" sz="1400" b="1" dirty="0"/>
                    </a:p>
                  </a:txBody>
                  <a:tcPr marL="64294" marR="64294" marT="32147" marB="32147"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1400" dirty="0" smtClean="0"/>
                        <a:t>	</a:t>
                      </a:r>
                      <a:r>
                        <a:rPr lang="en-US" sz="1400" b="1" dirty="0" smtClean="0"/>
                        <a:t>saga-file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="1" baseline="0" dirty="0" smtClean="0"/>
                        <a:t>copy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src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dest</a:t>
                      </a:r>
                      <a:endParaRPr lang="en-US" sz="1400" dirty="0"/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DRMAA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implementable on all major resource management services </a:t>
            </a:r>
          </a:p>
          <a:p>
            <a:r>
              <a:rPr lang="en-US" dirty="0" smtClean="0"/>
              <a:t>simple means to define and submit jobs</a:t>
            </a:r>
          </a:p>
          <a:p>
            <a:r>
              <a:rPr lang="en-US" dirty="0" smtClean="0"/>
              <a:t>basic job management features (status, kill) </a:t>
            </a:r>
          </a:p>
          <a:p>
            <a:r>
              <a:rPr lang="en-US" dirty="0" smtClean="0"/>
              <a:t>job templates for bulk job management</a:t>
            </a:r>
          </a:p>
          <a:p>
            <a:r>
              <a:rPr lang="en-US" dirty="0" smtClean="0"/>
              <a:t>DRMAA.v2 is expected by end of 2010 (oops) </a:t>
            </a:r>
          </a:p>
          <a:p>
            <a:pPr lvl="1"/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63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640682" lvl="1" indent="-335968">
              <a:tabLst>
                <a:tab pos="2571659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/</a:t>
            </a:r>
            <a:endParaRPr lang="en-US" dirty="0"/>
          </a:p>
          <a:p>
            <a:pPr marL="640682" lvl="1" indent="-335968">
              <a:tabLst>
                <a:tab pos="2571659" algn="l"/>
              </a:tabLst>
            </a:pPr>
            <a:r>
              <a:rPr lang="en-US" dirty="0" smtClean="0"/>
              <a:t>saga-job 	$SAGA_ROOT/tools/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40682" lvl="1" indent="-335968">
              <a:tabLst>
                <a:tab pos="2571659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40682" lvl="1" indent="-335968">
              <a:tabLst>
                <a:tab pos="2571659" algn="l"/>
              </a:tabLst>
            </a:pPr>
            <a:r>
              <a:rPr lang="en-US" dirty="0" smtClean="0"/>
              <a:t>saga-shell	$SAGA_ROOT/tools/shell/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0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20" y="2068619"/>
            <a:ext cx="8117682" cy="1681850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2500" dirty="0"/>
              <a:t>Supported protocols</a:t>
            </a:r>
          </a:p>
          <a:p>
            <a:pPr lvl="1" fontAlgn="ctr"/>
            <a:r>
              <a:rPr lang="de-DE" sz="2200" dirty="0"/>
              <a:t>Depends on SAGA adaptors</a:t>
            </a:r>
          </a:p>
          <a:p>
            <a:pPr lvl="1" fontAlgn="ctr"/>
            <a:r>
              <a:rPr lang="de-DE" sz="2200" dirty="0"/>
              <a:t>Also available: Globus GridFTP, Curl (subset), KFS, Amazon EC2, Opencloud (Sector/Sphere), Hadoop (HDFS)</a:t>
            </a:r>
          </a:p>
          <a:p>
            <a:pPr fontAlgn="t"/>
            <a:r>
              <a:rPr lang="de-DE" sz="2500" dirty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55376"/>
              </p:ext>
            </p:extLst>
          </p:nvPr>
        </p:nvGraphicFramePr>
        <p:xfrm>
          <a:off x="714100" y="3876583"/>
          <a:ext cx="7715250" cy="2228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8078"/>
                <a:gridCol w="59471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Arguments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copy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 from&gt;  &lt;url to&gt;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move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 from&gt;  &lt;url to&gt;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remove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cat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list_dir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&lt;url&gt;</a:t>
                      </a: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54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50" y="2089547"/>
            <a:ext cx="8229600" cy="1660921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2500" dirty="0"/>
              <a:t>Supported protocols</a:t>
            </a:r>
          </a:p>
          <a:p>
            <a:pPr lvl="1" fontAlgn="ctr"/>
            <a:r>
              <a:rPr lang="de-DE" sz="2200" dirty="0"/>
              <a:t>Depends on SAGA adaptors</a:t>
            </a:r>
          </a:p>
          <a:p>
            <a:pPr lvl="1" fontAlgn="ctr"/>
            <a:r>
              <a:rPr lang="de-DE" sz="2200" dirty="0"/>
              <a:t>Also available: Globus Gram, Condor, OMII-GridSAM, LSF, Amazon EC2, Opencloud (Sector/Sphere)</a:t>
            </a:r>
          </a:p>
          <a:p>
            <a:pPr fontAlgn="t"/>
            <a:r>
              <a:rPr lang="de-DE" sz="2500" dirty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39792"/>
              </p:ext>
            </p:extLst>
          </p:nvPr>
        </p:nvGraphicFramePr>
        <p:xfrm>
          <a:off x="693494" y="3857625"/>
          <a:ext cx="7715250" cy="26003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8078"/>
                <a:gridCol w="59471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Arguments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run 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smtClean="0"/>
                        <a:t>&lt;rm url&gt; &lt;command&gt; &lt;arguments&gt;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submit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&lt;command&gt; &lt;arguments&gt;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state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suspend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resume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cancel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73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2500" dirty="0"/>
              <a:t>What is it?</a:t>
            </a:r>
          </a:p>
          <a:p>
            <a:pPr lvl="1" fontAlgn="ctr"/>
            <a:r>
              <a:rPr lang="de-DE" sz="2200" dirty="0"/>
              <a:t>Central data store with </a:t>
            </a:r>
          </a:p>
          <a:p>
            <a:pPr lvl="2" fontAlgn="ctr"/>
            <a:r>
              <a:rPr lang="de-DE" sz="1900" dirty="0"/>
              <a:t>Hierachical keys</a:t>
            </a:r>
          </a:p>
          <a:p>
            <a:pPr lvl="2" fontAlgn="ctr"/>
            <a:r>
              <a:rPr lang="de-DE" sz="1900" dirty="0"/>
              <a:t>Attributes</a:t>
            </a:r>
          </a:p>
          <a:p>
            <a:pPr lvl="1" fontAlgn="ctr"/>
            <a:r>
              <a:rPr lang="de-DE" sz="2200" dirty="0"/>
              <a:t>Filesystem like structure</a:t>
            </a:r>
          </a:p>
          <a:p>
            <a:pPr fontAlgn="ctr"/>
            <a:r>
              <a:rPr lang="de-DE" sz="2500" dirty="0"/>
              <a:t>Supported protocols</a:t>
            </a:r>
          </a:p>
          <a:p>
            <a:pPr lvl="1" fontAlgn="ctr"/>
            <a:r>
              <a:rPr lang="de-DE" sz="2200" dirty="0"/>
              <a:t>Depends on SAGA adaptors</a:t>
            </a:r>
          </a:p>
          <a:p>
            <a:pPr lvl="1" fontAlgn="ctr"/>
            <a:r>
              <a:rPr lang="de-DE" sz="2200" dirty="0"/>
              <a:t>Local adaptor:</a:t>
            </a:r>
          </a:p>
          <a:p>
            <a:pPr lvl="2" fontAlgn="ctr"/>
            <a:r>
              <a:rPr lang="de-DE" sz="1900" dirty="0"/>
              <a:t>Local backend: SQLite3</a:t>
            </a:r>
          </a:p>
          <a:p>
            <a:pPr lvl="2" fontAlgn="ctr"/>
            <a:r>
              <a:rPr lang="de-DE" sz="1900" dirty="0"/>
              <a:t>Remote backend: PostgreSQL</a:t>
            </a:r>
          </a:p>
          <a:p>
            <a:pPr lvl="1" fontAlgn="ctr"/>
            <a:r>
              <a:rPr lang="de-DE" sz="2200" dirty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1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2500" dirty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74823"/>
              </p:ext>
            </p:extLst>
          </p:nvPr>
        </p:nvGraphicFramePr>
        <p:xfrm>
          <a:off x="607218" y="2113451"/>
          <a:ext cx="7811416" cy="37652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71751"/>
                <a:gridCol w="523966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Arguments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list_directory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&lt;advert-url&gt; &lt;pattern&gt;</a:t>
                      </a:r>
                    </a:p>
                  </a:txBody>
                  <a:tcPr marL="64294" marR="64294" marT="32147" marB="32147"/>
                </a:tc>
              </a:tr>
              <a:tr h="578644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add_directory</a:t>
                      </a:r>
                    </a:p>
                    <a:p>
                      <a:r>
                        <a:rPr lang="de-DE" sz="1700" dirty="0" smtClean="0"/>
                        <a:t>remove_directory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578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remove_entry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store_string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retrieve_string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list_attributes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set_attribute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remove_attribute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25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48703"/>
              </p:ext>
            </p:extLst>
          </p:nvPr>
        </p:nvGraphicFramePr>
        <p:xfrm>
          <a:off x="714375" y="2089547"/>
          <a:ext cx="7715250" cy="24398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2484"/>
                <a:gridCol w="498276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Type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File system navigation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pwd, ls, mv, cp, cd, mkdir, rmdir, touch,</a:t>
                      </a:r>
                      <a:r>
                        <a:rPr lang="de-DE" sz="1700" baseline="0" dirty="0" smtClean="0"/>
                        <a:t> cat</a:t>
                      </a:r>
                      <a:endParaRPr lang="de-DE" sz="1700" dirty="0" smtClean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Job</a:t>
                      </a:r>
                      <a:r>
                        <a:rPr lang="en-US" sz="1700" baseline="0" dirty="0" smtClean="0"/>
                        <a:t> package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578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replica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environment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permissions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8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756" y="2993873"/>
            <a:ext cx="6063541" cy="286232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Courier"/>
              </a:rPr>
              <a:t>import </a:t>
            </a:r>
            <a:r>
              <a:rPr lang="en-US" dirty="0" smtClean="0">
                <a:latin typeface="Courier"/>
              </a:rPr>
              <a:t>saga</a:t>
            </a:r>
          </a:p>
          <a:p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err="1">
                <a:latin typeface="Courier"/>
              </a:rPr>
              <a:t>src</a:t>
            </a:r>
            <a:r>
              <a:rPr lang="en-US" dirty="0">
                <a:latin typeface="Courier"/>
              </a:rPr>
              <a:t> 	= saga.url ("file://localhost/etc/passwd")</a:t>
            </a:r>
            <a:br>
              <a:rPr lang="en-US" dirty="0">
                <a:latin typeface="Courier"/>
              </a:rPr>
            </a:br>
            <a:r>
              <a:rPr lang="en-US" dirty="0" err="1">
                <a:latin typeface="Courier"/>
              </a:rPr>
              <a:t>dst</a:t>
            </a:r>
            <a:r>
              <a:rPr lang="en-US" dirty="0">
                <a:latin typeface="Courier"/>
              </a:rPr>
              <a:t> 	= saga.url ("file://localhost/tmp/passwd-copy</a:t>
            </a:r>
            <a:r>
              <a:rPr lang="en-US" dirty="0" smtClean="0">
                <a:latin typeface="Courier"/>
              </a:rPr>
              <a:t>")</a:t>
            </a:r>
          </a:p>
          <a:p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f 	= </a:t>
            </a:r>
            <a:r>
              <a:rPr lang="en-US" dirty="0" err="1">
                <a:latin typeface="Courier"/>
              </a:rPr>
              <a:t>saga.filesystem.file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src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saga.filesystem.Read</a:t>
            </a:r>
            <a:r>
              <a:rPr lang="en-US" dirty="0">
                <a:latin typeface="Courier"/>
              </a:rPr>
              <a:t>)</a:t>
            </a:r>
            <a:br>
              <a:rPr lang="en-US" dirty="0">
                <a:latin typeface="Courier"/>
              </a:rPr>
            </a:br>
            <a:endParaRPr lang="en-US" dirty="0" smtClean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f.copy</a:t>
            </a:r>
            <a:r>
              <a:rPr lang="en-US" dirty="0" smtClean="0">
                <a:latin typeface="Courier"/>
              </a:rPr>
              <a:t> 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dst</a:t>
            </a:r>
            <a:r>
              <a:rPr lang="en-US" dirty="0">
                <a:latin typeface="Courier"/>
              </a:rPr>
              <a:t>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57947" y="2068619"/>
            <a:ext cx="5822147" cy="537948"/>
          </a:xfrm>
        </p:spPr>
        <p:txBody>
          <a:bodyPr>
            <a:normAutofit/>
          </a:bodyPr>
          <a:lstStyle/>
          <a:p>
            <a:r>
              <a:rPr lang="en-US" dirty="0" smtClean="0"/>
              <a:t>copy a 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9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9"/>
            <a:ext cx="5822147" cy="537948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 smtClean="0"/>
              <a:t>a directory file </a:t>
            </a:r>
            <a:r>
              <a:rPr lang="en-US" dirty="0" smtClean="0"/>
              <a:t>listing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947" y="2606567"/>
            <a:ext cx="7629581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966788" algn="l"/>
                <a:tab pos="1944688" algn="l"/>
              </a:tabLst>
            </a:pPr>
            <a:endParaRPr lang="en-US" dirty="0" smtClean="0">
              <a:latin typeface="Courier"/>
            </a:endParaRPr>
          </a:p>
          <a:p>
            <a:pPr>
              <a:tabLst>
                <a:tab pos="966788" algn="l"/>
                <a:tab pos="1944688" algn="l"/>
              </a:tabLst>
            </a:pPr>
            <a:r>
              <a:rPr lang="en-US" dirty="0" smtClean="0">
                <a:latin typeface="Courier"/>
              </a:rPr>
              <a:t>import </a:t>
            </a:r>
            <a:r>
              <a:rPr lang="en-US" dirty="0">
                <a:latin typeface="Courier"/>
              </a:rPr>
              <a:t>saga</a:t>
            </a:r>
            <a:br>
              <a:rPr lang="en-US" dirty="0">
                <a:latin typeface="Courier"/>
              </a:rPr>
            </a:br>
            <a:endParaRPr lang="en-US" dirty="0" smtClean="0">
              <a:latin typeface="Courier"/>
            </a:endParaRPr>
          </a:p>
          <a:p>
            <a:pPr>
              <a:tabLst>
                <a:tab pos="966788" algn="l"/>
                <a:tab pos="1944688" algn="l"/>
              </a:tabLst>
            </a:pPr>
            <a:r>
              <a:rPr lang="en-US" dirty="0" err="1" smtClean="0">
                <a:latin typeface="Courier"/>
              </a:rPr>
              <a:t>src</a:t>
            </a:r>
            <a:r>
              <a:rPr lang="en-US" dirty="0" smtClean="0">
                <a:latin typeface="Courier"/>
              </a:rPr>
              <a:t> 	= saga.url ("</a:t>
            </a:r>
            <a:r>
              <a:rPr lang="en-US" dirty="0">
                <a:latin typeface="Courier"/>
              </a:rPr>
              <a:t>file://localhost/opt/")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d </a:t>
            </a:r>
            <a:r>
              <a:rPr lang="en-US" dirty="0" smtClean="0">
                <a:latin typeface="Courier"/>
              </a:rPr>
              <a:t>	= </a:t>
            </a:r>
            <a:r>
              <a:rPr lang="en-US" dirty="0" err="1" smtClean="0">
                <a:latin typeface="Courier"/>
              </a:rPr>
              <a:t>saga.filesystem.directory</a:t>
            </a:r>
            <a:r>
              <a:rPr lang="en-US" dirty="0" smtClean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src</a:t>
            </a:r>
            <a:r>
              <a:rPr lang="en-US" dirty="0">
                <a:latin typeface="Courier"/>
              </a:rPr>
              <a:t>)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names </a:t>
            </a:r>
            <a:r>
              <a:rPr lang="en-US" dirty="0" smtClean="0">
                <a:latin typeface="Courier"/>
              </a:rPr>
              <a:t>	= </a:t>
            </a:r>
            <a:r>
              <a:rPr lang="en-US" dirty="0" err="1" smtClean="0">
                <a:latin typeface="Courier"/>
              </a:rPr>
              <a:t>d.list</a:t>
            </a:r>
            <a:r>
              <a:rPr lang="en-US" dirty="0" smtClean="0">
                <a:latin typeface="Courier"/>
              </a:rPr>
              <a:t> ('*')</a:t>
            </a:r>
          </a:p>
          <a:p>
            <a:pPr>
              <a:tabLst>
                <a:tab pos="966788" algn="l"/>
                <a:tab pos="1944688" algn="l"/>
              </a:tabLst>
            </a:pP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for name in names: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ns = </a:t>
            </a:r>
            <a:r>
              <a:rPr lang="en-US" dirty="0" err="1" smtClean="0">
                <a:latin typeface="Courier"/>
              </a:rPr>
              <a:t>saga.name_space.entry</a:t>
            </a:r>
            <a:r>
              <a:rPr lang="en-US" dirty="0" smtClean="0">
                <a:latin typeface="Courier"/>
              </a:rPr>
              <a:t> (</a:t>
            </a:r>
            <a:r>
              <a:rPr lang="en-US" dirty="0">
                <a:latin typeface="Courier"/>
              </a:rPr>
              <a:t>name)</a:t>
            </a:r>
            <a:br>
              <a:rPr lang="en-US" dirty="0">
                <a:latin typeface="Courier"/>
              </a:rPr>
            </a:br>
            <a:endParaRPr lang="en-US" dirty="0" smtClean="0">
              <a:latin typeface="Courier"/>
            </a:endParaRPr>
          </a:p>
          <a:p>
            <a:pPr>
              <a:tabLst>
                <a:tab pos="966788" algn="l"/>
                <a:tab pos="1944688" algn="l"/>
              </a:tabLst>
            </a:pPr>
            <a:r>
              <a:rPr lang="en-US" dirty="0" smtClean="0">
                <a:latin typeface="Courier"/>
              </a:rPr>
              <a:t>    </a:t>
            </a:r>
            <a:r>
              <a:rPr lang="en-US" dirty="0">
                <a:latin typeface="Courier"/>
              </a:rPr>
              <a:t>if  </a:t>
            </a:r>
            <a:r>
              <a:rPr lang="en-US" dirty="0" smtClean="0">
                <a:latin typeface="Courier"/>
              </a:rPr>
              <a:t>  </a:t>
            </a:r>
            <a:r>
              <a:rPr lang="en-US" dirty="0" err="1" smtClean="0">
                <a:latin typeface="Courier"/>
              </a:rPr>
              <a:t>ns.is_dir</a:t>
            </a:r>
            <a:r>
              <a:rPr lang="en-US" dirty="0" smtClean="0">
                <a:latin typeface="Courier"/>
              </a:rPr>
              <a:t> ():   	print </a:t>
            </a:r>
            <a:r>
              <a:rPr lang="en-US" dirty="0">
                <a:latin typeface="Courier"/>
              </a:rPr>
              <a:t>'d ',  name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elif</a:t>
            </a:r>
            <a:r>
              <a:rPr lang="en-US" dirty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ns.is_link</a:t>
            </a:r>
            <a:r>
              <a:rPr lang="en-US" dirty="0" smtClean="0">
                <a:latin typeface="Courier"/>
              </a:rPr>
              <a:t> (): 	print </a:t>
            </a:r>
            <a:r>
              <a:rPr lang="en-US" dirty="0">
                <a:latin typeface="Courier"/>
              </a:rPr>
              <a:t>'-&gt;', </a:t>
            </a:r>
            <a:r>
              <a:rPr lang="en-US" dirty="0" err="1" smtClean="0">
                <a:latin typeface="Courier"/>
              </a:rPr>
              <a:t>ns.read_link</a:t>
            </a:r>
            <a:r>
              <a:rPr lang="en-US" dirty="0" smtClean="0">
                <a:latin typeface="Courier"/>
              </a:rPr>
              <a:t> ()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else:              </a:t>
            </a:r>
            <a:r>
              <a:rPr lang="en-US" dirty="0" smtClean="0">
                <a:latin typeface="Courier"/>
              </a:rPr>
              <a:t>	print </a:t>
            </a:r>
            <a:r>
              <a:rPr lang="en-US" dirty="0">
                <a:latin typeface="Courier"/>
              </a:rPr>
              <a:t>'  ', </a:t>
            </a:r>
            <a:r>
              <a:rPr lang="en-US" dirty="0" smtClean="0">
                <a:latin typeface="Courier"/>
              </a:rPr>
              <a:t>name</a:t>
            </a:r>
          </a:p>
          <a:p>
            <a:pPr>
              <a:tabLst>
                <a:tab pos="966788" algn="l"/>
                <a:tab pos="1944688" algn="l"/>
              </a:tabLst>
            </a:pP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41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ubmit </a:t>
            </a:r>
            <a:r>
              <a:rPr lang="en-US" dirty="0" smtClean="0"/>
              <a:t>a </a:t>
            </a:r>
            <a:r>
              <a:rPr lang="en-US" dirty="0" smtClean="0"/>
              <a:t>job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9108" y="2750560"/>
            <a:ext cx="6063541" cy="341632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428750" algn="l"/>
              </a:tabLst>
            </a:pPr>
            <a:r>
              <a:rPr lang="en-US" dirty="0">
                <a:latin typeface="Courier"/>
              </a:rPr>
              <a:t>import </a:t>
            </a:r>
            <a:r>
              <a:rPr lang="en-US" dirty="0" smtClean="0">
                <a:latin typeface="Courier"/>
              </a:rPr>
              <a:t>saga</a:t>
            </a:r>
          </a:p>
          <a:p>
            <a:pPr>
              <a:tabLst>
                <a:tab pos="1428750" algn="l"/>
              </a:tabLst>
            </a:pPr>
            <a:endParaRPr lang="en-US" dirty="0">
              <a:latin typeface="Courier"/>
            </a:endParaRPr>
          </a:p>
          <a:p>
            <a:pPr>
              <a:tabLst>
                <a:tab pos="1428750" algn="l"/>
              </a:tabLst>
            </a:pPr>
            <a:r>
              <a:rPr lang="en-US" dirty="0" err="1">
                <a:latin typeface="Courier"/>
              </a:rPr>
              <a:t>js_url</a:t>
            </a:r>
            <a:r>
              <a:rPr lang="en-US" dirty="0">
                <a:latin typeface="Courier"/>
              </a:rPr>
              <a:t> </a:t>
            </a:r>
            <a:r>
              <a:rPr lang="en-US" dirty="0" smtClean="0">
                <a:latin typeface="Courier"/>
              </a:rPr>
              <a:t>	= saga.url ("</a:t>
            </a:r>
            <a:r>
              <a:rPr lang="en-US" dirty="0">
                <a:latin typeface="Courier"/>
              </a:rPr>
              <a:t>fork://</a:t>
            </a:r>
            <a:r>
              <a:rPr lang="en-US" dirty="0" err="1">
                <a:latin typeface="Courier"/>
              </a:rPr>
              <a:t>localhost</a:t>
            </a:r>
            <a:r>
              <a:rPr lang="en-US" dirty="0">
                <a:latin typeface="Courier"/>
              </a:rPr>
              <a:t>/")</a:t>
            </a:r>
          </a:p>
          <a:p>
            <a:pPr>
              <a:tabLst>
                <a:tab pos="1428750" algn="l"/>
              </a:tabLst>
            </a:pPr>
            <a:r>
              <a:rPr lang="en-US" dirty="0" err="1">
                <a:latin typeface="Courier"/>
              </a:rPr>
              <a:t>job_service</a:t>
            </a:r>
            <a:r>
              <a:rPr lang="en-US" dirty="0">
                <a:latin typeface="Courier"/>
              </a:rPr>
              <a:t> </a:t>
            </a:r>
            <a:r>
              <a:rPr lang="en-US" dirty="0" smtClean="0">
                <a:latin typeface="Courier"/>
              </a:rPr>
              <a:t>	= </a:t>
            </a:r>
            <a:r>
              <a:rPr lang="en-US" dirty="0" err="1" smtClean="0">
                <a:latin typeface="Courier"/>
              </a:rPr>
              <a:t>saga.job.service</a:t>
            </a:r>
            <a:r>
              <a:rPr lang="en-US" dirty="0" smtClean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js_url</a:t>
            </a:r>
            <a:r>
              <a:rPr lang="en-US" dirty="0">
                <a:latin typeface="Courier"/>
              </a:rPr>
              <a:t>)</a:t>
            </a:r>
          </a:p>
          <a:p>
            <a:pPr>
              <a:tabLst>
                <a:tab pos="1428750" algn="l"/>
              </a:tabLst>
            </a:pPr>
            <a:r>
              <a:rPr lang="en-US" dirty="0" err="1">
                <a:latin typeface="Courier"/>
              </a:rPr>
              <a:t>job_desc</a:t>
            </a:r>
            <a:r>
              <a:rPr lang="en-US" dirty="0">
                <a:latin typeface="Courier"/>
              </a:rPr>
              <a:t> </a:t>
            </a:r>
            <a:r>
              <a:rPr lang="en-US" dirty="0" smtClean="0">
                <a:latin typeface="Courier"/>
              </a:rPr>
              <a:t>	= </a:t>
            </a:r>
            <a:r>
              <a:rPr lang="en-US" dirty="0" err="1" smtClean="0">
                <a:latin typeface="Courier"/>
              </a:rPr>
              <a:t>saga.job.description</a:t>
            </a:r>
            <a:r>
              <a:rPr lang="en-US" dirty="0" smtClean="0">
                <a:latin typeface="Courier"/>
              </a:rPr>
              <a:t> ()</a:t>
            </a:r>
          </a:p>
          <a:p>
            <a:pPr>
              <a:tabLst>
                <a:tab pos="1428750" algn="l"/>
              </a:tabLst>
            </a:pPr>
            <a:endParaRPr lang="en-US" dirty="0">
              <a:latin typeface="Courier"/>
            </a:endParaRPr>
          </a:p>
          <a:p>
            <a:pPr>
              <a:tabLst>
                <a:tab pos="1428750" algn="l"/>
              </a:tabLst>
            </a:pPr>
            <a:r>
              <a:rPr lang="en-US" dirty="0" err="1">
                <a:latin typeface="Courier"/>
              </a:rPr>
              <a:t>job_desc.executable</a:t>
            </a:r>
            <a:r>
              <a:rPr lang="en-US" dirty="0">
                <a:latin typeface="Courier"/>
              </a:rPr>
              <a:t> = "/bin/touch"</a:t>
            </a:r>
          </a:p>
          <a:p>
            <a:pPr>
              <a:tabLst>
                <a:tab pos="1428750" algn="l"/>
              </a:tabLst>
            </a:pPr>
            <a:r>
              <a:rPr lang="en-US" dirty="0" err="1">
                <a:latin typeface="Courier"/>
              </a:rPr>
              <a:t>job_desc.arguments</a:t>
            </a:r>
            <a:r>
              <a:rPr lang="en-US" dirty="0">
                <a:latin typeface="Courier"/>
              </a:rPr>
              <a:t> </a:t>
            </a:r>
            <a:r>
              <a:rPr lang="en-US" dirty="0" smtClean="0">
                <a:latin typeface="Courier"/>
              </a:rPr>
              <a:t>= </a:t>
            </a:r>
            <a:r>
              <a:rPr lang="en-US" dirty="0">
                <a:latin typeface="Courier"/>
              </a:rPr>
              <a:t>["-a", "</a:t>
            </a:r>
            <a:r>
              <a:rPr lang="en-US" dirty="0" err="1">
                <a:latin typeface="Courier"/>
              </a:rPr>
              <a:t>touche</a:t>
            </a:r>
            <a:r>
              <a:rPr lang="en-US" dirty="0">
                <a:latin typeface="Courier"/>
              </a:rPr>
              <a:t>"]</a:t>
            </a:r>
          </a:p>
          <a:p>
            <a:pPr>
              <a:tabLst>
                <a:tab pos="1428750" algn="l"/>
              </a:tabLst>
            </a:pPr>
            <a:endParaRPr lang="en-US" dirty="0" smtClean="0">
              <a:latin typeface="Courier"/>
            </a:endParaRPr>
          </a:p>
          <a:p>
            <a:pPr>
              <a:tabLst>
                <a:tab pos="1428750" algn="l"/>
              </a:tabLst>
            </a:pPr>
            <a:r>
              <a:rPr lang="en-US" dirty="0" err="1" smtClean="0">
                <a:latin typeface="Courier"/>
              </a:rPr>
              <a:t>my_job</a:t>
            </a:r>
            <a:r>
              <a:rPr lang="en-US" dirty="0" smtClean="0">
                <a:latin typeface="Courier"/>
              </a:rPr>
              <a:t> 	= </a:t>
            </a:r>
            <a:r>
              <a:rPr lang="en-US" dirty="0" err="1" smtClean="0">
                <a:latin typeface="Courier"/>
              </a:rPr>
              <a:t>job_service.create_job</a:t>
            </a:r>
            <a:r>
              <a:rPr lang="en-US" dirty="0" smtClean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job_desc</a:t>
            </a:r>
            <a:r>
              <a:rPr lang="en-US" dirty="0" smtClean="0">
                <a:latin typeface="Courier"/>
              </a:rPr>
              <a:t>)</a:t>
            </a:r>
          </a:p>
          <a:p>
            <a:pPr>
              <a:tabLst>
                <a:tab pos="1428750" algn="l"/>
              </a:tabLst>
            </a:pPr>
            <a:endParaRPr lang="en-US" dirty="0">
              <a:latin typeface="Courier"/>
            </a:endParaRPr>
          </a:p>
          <a:p>
            <a:pPr>
              <a:tabLst>
                <a:tab pos="1428750" algn="l"/>
              </a:tabLst>
            </a:pPr>
            <a:r>
              <a:rPr lang="en-US" dirty="0" err="1" smtClean="0">
                <a:latin typeface="Courier"/>
              </a:rPr>
              <a:t>my_job.run</a:t>
            </a:r>
            <a:r>
              <a:rPr lang="en-US" dirty="0" smtClean="0">
                <a:latin typeface="Courier"/>
              </a:rPr>
              <a:t> ()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5993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DRMAA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859" y="2165812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drmaa_job_template_t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!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(exe, 5, 0) 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failed\n");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1;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while (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drmaa_errno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(jobid)-1,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diagnosis,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(diagnosis)-1)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== DRMAA_ERRNO_DRM_COMMUNICATION_FAILURE )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failed: %s\n", diagnosis);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sleep (1);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4454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8269341" cy="4197711"/>
          </a:xfrm>
        </p:spPr>
        <p:txBody>
          <a:bodyPr>
            <a:normAutofit/>
          </a:bodyPr>
          <a:lstStyle/>
          <a:p>
            <a:r>
              <a:rPr lang="en-US" dirty="0" smtClean="0"/>
              <a:t>Create and modify an advert </a:t>
            </a:r>
            <a:r>
              <a:rPr lang="en-US" dirty="0" smtClean="0"/>
              <a:t>entry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612" y="2610683"/>
            <a:ext cx="8095282" cy="378565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862013" algn="l"/>
              </a:tabLst>
            </a:pPr>
            <a:r>
              <a:rPr lang="en-US" sz="1600" dirty="0">
                <a:latin typeface="Courier"/>
              </a:rPr>
              <a:t># host/process </a:t>
            </a:r>
            <a:r>
              <a:rPr lang="en-US" sz="1600" dirty="0" smtClean="0">
                <a:latin typeface="Courier"/>
              </a:rPr>
              <a:t>A</a:t>
            </a:r>
            <a:r>
              <a:rPr lang="en-US" sz="1600" dirty="0">
                <a:latin typeface="Courier"/>
              </a:rPr>
              <a:t/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import saga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import time</a:t>
            </a:r>
            <a:br>
              <a:rPr lang="en-US" sz="1600" dirty="0">
                <a:latin typeface="Courier"/>
              </a:rPr>
            </a:br>
            <a:r>
              <a:rPr lang="en-US" sz="1600" dirty="0" smtClean="0">
                <a:latin typeface="Courier"/>
              </a:rPr>
              <a:t>name 	= saga.url ("</a:t>
            </a:r>
            <a:r>
              <a:rPr lang="en-US" sz="1600" dirty="0">
                <a:latin typeface="Courier"/>
              </a:rPr>
              <a:t>advert://</a:t>
            </a:r>
            <a:r>
              <a:rPr lang="en-US" sz="1600" dirty="0" err="1">
                <a:latin typeface="Courier"/>
              </a:rPr>
              <a:t>localhost</a:t>
            </a:r>
            <a:r>
              <a:rPr lang="en-US" sz="1600" dirty="0">
                <a:latin typeface="Courier"/>
              </a:rPr>
              <a:t>/</a:t>
            </a:r>
            <a:r>
              <a:rPr lang="en-US" sz="1600" b="1" dirty="0" err="1">
                <a:latin typeface="Courier"/>
              </a:rPr>
              <a:t>myentry</a:t>
            </a:r>
            <a:r>
              <a:rPr lang="en-US" sz="1600" dirty="0">
                <a:latin typeface="Courier"/>
              </a:rPr>
              <a:t>")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e </a:t>
            </a:r>
            <a:r>
              <a:rPr lang="en-US" sz="1600" dirty="0" smtClean="0">
                <a:latin typeface="Courier"/>
              </a:rPr>
              <a:t>	= </a:t>
            </a:r>
            <a:r>
              <a:rPr lang="en-US" sz="1600" dirty="0" err="1" smtClean="0">
                <a:latin typeface="Courier"/>
              </a:rPr>
              <a:t>saga.advert.entry</a:t>
            </a:r>
            <a:r>
              <a:rPr lang="en-US" sz="1600" dirty="0" smtClean="0">
                <a:latin typeface="Courier"/>
              </a:rPr>
              <a:t> (name, </a:t>
            </a:r>
            <a:r>
              <a:rPr lang="en-US" sz="1600" dirty="0" err="1" smtClean="0">
                <a:latin typeface="Courier"/>
              </a:rPr>
              <a:t>saga.advert.ReadWrite|saga.advert.Create</a:t>
            </a:r>
            <a:r>
              <a:rPr lang="en-US" sz="1600" dirty="0">
                <a:latin typeface="Courier"/>
              </a:rPr>
              <a:t>)</a:t>
            </a:r>
            <a:br>
              <a:rPr lang="en-US" sz="1600" dirty="0">
                <a:latin typeface="Courier"/>
              </a:rPr>
            </a:br>
            <a:endParaRPr lang="en-US" sz="1600" dirty="0" smtClean="0">
              <a:latin typeface="Courier"/>
            </a:endParaRPr>
          </a:p>
          <a:p>
            <a:pPr>
              <a:tabLst>
                <a:tab pos="862013" algn="l"/>
              </a:tabLst>
            </a:pPr>
            <a:r>
              <a:rPr lang="en-US" sz="1600" dirty="0" err="1" smtClean="0">
                <a:latin typeface="Courier"/>
              </a:rPr>
              <a:t>e.set_attribute</a:t>
            </a:r>
            <a:r>
              <a:rPr lang="en-US" sz="1600" dirty="0" smtClean="0">
                <a:latin typeface="Courier"/>
              </a:rPr>
              <a:t> ("</a:t>
            </a:r>
            <a:r>
              <a:rPr lang="en-US" sz="1600" dirty="0">
                <a:latin typeface="Courier"/>
              </a:rPr>
              <a:t>started", </a:t>
            </a:r>
            <a:r>
              <a:rPr lang="en-US" sz="1600" dirty="0" err="1" smtClean="0">
                <a:latin typeface="Courier"/>
              </a:rPr>
              <a:t>time.strftime</a:t>
            </a:r>
            <a:r>
              <a:rPr lang="en-US" sz="1600" dirty="0" smtClean="0">
                <a:latin typeface="Courier"/>
              </a:rPr>
              <a:t> ("%</a:t>
            </a:r>
            <a:r>
              <a:rPr lang="en-US" sz="1600" dirty="0">
                <a:latin typeface="Courier"/>
              </a:rPr>
              <a:t>a, %d %b %Y %H:%M:%S +0000", </a:t>
            </a:r>
            <a:endParaRPr lang="en-US" sz="1600" dirty="0" smtClean="0">
              <a:latin typeface="Courier"/>
            </a:endParaRPr>
          </a:p>
          <a:p>
            <a:pPr>
              <a:tabLst>
                <a:tab pos="862013" algn="l"/>
              </a:tabLst>
            </a:pPr>
            <a:r>
              <a:rPr lang="en-US" sz="1600" dirty="0">
                <a:latin typeface="Courier"/>
              </a:rPr>
              <a:t>	</a:t>
            </a:r>
            <a:r>
              <a:rPr lang="en-US" sz="1600" dirty="0" smtClean="0">
                <a:latin typeface="Courier"/>
              </a:rPr>
              <a:t>		          </a:t>
            </a:r>
            <a:r>
              <a:rPr lang="en-US" sz="1600" dirty="0" err="1" smtClean="0">
                <a:latin typeface="Courier"/>
              </a:rPr>
              <a:t>time.gmtime</a:t>
            </a:r>
            <a:r>
              <a:rPr lang="en-US" sz="1600" dirty="0" smtClean="0">
                <a:latin typeface="Courier"/>
              </a:rPr>
              <a:t>())</a:t>
            </a:r>
          </a:p>
          <a:p>
            <a:pPr>
              <a:tabLst>
                <a:tab pos="862013" algn="l"/>
              </a:tabLst>
            </a:pPr>
            <a:endParaRPr lang="en-US" sz="1600" dirty="0">
              <a:latin typeface="Courier"/>
            </a:endParaRPr>
          </a:p>
          <a:p>
            <a:pPr>
              <a:tabLst>
                <a:tab pos="862013" algn="l"/>
              </a:tabLst>
            </a:pPr>
            <a:r>
              <a:rPr lang="en-US" sz="1600" dirty="0">
                <a:latin typeface="Courier"/>
              </a:rPr>
              <a:t># host/process B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import saga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name </a:t>
            </a:r>
            <a:r>
              <a:rPr lang="en-US" sz="1600" dirty="0" smtClean="0">
                <a:latin typeface="Courier"/>
              </a:rPr>
              <a:t>	= saga.url ("</a:t>
            </a:r>
            <a:r>
              <a:rPr lang="en-US" sz="1600" dirty="0">
                <a:latin typeface="Courier"/>
              </a:rPr>
              <a:t>advert://</a:t>
            </a:r>
            <a:r>
              <a:rPr lang="en-US" sz="1600" dirty="0" err="1">
                <a:latin typeface="Courier"/>
              </a:rPr>
              <a:t>localhost</a:t>
            </a:r>
            <a:r>
              <a:rPr lang="en-US" sz="1600" dirty="0">
                <a:latin typeface="Courier"/>
              </a:rPr>
              <a:t>/</a:t>
            </a:r>
            <a:r>
              <a:rPr lang="en-US" sz="1600" b="1" dirty="0" err="1">
                <a:latin typeface="Courier"/>
              </a:rPr>
              <a:t>myentry</a:t>
            </a:r>
            <a:r>
              <a:rPr lang="en-US" sz="1600" dirty="0">
                <a:latin typeface="Courier"/>
              </a:rPr>
              <a:t>")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e </a:t>
            </a:r>
            <a:r>
              <a:rPr lang="en-US" sz="1600" dirty="0" smtClean="0">
                <a:latin typeface="Courier"/>
              </a:rPr>
              <a:t>	= </a:t>
            </a:r>
            <a:r>
              <a:rPr lang="en-US" sz="1600" dirty="0" err="1" smtClean="0">
                <a:latin typeface="Courier"/>
              </a:rPr>
              <a:t>saga.advert.entry</a:t>
            </a:r>
            <a:r>
              <a:rPr lang="en-US" sz="1600" dirty="0" smtClean="0">
                <a:latin typeface="Courier"/>
              </a:rPr>
              <a:t> (</a:t>
            </a:r>
            <a:r>
              <a:rPr lang="en-US" sz="1600" dirty="0">
                <a:latin typeface="Courier"/>
              </a:rPr>
              <a:t>name)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print "started: " + </a:t>
            </a:r>
            <a:r>
              <a:rPr lang="en-US" sz="1600" dirty="0" err="1" smtClean="0">
                <a:latin typeface="Courier"/>
              </a:rPr>
              <a:t>e.get_attribute</a:t>
            </a:r>
            <a:r>
              <a:rPr lang="en-US" sz="1600" dirty="0" smtClean="0">
                <a:latin typeface="Courier"/>
              </a:rPr>
              <a:t> ("</a:t>
            </a:r>
            <a:r>
              <a:rPr lang="en-US" sz="1600" dirty="0">
                <a:latin typeface="Courier"/>
              </a:rPr>
              <a:t>started</a:t>
            </a:r>
            <a:r>
              <a:rPr lang="en-US" sz="1600" dirty="0" smtClean="0">
                <a:latin typeface="Courier"/>
              </a:rPr>
              <a:t>")</a:t>
            </a:r>
          </a:p>
          <a:p>
            <a:pPr>
              <a:tabLst>
                <a:tab pos="862013" algn="l"/>
              </a:tabLst>
            </a:pP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678607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Resources: 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800" dirty="0"/>
              <a:t>s</a:t>
            </a:r>
            <a:r>
              <a:rPr lang="en-US" sz="2800" dirty="0" smtClean="0"/>
              <a:t>et </a:t>
            </a:r>
            <a:r>
              <a:rPr lang="en-US" sz="2800" dirty="0"/>
              <a:t>of very small and easy examples, one for each package/paradigm</a:t>
            </a:r>
            <a:endParaRPr lang="en-US" sz="6700" dirty="0"/>
          </a:p>
          <a:p>
            <a:pPr lvl="1" fontAlgn="ctr"/>
            <a:r>
              <a:rPr lang="en-US" sz="2500" dirty="0" err="1"/>
              <a:t>file_copy</a:t>
            </a:r>
            <a:r>
              <a:rPr lang="en-US" sz="2500" dirty="0"/>
              <a:t>, </a:t>
            </a:r>
            <a:r>
              <a:rPr lang="en-US" sz="2500" dirty="0" err="1"/>
              <a:t>file_copy</a:t>
            </a:r>
            <a:r>
              <a:rPr lang="en-US" sz="2500" dirty="0"/>
              <a:t> (</a:t>
            </a:r>
            <a:r>
              <a:rPr lang="en-US" sz="2500" dirty="0" err="1"/>
              <a:t>async</a:t>
            </a:r>
            <a:r>
              <a:rPr lang="en-US" sz="2500" dirty="0"/>
              <a:t>)</a:t>
            </a:r>
            <a:endParaRPr lang="en-US" sz="6200" dirty="0"/>
          </a:p>
          <a:p>
            <a:pPr lvl="1" fontAlgn="ctr"/>
            <a:r>
              <a:rPr lang="en-US" sz="2500" dirty="0"/>
              <a:t>e</a:t>
            </a:r>
            <a:r>
              <a:rPr lang="en-US" sz="2500" dirty="0" smtClean="0"/>
              <a:t>rror </a:t>
            </a:r>
            <a:r>
              <a:rPr lang="en-US" sz="2500" dirty="0"/>
              <a:t>handling</a:t>
            </a:r>
            <a:endParaRPr lang="en-US" sz="6200" dirty="0"/>
          </a:p>
          <a:p>
            <a:pPr lvl="1" fontAlgn="ctr"/>
            <a:r>
              <a:rPr lang="en-US" sz="2500" dirty="0"/>
              <a:t>a</a:t>
            </a:r>
            <a:r>
              <a:rPr lang="en-US" sz="2500" dirty="0" smtClean="0"/>
              <a:t>ttributes</a:t>
            </a:r>
            <a:endParaRPr lang="en-US" sz="2500" dirty="0"/>
          </a:p>
          <a:p>
            <a:pPr lvl="1" fontAlgn="ctr"/>
            <a:r>
              <a:rPr lang="en-US" sz="2500" dirty="0"/>
              <a:t>s</a:t>
            </a:r>
            <a:r>
              <a:rPr lang="en-US" sz="2500" dirty="0" smtClean="0"/>
              <a:t>tream </a:t>
            </a:r>
            <a:r>
              <a:rPr lang="en-US" sz="2500" dirty="0"/>
              <a:t>(server/client)</a:t>
            </a:r>
          </a:p>
          <a:p>
            <a:pPr fontAlgn="ctr"/>
            <a:r>
              <a:rPr lang="en-US" sz="2700" dirty="0">
                <a:hlinkClick r:id="rId2"/>
              </a:rPr>
              <a:t>http://static.saga.cct.lsu.edu/docs/programming_guide/saga_programming_guide.pdf</a:t>
            </a:r>
            <a:endParaRPr lang="en-US" sz="2700" dirty="0"/>
          </a:p>
          <a:p>
            <a:pPr marL="0" indent="0" fontAlgn="ctr">
              <a:buNone/>
            </a:pPr>
            <a:endParaRPr lang="en-US" sz="27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fontAlgn="ctr"/>
            <a:r>
              <a:rPr lang="en-US" sz="2800" dirty="0"/>
              <a:t>h</a:t>
            </a:r>
            <a:r>
              <a:rPr lang="en-US" sz="2800" dirty="0" smtClean="0"/>
              <a:t>ello </a:t>
            </a:r>
            <a:r>
              <a:rPr lang="en-US" sz="2800" dirty="0"/>
              <a:t>world</a:t>
            </a:r>
            <a:endParaRPr lang="en-US" sz="6700" dirty="0"/>
          </a:p>
          <a:p>
            <a:pPr lvl="1" fontAlgn="ctr"/>
            <a:r>
              <a:rPr lang="en-US" sz="2500" dirty="0"/>
              <a:t>l</a:t>
            </a:r>
            <a:r>
              <a:rPr lang="en-US" sz="2500" dirty="0" smtClean="0"/>
              <a:t>aunch </a:t>
            </a:r>
            <a:r>
              <a:rPr lang="en-US" sz="2500" dirty="0"/>
              <a:t>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2500" dirty="0"/>
              <a:t>n</a:t>
            </a:r>
            <a:r>
              <a:rPr lang="en-US" sz="2500" dirty="0" smtClean="0"/>
              <a:t>o </a:t>
            </a:r>
            <a:r>
              <a:rPr lang="en-US" sz="2500" dirty="0"/>
              <a:t>job dependency</a:t>
            </a:r>
            <a:endParaRPr lang="en-US" sz="6200" dirty="0"/>
          </a:p>
          <a:p>
            <a:pPr lvl="1" fontAlgn="ctr"/>
            <a:r>
              <a:rPr lang="en-US" sz="2500" dirty="0"/>
              <a:t>e</a:t>
            </a:r>
            <a:r>
              <a:rPr lang="en-US" sz="2500" dirty="0" smtClean="0"/>
              <a:t>ach </a:t>
            </a:r>
            <a:r>
              <a:rPr lang="en-US" sz="2500" dirty="0"/>
              <a:t>job returns its passed input argument</a:t>
            </a:r>
            <a:endParaRPr lang="en-US" sz="6200" dirty="0"/>
          </a:p>
          <a:p>
            <a:pPr lvl="2" fontAlgn="ctr"/>
            <a:r>
              <a:rPr lang="en-US" dirty="0" smtClean="0"/>
              <a:t>"Hello"</a:t>
            </a:r>
            <a:endParaRPr lang="en-US" sz="4200" dirty="0"/>
          </a:p>
          <a:p>
            <a:pPr lvl="2" fontAlgn="ctr"/>
            <a:r>
              <a:rPr lang="en-US" dirty="0" smtClean="0"/>
              <a:t>"distributed"</a:t>
            </a:r>
            <a:endParaRPr lang="en-US" sz="4200" dirty="0"/>
          </a:p>
          <a:p>
            <a:pPr lvl="2" fontAlgn="ctr"/>
            <a:r>
              <a:rPr lang="en-US" dirty="0" smtClean="0"/>
              <a:t>"world!"</a:t>
            </a:r>
            <a:endParaRPr lang="en-US" sz="4200" dirty="0"/>
          </a:p>
          <a:p>
            <a:pPr lvl="1" fontAlgn="ctr"/>
            <a:r>
              <a:rPr lang="en-US" sz="2500" dirty="0" smtClean="0"/>
              <a:t>results printed as soon as jobs finish</a:t>
            </a:r>
            <a:endParaRPr lang="en-US" sz="6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73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 fontAlgn="ctr"/>
            <a:r>
              <a:rPr lang="en-US" sz="2800" dirty="0"/>
              <a:t>h</a:t>
            </a:r>
            <a:r>
              <a:rPr lang="en-US" sz="2800" dirty="0" smtClean="0"/>
              <a:t>ello </a:t>
            </a:r>
            <a:r>
              <a:rPr lang="en-US" sz="2800" dirty="0"/>
              <a:t>world</a:t>
            </a:r>
            <a:endParaRPr lang="en-US" sz="6700" dirty="0"/>
          </a:p>
          <a:p>
            <a:pPr lvl="1" fontAlgn="ctr"/>
            <a:r>
              <a:rPr lang="en-US" sz="2500" dirty="0" smtClean="0"/>
              <a:t>prints</a:t>
            </a:r>
            <a:r>
              <a:rPr lang="en-US" dirty="0" smtClean="0"/>
              <a:t> </a:t>
            </a:r>
            <a:r>
              <a:rPr lang="en-US" dirty="0" smtClean="0"/>
              <a:t>"Hello distributed </a:t>
            </a:r>
            <a:r>
              <a:rPr lang="en-US" dirty="0" smtClean="0"/>
              <a:t>world"</a:t>
            </a:r>
            <a:endParaRPr lang="en-US" sz="4200" dirty="0"/>
          </a:p>
          <a:p>
            <a:pPr lvl="1" fontAlgn="ctr"/>
            <a:r>
              <a:rPr lang="en-US" sz="2500" dirty="0"/>
              <a:t>d</a:t>
            </a:r>
            <a:r>
              <a:rPr lang="en-US" sz="2500" dirty="0" smtClean="0"/>
              <a:t>emonstrates</a:t>
            </a:r>
            <a:endParaRPr lang="en-US" sz="6200" dirty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4200" dirty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4200" dirty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4200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source code can be found here (see ‘Example1’):</a:t>
            </a:r>
          </a:p>
          <a:p>
            <a:pPr lvl="1"/>
            <a:r>
              <a:rPr lang="en-US" dirty="0" smtClean="0">
                <a:hlinkClick r:id="rId3"/>
              </a:rPr>
              <a:t>https://svn.cct.lsu.edu/repos/saga/core/trunk/examples/tutorial</a:t>
            </a:r>
            <a:endParaRPr lang="en-US" dirty="0" smtClean="0"/>
          </a:p>
          <a:p>
            <a:pPr lvl="1"/>
            <a:r>
              <a:rPr lang="en-US" sz="2000" dirty="0" smtClean="0"/>
              <a:t>th</a:t>
            </a:r>
            <a:r>
              <a:rPr lang="en-US" sz="2000" dirty="0" smtClean="0"/>
              <a:t>e </a:t>
            </a:r>
            <a:r>
              <a:rPr lang="en-US" sz="2000" dirty="0" smtClean="0"/>
              <a:t>example </a:t>
            </a:r>
            <a:r>
              <a:rPr lang="en-US" sz="2000" dirty="0"/>
              <a:t>uses </a:t>
            </a:r>
            <a:r>
              <a:rPr lang="en-US" sz="2000" dirty="0" err="1"/>
              <a:t>localhost</a:t>
            </a:r>
            <a:r>
              <a:rPr lang="en-US" sz="2000" dirty="0"/>
              <a:t> to spawn </a:t>
            </a:r>
            <a:r>
              <a:rPr lang="en-US" sz="2000" dirty="0" smtClean="0"/>
              <a:t>children</a:t>
            </a:r>
            <a:endParaRPr lang="en-US" sz="2000" dirty="0"/>
          </a:p>
          <a:p>
            <a:pPr lvl="2" fontAlgn="ctr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smtClean="0"/>
              <a:t>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</a:t>
            </a:r>
            <a:r>
              <a:rPr lang="en-US" dirty="0" smtClean="0"/>
              <a:t>to ‘something else’ (e.g. </a:t>
            </a:r>
            <a:r>
              <a:rPr lang="en-US" dirty="0" err="1" smtClean="0"/>
              <a:t>ssh</a:t>
            </a:r>
            <a:r>
              <a:rPr lang="en-US" dirty="0" smtClean="0"/>
              <a:t>://…)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38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en-US" sz="2800" dirty="0"/>
              <a:t>l</a:t>
            </a:r>
            <a:r>
              <a:rPr lang="en-US" sz="2800" dirty="0" smtClean="0"/>
              <a:t>aunch </a:t>
            </a:r>
            <a:r>
              <a:rPr lang="en-US" sz="2800" dirty="0"/>
              <a:t>3 jobs on 3 different machines</a:t>
            </a:r>
            <a:endParaRPr lang="en-US" sz="6700" dirty="0"/>
          </a:p>
          <a:p>
            <a:pPr fontAlgn="ctr"/>
            <a:r>
              <a:rPr lang="en-US" sz="2800" dirty="0"/>
              <a:t>o</a:t>
            </a:r>
            <a:r>
              <a:rPr lang="en-US" sz="2800" dirty="0" smtClean="0"/>
              <a:t>utput </a:t>
            </a:r>
            <a:r>
              <a:rPr lang="en-US" sz="2800" dirty="0"/>
              <a:t>of previous job is needed to launch next job</a:t>
            </a:r>
            <a:endParaRPr lang="en-US" sz="6700" dirty="0"/>
          </a:p>
          <a:p>
            <a:pPr fontAlgn="ctr"/>
            <a:r>
              <a:rPr lang="en-US" sz="2800" dirty="0"/>
              <a:t>s</a:t>
            </a:r>
            <a:r>
              <a:rPr lang="en-US" sz="2800" dirty="0" smtClean="0"/>
              <a:t>imple </a:t>
            </a:r>
            <a:r>
              <a:rPr lang="en-US" sz="2800" dirty="0"/>
              <a:t>sequential execution, but SAGA style</a:t>
            </a:r>
            <a:endParaRPr lang="en-US" sz="6700" dirty="0"/>
          </a:p>
          <a:p>
            <a:pPr fontAlgn="ctr"/>
            <a:r>
              <a:rPr lang="en-US" sz="2800" dirty="0"/>
              <a:t>d</a:t>
            </a:r>
            <a:r>
              <a:rPr lang="en-US" sz="2800" dirty="0" smtClean="0"/>
              <a:t>emonstrates</a:t>
            </a:r>
            <a:endParaRPr lang="en-US" sz="6700" dirty="0"/>
          </a:p>
          <a:p>
            <a:pPr lvl="1" fontAlgn="ctr"/>
            <a:r>
              <a:rPr lang="en-US" sz="2500" dirty="0"/>
              <a:t>h</a:t>
            </a:r>
            <a:r>
              <a:rPr lang="en-US" sz="2500" dirty="0" smtClean="0"/>
              <a:t>ow </a:t>
            </a:r>
            <a:r>
              <a:rPr lang="en-US" sz="2500" dirty="0"/>
              <a:t>to launch a job using SAGA </a:t>
            </a:r>
            <a:r>
              <a:rPr lang="en-US" sz="2500" dirty="0" err="1"/>
              <a:t>job_service</a:t>
            </a:r>
            <a:endParaRPr lang="en-US" sz="6200" dirty="0"/>
          </a:p>
          <a:p>
            <a:pPr lvl="1" fontAlgn="ctr"/>
            <a:r>
              <a:rPr lang="en-US" sz="2500" dirty="0"/>
              <a:t>h</a:t>
            </a:r>
            <a:r>
              <a:rPr lang="en-US" sz="2500" dirty="0" smtClean="0"/>
              <a:t>ow </a:t>
            </a:r>
            <a:r>
              <a:rPr lang="en-US" sz="2500" dirty="0"/>
              <a:t>to feed input to launched job</a:t>
            </a:r>
            <a:endParaRPr lang="en-US" sz="6200" dirty="0"/>
          </a:p>
          <a:p>
            <a:pPr lvl="1" fontAlgn="ctr"/>
            <a:r>
              <a:rPr lang="en-US" sz="2500" dirty="0"/>
              <a:t>h</a:t>
            </a:r>
            <a:r>
              <a:rPr lang="en-US" sz="2500" dirty="0" smtClean="0"/>
              <a:t>ow </a:t>
            </a:r>
            <a:r>
              <a:rPr lang="en-US" sz="2500" dirty="0"/>
              <a:t>to collect output</a:t>
            </a:r>
            <a:endParaRPr lang="en-US" sz="6200" dirty="0"/>
          </a:p>
          <a:p>
            <a:pPr fontAlgn="ctr"/>
            <a:r>
              <a:rPr lang="en-US" sz="2800" dirty="0"/>
              <a:t>l</a:t>
            </a:r>
            <a:r>
              <a:rPr lang="en-US" sz="2800" dirty="0" smtClean="0"/>
              <a:t>aunched </a:t>
            </a:r>
            <a:r>
              <a:rPr lang="en-US" sz="2800" dirty="0"/>
              <a:t>job: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usr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/bin/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bc</a:t>
            </a:r>
            <a:r>
              <a:rPr lang="en-US" sz="2800" dirty="0"/>
              <a:t> </a:t>
            </a:r>
          </a:p>
          <a:p>
            <a:pPr fontAlgn="ctr"/>
            <a:r>
              <a:rPr lang="de-DE" sz="2900" dirty="0"/>
              <a:t>i</a:t>
            </a:r>
            <a:r>
              <a:rPr lang="de-DE" sz="2900" dirty="0" smtClean="0"/>
              <a:t>ncrement </a:t>
            </a:r>
            <a:r>
              <a:rPr lang="de-DE" sz="2900" dirty="0"/>
              <a:t>the number passed as the argument</a:t>
            </a:r>
          </a:p>
          <a:p>
            <a:pPr lvl="1" fontAlgn="ctr"/>
            <a:r>
              <a:rPr lang="de-DE" sz="2500" dirty="0"/>
              <a:t>p</a:t>
            </a:r>
            <a:r>
              <a:rPr lang="de-DE" sz="2500" dirty="0" smtClean="0"/>
              <a:t>ass </a:t>
            </a:r>
            <a:r>
              <a:rPr lang="de-DE" sz="2500" dirty="0"/>
              <a:t>returned incremented number to next job</a:t>
            </a:r>
            <a:endParaRPr lang="de-DE" sz="6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de-DE" sz="2800" dirty="0"/>
              <a:t>c</a:t>
            </a:r>
            <a:r>
              <a:rPr lang="de-DE" sz="2800" dirty="0" smtClean="0"/>
              <a:t>oordinating </a:t>
            </a:r>
            <a:r>
              <a:rPr lang="de-DE" sz="2800" dirty="0"/>
              <a:t>information from advert service</a:t>
            </a:r>
          </a:p>
          <a:p>
            <a:pPr fontAlgn="ctr"/>
            <a:r>
              <a:rPr lang="de-DE" sz="2800" dirty="0"/>
              <a:t>l</a:t>
            </a:r>
            <a:r>
              <a:rPr lang="de-DE" sz="2800" dirty="0" smtClean="0"/>
              <a:t>aunch </a:t>
            </a:r>
            <a:r>
              <a:rPr lang="de-DE" sz="2800" dirty="0"/>
              <a:t>a single job sequentially on a set of remote resources</a:t>
            </a:r>
            <a:endParaRPr lang="de-DE" sz="6700" dirty="0"/>
          </a:p>
          <a:p>
            <a:pPr lvl="1" fontAlgn="ctr"/>
            <a:r>
              <a:rPr lang="de-DE" sz="2500" dirty="0"/>
              <a:t>s</a:t>
            </a:r>
            <a:r>
              <a:rPr lang="de-DE" sz="2500" dirty="0" smtClean="0"/>
              <a:t>imulating </a:t>
            </a:r>
            <a:r>
              <a:rPr lang="de-DE" sz="2500" dirty="0"/>
              <a:t>checkpointing/relaunching on different resource (migration)</a:t>
            </a:r>
            <a:endParaRPr lang="de-DE" sz="6200" dirty="0"/>
          </a:p>
          <a:p>
            <a:pPr fontAlgn="ctr"/>
            <a:r>
              <a:rPr lang="de-DE" sz="2800" dirty="0"/>
              <a:t>m</a:t>
            </a:r>
            <a:r>
              <a:rPr lang="de-DE" sz="2800" dirty="0" smtClean="0"/>
              <a:t>aintain </a:t>
            </a:r>
            <a:r>
              <a:rPr lang="de-DE" sz="2800" dirty="0"/>
              <a:t>a single result value in advert service</a:t>
            </a:r>
            <a:endParaRPr lang="de-DE" sz="6700" dirty="0"/>
          </a:p>
          <a:p>
            <a:pPr lvl="1" fontAlgn="ctr"/>
            <a:r>
              <a:rPr lang="de-DE" sz="2500" dirty="0"/>
              <a:t>Gets written by one job, and read by the next</a:t>
            </a:r>
            <a:endParaRPr lang="de-DE" sz="6200" dirty="0"/>
          </a:p>
          <a:p>
            <a:pPr fontAlgn="ctr"/>
            <a:r>
              <a:rPr lang="de-DE" sz="2800" dirty="0"/>
              <a:t>d</a:t>
            </a:r>
            <a:r>
              <a:rPr lang="de-DE" sz="2800" dirty="0" smtClean="0"/>
              <a:t>emonstrates </a:t>
            </a:r>
            <a:endParaRPr lang="de-DE" sz="6700" dirty="0"/>
          </a:p>
          <a:p>
            <a:pPr lvl="1" fontAlgn="ctr"/>
            <a:r>
              <a:rPr lang="de-DE" sz="2500" dirty="0"/>
              <a:t>h</a:t>
            </a:r>
            <a:r>
              <a:rPr lang="de-DE" sz="2500" dirty="0" smtClean="0"/>
              <a:t>ow </a:t>
            </a:r>
            <a:r>
              <a:rPr lang="de-DE" sz="2500" dirty="0"/>
              <a:t>to launch remote </a:t>
            </a:r>
            <a:r>
              <a:rPr lang="de-DE" sz="2500" dirty="0" smtClean="0"/>
              <a:t>jobs </a:t>
            </a:r>
            <a:r>
              <a:rPr lang="de-DE" sz="2500" dirty="0"/>
              <a:t>while </a:t>
            </a:r>
            <a:r>
              <a:rPr lang="de-DE" sz="2500" dirty="0" smtClean="0"/>
              <a:t>maintaining state</a:t>
            </a:r>
            <a:endParaRPr lang="de-DE" sz="6200" dirty="0"/>
          </a:p>
          <a:p>
            <a:pPr lvl="1" fontAlgn="ctr"/>
            <a:r>
              <a:rPr lang="de-DE" sz="2500" dirty="0"/>
              <a:t>a</a:t>
            </a:r>
            <a:r>
              <a:rPr lang="de-DE" sz="2500" dirty="0" smtClean="0"/>
              <a:t>ssembling </a:t>
            </a:r>
            <a:r>
              <a:rPr lang="de-DE" sz="2500" dirty="0"/>
              <a:t>argument lists</a:t>
            </a:r>
            <a:endParaRPr lang="de-DE" sz="6200" dirty="0"/>
          </a:p>
          <a:p>
            <a:pPr fontAlgn="ctr"/>
            <a:r>
              <a:rPr lang="de-DE" sz="2800" dirty="0"/>
              <a:t>r</a:t>
            </a:r>
            <a:r>
              <a:rPr lang="de-DE" sz="2800" dirty="0" smtClean="0"/>
              <a:t>esult </a:t>
            </a:r>
            <a:r>
              <a:rPr lang="de-DE" sz="2800" dirty="0"/>
              <a:t>is left in advert service, but accessed afterwards</a:t>
            </a:r>
            <a:endParaRPr lang="de-DE" sz="67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Demo: Mandelbrot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802" y="3004040"/>
            <a:ext cx="7881556" cy="727132"/>
          </a:xfrm>
        </p:spPr>
        <p:txBody>
          <a:bodyPr/>
          <a:lstStyle/>
          <a:p>
            <a:r>
              <a:rPr lang="en-US" dirty="0" smtClean="0"/>
              <a:t>http://cyder.cct.lsu.edu/saga-interop/mandlebrot/demo/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04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| Comments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covered:</a:t>
            </a:r>
          </a:p>
          <a:p>
            <a:pPr lvl="1"/>
            <a:r>
              <a:rPr lang="en-US" dirty="0"/>
              <a:t>SAGA command line tools</a:t>
            </a:r>
          </a:p>
          <a:p>
            <a:pPr lvl="1"/>
            <a:r>
              <a:rPr lang="en-US" dirty="0"/>
              <a:t>SAGA Python API</a:t>
            </a:r>
          </a:p>
          <a:p>
            <a:pPr lvl="1"/>
            <a:r>
              <a:rPr lang="en-US" dirty="0"/>
              <a:t>SAGA C++ API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Check out the tutorial website for more details </a:t>
            </a:r>
            <a:r>
              <a:rPr lang="en-US" dirty="0"/>
              <a:t>and examples: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http://saga.cct.lsu.edu/software/cpp/documentation/tutorials/loni-training-</a:t>
            </a:r>
            <a:r>
              <a:rPr lang="en-US" dirty="0" smtClean="0">
                <a:hlinkClick r:id="rId3"/>
              </a:rPr>
              <a:t>2010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standardizes the three existing RPC implementations for Grids (</a:t>
            </a:r>
            <a:r>
              <a:rPr lang="en-US" dirty="0" err="1" smtClean="0"/>
              <a:t>Ninf</a:t>
            </a:r>
            <a:r>
              <a:rPr lang="en-US" dirty="0" smtClean="0"/>
              <a:t>-G, DIET)</a:t>
            </a:r>
          </a:p>
          <a:p>
            <a:r>
              <a:rPr lang="en-US" dirty="0" smtClean="0"/>
              <a:t>example of </a:t>
            </a:r>
            <a:r>
              <a:rPr lang="en-US" i="1" dirty="0" smtClean="0"/>
              <a:t>’</a:t>
            </a:r>
            <a:r>
              <a:rPr lang="en-US" i="1" dirty="0" err="1" smtClean="0"/>
              <a:t>gridified</a:t>
            </a:r>
            <a:r>
              <a:rPr lang="en-US" i="1" dirty="0" smtClean="0"/>
              <a:t> API’ </a:t>
            </a:r>
            <a:endParaRPr lang="en-US" dirty="0" smtClean="0"/>
          </a:p>
          <a:p>
            <a:r>
              <a:rPr lang="en-US" dirty="0" smtClean="0"/>
              <a:t>simple: get function handle, call function </a:t>
            </a:r>
          </a:p>
          <a:p>
            <a:r>
              <a:rPr lang="en-US" dirty="0" smtClean="0"/>
              <a:t>explicit support for asynchronous method calls</a:t>
            </a:r>
          </a:p>
          <a:p>
            <a:r>
              <a:rPr lang="en-US" dirty="0" smtClean="0"/>
              <a:t>GridRPC.v2 adds support for remote persistent data handles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753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5221</TotalTime>
  <Words>4737</Words>
  <Application>Microsoft Office PowerPoint</Application>
  <PresentationFormat>On-screen Show (4:3)</PresentationFormat>
  <Paragraphs>1025</Paragraphs>
  <Slides>87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Perspective</vt:lpstr>
      <vt:lpstr>Introduction to the SAGA API</vt:lpstr>
      <vt:lpstr>Outline</vt:lpstr>
      <vt:lpstr>SAGA: Teaser</vt:lpstr>
      <vt:lpstr>DC-APIs: some observations</vt:lpstr>
      <vt:lpstr>Open Grid Forum (OGF)</vt:lpstr>
      <vt:lpstr>APIs within OGF</vt:lpstr>
      <vt:lpstr>OGF: DRMAA</vt:lpstr>
      <vt:lpstr>DRMAA Example</vt:lpstr>
      <vt:lpstr>OGF: GridRPC</vt:lpstr>
      <vt:lpstr>OGF: GridRPC</vt:lpstr>
      <vt:lpstr>OGF: GridCPR (Checkpoint &amp; Recovery)</vt:lpstr>
      <vt:lpstr>OGF: JSDL</vt:lpstr>
      <vt:lpstr>OGF: JSDL</vt:lpstr>
      <vt:lpstr>OGF: top-down vs. bottom-up</vt:lpstr>
      <vt:lpstr>OGF: Summary</vt:lpstr>
      <vt:lpstr>SAGA Design Principles</vt:lpstr>
      <vt:lpstr>Implementation</vt:lpstr>
      <vt:lpstr>SAGA API Landscape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SAGA Class Hierarchy</vt:lpstr>
      <vt:lpstr>SAGA: Class hierarchy</vt:lpstr>
      <vt:lpstr>SAGA: Class hierarchy</vt:lpstr>
      <vt:lpstr>SAGA Job Package: Overview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Properties</vt:lpstr>
      <vt:lpstr>SAGA Session: Example – explicit session</vt:lpstr>
      <vt:lpstr>SAGA Session: Lifetime</vt:lpstr>
      <vt:lpstr>SAGA Session: Lifetime</vt:lpstr>
      <vt:lpstr>SAGA Tasks</vt:lpstr>
      <vt:lpstr>SAGA Tasks:  States</vt:lpstr>
      <vt:lpstr>SAGA Tasks</vt:lpstr>
      <vt:lpstr>SAGA Tasks</vt:lpstr>
      <vt:lpstr>SAGA Task: Example</vt:lpstr>
      <vt:lpstr>SAGA Task: Example</vt:lpstr>
      <vt:lpstr>SAGA Task Container: Example</vt:lpstr>
      <vt:lpstr>SAGA Task Container: Tasks and Jobs</vt:lpstr>
      <vt:lpstr>SAGA Task Container: Bulk Operations</vt:lpstr>
      <vt:lpstr>SAGA: also available</vt:lpstr>
      <vt:lpstr>PowerPoint Presentation</vt:lpstr>
      <vt:lpstr>Components of SAGA</vt:lpstr>
      <vt:lpstr>Outline</vt:lpstr>
      <vt:lpstr>Documentation</vt:lpstr>
      <vt:lpstr>SAGA: Architecture</vt:lpstr>
      <vt:lpstr>Three Ways to Use SAGA</vt:lpstr>
      <vt:lpstr>Three Ways to Use SAGA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Advert Package</vt:lpstr>
      <vt:lpstr>Additional Resources: Programmers Guide</vt:lpstr>
      <vt:lpstr>Example 1: hello_world</vt:lpstr>
      <vt:lpstr>Example 1: hello_world</vt:lpstr>
      <vt:lpstr>Example 2: chaining_jobs</vt:lpstr>
      <vt:lpstr>Example 3: depending_jobs</vt:lpstr>
      <vt:lpstr>Integrated Demo: Mandelbrot</vt:lpstr>
      <vt:lpstr>Questions | Comments ?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113</cp:revision>
  <dcterms:created xsi:type="dcterms:W3CDTF">2010-11-29T19:00:25Z</dcterms:created>
  <dcterms:modified xsi:type="dcterms:W3CDTF">2011-04-12T11:06:13Z</dcterms:modified>
</cp:coreProperties>
</file>