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37"/>
  </p:notesMasterIdLst>
  <p:sldIdLst>
    <p:sldId id="627" r:id="rId13"/>
    <p:sldId id="628" r:id="rId14"/>
    <p:sldId id="362" r:id="rId15"/>
    <p:sldId id="629" r:id="rId16"/>
    <p:sldId id="358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8" r:id="rId35"/>
    <p:sldId id="6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where we would go over what this script is about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will explain why fractals are</a:t>
            </a:r>
            <a:r>
              <a:rPr lang="en-US" baseline="0" dirty="0" smtClean="0"/>
              <a:t> good at demonstrating the capabilities of SAGA/Bliss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4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6.xml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ga-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SAGA Python (</a:t>
            </a:r>
            <a:r>
              <a:rPr lang="en-US" sz="2800" b="1" dirty="0" err="1" smtClean="0">
                <a:ea typeface="ＭＳ Ｐゴシック" pitchFamily="34" charset="-128"/>
              </a:rPr>
              <a:t>BlisS</a:t>
            </a:r>
            <a:r>
              <a:rPr lang="en-US" sz="2800" b="1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Melissa </a:t>
            </a:r>
            <a:r>
              <a:rPr lang="en-US" dirty="0" err="1" smtClean="0">
                <a:ea typeface="ＭＳ Ｐゴシック" pitchFamily="34" charset="-128"/>
              </a:rPr>
              <a:t>Romanus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Creating Job Submission Scripts with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r>
              <a:rPr lang="en-US" sz="2800" dirty="0" smtClean="0">
                <a:ea typeface="ＭＳ Ｐゴシック" pitchFamily="34" charset="-128"/>
              </a:rPr>
              <a:t>,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41767"/>
            <a:ext cx="3717093" cy="4655126"/>
          </a:xfrm>
        </p:spPr>
        <p:txBody>
          <a:bodyPr/>
          <a:lstStyle/>
          <a:p>
            <a:r>
              <a:rPr lang="en-US" sz="2000" dirty="0" smtClean="0"/>
              <a:t>Using </a:t>
            </a:r>
            <a:r>
              <a:rPr lang="en-US" sz="2000" dirty="0" err="1" smtClean="0"/>
              <a:t>job.Service</a:t>
            </a:r>
            <a:r>
              <a:rPr lang="en-US" sz="2000" dirty="0" smtClean="0"/>
              <a:t>, new jobs can be created and executed.</a:t>
            </a:r>
          </a:p>
          <a:p>
            <a:r>
              <a:rPr lang="en-US" sz="2000" dirty="0" smtClean="0"/>
              <a:t>To define a new job, you need a </a:t>
            </a:r>
            <a:r>
              <a:rPr lang="en-US" sz="2000" dirty="0" err="1" smtClean="0"/>
              <a:t>job.Description</a:t>
            </a:r>
            <a:r>
              <a:rPr lang="en-US" sz="2000" dirty="0" smtClean="0"/>
              <a:t> object which contains information about:</a:t>
            </a:r>
          </a:p>
          <a:p>
            <a:pPr lvl="1"/>
            <a:r>
              <a:rPr lang="en-US" sz="1600" dirty="0" smtClean="0"/>
              <a:t>The executable </a:t>
            </a:r>
          </a:p>
          <a:p>
            <a:pPr lvl="1"/>
            <a:r>
              <a:rPr lang="en-US" sz="1600" dirty="0" smtClean="0"/>
              <a:t>The arguments required by the executable</a:t>
            </a:r>
          </a:p>
          <a:p>
            <a:pPr lvl="1"/>
            <a:r>
              <a:rPr lang="en-US" sz="1600" dirty="0" smtClean="0"/>
              <a:t>Environment that the job needs</a:t>
            </a:r>
          </a:p>
          <a:p>
            <a:pPr lvl="1"/>
            <a:r>
              <a:rPr lang="en-US" sz="1600" dirty="0" smtClean="0"/>
              <a:t>What requirements we have for our job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6499" y="1662547"/>
            <a:ext cx="5271247" cy="4031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jd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requirements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jd.queue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"development"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jd.wall_time_limit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environment, executable &amp; arguments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jd.environment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MYOUTPUT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Bliss"‘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jd.executable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'/bin/echo'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jd.arguments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'$MYOUTPUT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options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"my1stjob.stdout"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"my1stjob.stderr"</a:t>
            </a:r>
            <a:endParaRPr lang="en-US" b="1" dirty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Putting it All Together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You are now ready to run your first example script. Please refer to the wiki for this section.</a:t>
            </a:r>
          </a:p>
          <a:p>
            <a:r>
              <a:rPr lang="en-US" dirty="0" smtClean="0"/>
              <a:t>Verify that you are in your home directory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70734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41644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saga_example_1.py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25379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saga_example_1.py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5191500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51448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Putting it All Together, cont’d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saga_example_1.py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 will look something like this: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584" y="3336868"/>
            <a:ext cx="5208902" cy="30015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Job ID : [sge://localhost]-[None]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starting job...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 : [sge://localhost]-[644240]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saga.job.Job.Pending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waiting for job...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saga.job.Job.Done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13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15153" y="755073"/>
            <a:ext cx="4759036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So… what did I just do?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153" y="1538668"/>
            <a:ext cx="8229600" cy="497950"/>
          </a:xfrm>
        </p:spPr>
        <p:txBody>
          <a:bodyPr/>
          <a:lstStyle/>
          <a:p>
            <a:r>
              <a:rPr lang="en-US" dirty="0" smtClean="0"/>
              <a:t>Now that the job has completed, open up my1stjob.stdout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11925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my1stjob.stdout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93911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Notice that the contents of this file are “Hello from Bliss” as specified in the job 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153" y="3844636"/>
            <a:ext cx="8450865" cy="28055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Setting memory limits for job 658157 to unlimited KB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Dumping job script: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--------------------------------------------------------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[[ Bash script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ommitted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]]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--------------------------------------------------------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Done.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Hello from Bliss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Cleaning up after job: 658157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TACC: Done.</a:t>
            </a:r>
          </a:p>
        </p:txBody>
      </p:sp>
    </p:spTree>
    <p:extLst>
      <p:ext uri="{BB962C8B-B14F-4D97-AF65-F5344CB8AC3E}">
        <p14:creationId xmlns:p14="http://schemas.microsoft.com/office/powerpoint/2010/main" val="4229512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File Handling with SAGA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has remote file and directory handling capabilities. These capabilities are packaged in: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35278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liss.saga.filesystem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153" y="37684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filesystem.File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file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15153" y="3270487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package contains two main classes: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153" y="4596570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filesystem.Directory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directory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15153" y="5471075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traverse and modify local and remote file systems</a:t>
            </a:r>
          </a:p>
          <a:p>
            <a:r>
              <a:rPr lang="en-US" dirty="0" smtClean="0"/>
              <a:t>SFTP support, more plug-ins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6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has remote file and directory handling capabilities. These capabilities are packaged in: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235278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liss.saga.filesystem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153" y="37684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filesystem.File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file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15153" y="3270487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package contains two main classes: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153" y="4596570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filesystem.Directory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#provides a handle to a remote directory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15153" y="5471075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traverse and modify local and remote file systems</a:t>
            </a:r>
          </a:p>
          <a:p>
            <a:r>
              <a:rPr lang="en-US" dirty="0" smtClean="0"/>
              <a:t>SFTP support, more plug-ins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3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/>
              <a:t>Note: SAGA </a:t>
            </a:r>
            <a:r>
              <a:rPr lang="en-US" b="1" dirty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support SSH </a:t>
            </a:r>
            <a:r>
              <a:rPr lang="en-US" dirty="0" err="1" smtClean="0"/>
              <a:t>auth</a:t>
            </a:r>
            <a:r>
              <a:rPr lang="en-US" dirty="0" smtClean="0"/>
              <a:t> via username/password. To use SFTP on remote, keys must be set up. For this tutorial, we will use </a:t>
            </a:r>
            <a:r>
              <a:rPr lang="en-US" dirty="0" err="1" smtClean="0"/>
              <a:t>localhost</a:t>
            </a:r>
            <a:r>
              <a:rPr lang="en-US" dirty="0" smtClean="0"/>
              <a:t> for simplicity.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70734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41644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saga_example_1.py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25379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saga_example_2.py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5191500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3798239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Listing a Remote Directory, cont’d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saga_example_2.py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 will look something like this: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4" y="3627814"/>
            <a:ext cx="8695763" cy="12559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sftp://localhost/tmp/train115//saga_example_2.py (1029 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sftp://localhost/tmp/train115//motd (1758 bytes)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43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Mandelbrot Fractals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2275" y="4198741"/>
            <a:ext cx="8229600" cy="1827986"/>
          </a:xfrm>
        </p:spPr>
        <p:txBody>
          <a:bodyPr/>
          <a:lstStyle/>
          <a:p>
            <a:r>
              <a:rPr lang="en-US" dirty="0"/>
              <a:t>I conceived and developed a new geometry of nature and implemented its use in a number of diverse fields. It describes many of the irregular and fragmented patterns around us, and leads to full-fledged theories, by identifying a family of shapes I call </a:t>
            </a:r>
            <a:r>
              <a:rPr lang="en-US" i="1" dirty="0"/>
              <a:t>fractals</a:t>
            </a:r>
            <a:r>
              <a:rPr lang="en-US" dirty="0"/>
              <a:t>. </a:t>
            </a:r>
            <a:r>
              <a:rPr lang="en-US" dirty="0" smtClean="0"/>
              <a:t> -- </a:t>
            </a:r>
            <a:r>
              <a:rPr lang="en-US" i="1" dirty="0" smtClean="0"/>
              <a:t>Mandelbrot</a:t>
            </a:r>
            <a:endParaRPr lang="en-US" dirty="0" smtClean="0"/>
          </a:p>
        </p:txBody>
      </p:sp>
      <p:pic>
        <p:nvPicPr>
          <p:cNvPr id="1026" name="Picture 2" descr="Mandelbrot T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58648"/>
            <a:ext cx="8763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9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Install the Python Image Library.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PIL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Download the Mandelbrot fractal generator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612" y="3304860"/>
            <a:ext cx="8928846" cy="12559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curl --insecure -Os https://raw.github.com/saga-project/bliss/master/examples/advanced/mandelbrot/mandelbrot.py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11244" y="4745996"/>
            <a:ext cx="8916214" cy="4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Test the </a:t>
            </a:r>
            <a:r>
              <a:rPr lang="en-US" dirty="0" err="1" smtClean="0"/>
              <a:t>mandelbrot</a:t>
            </a:r>
            <a:r>
              <a:rPr lang="en-US" dirty="0" smtClean="0"/>
              <a:t> script via command line (1024 x 1024 fractal).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062" y="5212528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mandelbrot.py 1024 1024 0 1024 0 1024 frac.png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3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4040155" cy="3327918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Introduction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Environment Set-Up and Installation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Logging into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Lonestar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Setting up your environment for Python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Installing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771053" y="1639078"/>
            <a:ext cx="4040155" cy="332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Job Submission with </a:t>
            </a: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SAGA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Overview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Hands-On Example</a:t>
            </a:r>
            <a:endParaRPr lang="en-US" kern="0" dirty="0">
              <a:solidFill>
                <a:srgbClr val="595959"/>
              </a:solidFill>
              <a:latin typeface="+mn-lt"/>
              <a:cs typeface="ＭＳ Ｐゴシック" charset="-128"/>
            </a:endParaRPr>
          </a:p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File Handling with </a:t>
            </a: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SAGA</a:t>
            </a:r>
          </a:p>
          <a:p>
            <a:pPr marL="798513" lvl="1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Hands-On Example</a:t>
            </a:r>
            <a:endParaRPr lang="en-US" kern="0" dirty="0">
              <a:solidFill>
                <a:srgbClr val="595959"/>
              </a:solidFill>
              <a:latin typeface="+mn-lt"/>
              <a:cs typeface="ＭＳ Ｐゴシック" charset="-128"/>
            </a:endParaRPr>
          </a:p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>
                <a:solidFill>
                  <a:srgbClr val="595959"/>
                </a:solidFill>
                <a:latin typeface="+mn-lt"/>
                <a:cs typeface="ＭＳ Ｐゴシック" charset="-128"/>
              </a:rPr>
              <a:t>SAGA Mandelbrot Example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1033463" marR="0" lvl="2" indent="-347663" algn="l" defTabSz="91281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341313" marR="0" lvl="0" indent="-341313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090" y="5084669"/>
            <a:ext cx="4552807" cy="177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Ensure that you are in your home 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98234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$HOME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061894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Open a new file name saga_mandelbrot.py in your favorite text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899239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vim saga_mandelbrot.py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94211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Copy and paste the contents from the website into your file and save it.</a:t>
            </a:r>
          </a:p>
        </p:txBody>
      </p:sp>
    </p:spTree>
    <p:extLst>
      <p:ext uri="{BB962C8B-B14F-4D97-AF65-F5344CB8AC3E}">
        <p14:creationId xmlns:p14="http://schemas.microsoft.com/office/powerpoint/2010/main" val="206664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Execute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1963637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saga_mandelbrot.py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79165" y="2740918"/>
            <a:ext cx="8531751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The output from Bliss to command line: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107898"/>
            <a:ext cx="8695763" cy="35422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[sge://localhost]-[652593]. Output will be written to: tile_x0_y0.png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[sge://localhost]-[652594]. Output will be written to: tile_x0_y1.png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[sge://localhost]-[652595]. Output will be written to: tile_x1_y0.png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Submitted [sge://localhost]-[652596]. Output will be written to: tile_x1_y1.png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saga.job.Job.Pending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saga.job.Job.Running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[sge://localhost]-[652593]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[sge://localhost]-[652594]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[sge://localhost]-[652595]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Job [sge://localhost]-[652596] status: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saga.job.Job.Done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sftp://localhost//scratch/0000/train115/mbrot//tile_x0_y0.png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sftp://localhost//scratch/0000/train115/mbrot//tile_x0_y1.png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sftp://localhost//scratch/0000/train115/mbrot//tile_x1_y1.png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Copying sftp://localhost//scratch/0000/train115/mbrot//tile_x1_y0.png back to /home1/0000/train115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Stitching together the whole fractal: mandelbrot_full.png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2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Hands-On: Distributed Mandelbrot,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To view the </a:t>
            </a:r>
            <a:r>
              <a:rPr lang="en-US" dirty="0" err="1" smtClean="0"/>
              <a:t>png</a:t>
            </a:r>
            <a:r>
              <a:rPr lang="en-US" dirty="0" smtClean="0"/>
              <a:t> file you just created, you can </a:t>
            </a:r>
            <a:r>
              <a:rPr lang="en-US" dirty="0" err="1" smtClean="0"/>
              <a:t>scp</a:t>
            </a:r>
            <a:r>
              <a:rPr lang="en-US" dirty="0" smtClean="0"/>
              <a:t> the file to your local machine (Linux/Mac). Refer to web for Windows.</a:t>
            </a:r>
          </a:p>
          <a:p>
            <a:r>
              <a:rPr lang="en-US" dirty="0" smtClean="0"/>
              <a:t>On your LOCAL machine, execute the following command: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267274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your_lonestar_username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&gt;@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lonestar.tacc.utexas.edu:mandelbrot_full.png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55735" y="3748468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This will place the file mandelbrot_full.png in whatever directory you execute this command from. </a:t>
            </a:r>
          </a:p>
          <a:p>
            <a:r>
              <a:rPr lang="en-US" dirty="0" smtClean="0"/>
              <a:t>Image can be viewed using any image viewer installed on your machine.</a:t>
            </a:r>
          </a:p>
        </p:txBody>
      </p:sp>
    </p:spTree>
    <p:extLst>
      <p:ext uri="{BB962C8B-B14F-4D97-AF65-F5344CB8AC3E}">
        <p14:creationId xmlns:p14="http://schemas.microsoft.com/office/powerpoint/2010/main" val="1594466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SAGA </a:t>
            </a:r>
            <a:r>
              <a:rPr lang="en-US" dirty="0" err="1" smtClean="0"/>
              <a:t>BlisS</a:t>
            </a:r>
            <a:r>
              <a:rPr lang="en-US" dirty="0" smtClean="0"/>
              <a:t> is a Python implementation </a:t>
            </a:r>
            <a:r>
              <a:rPr lang="en-US" dirty="0"/>
              <a:t>of OGF GFD.90 SAGA</a:t>
            </a:r>
            <a:endParaRPr lang="en-US" dirty="0" smtClean="0"/>
          </a:p>
          <a:p>
            <a:r>
              <a:rPr lang="en-US" dirty="0" smtClean="0"/>
              <a:t>SAGA </a:t>
            </a:r>
            <a:r>
              <a:rPr lang="en-US" dirty="0" err="1" smtClean="0"/>
              <a:t>BlisS</a:t>
            </a:r>
            <a:r>
              <a:rPr lang="en-US" dirty="0" smtClean="0"/>
              <a:t> can be used for:</a:t>
            </a:r>
          </a:p>
          <a:p>
            <a:pPr lvl="1"/>
            <a:r>
              <a:rPr lang="en-US" dirty="0" smtClean="0"/>
              <a:t>Job submission</a:t>
            </a:r>
          </a:p>
          <a:p>
            <a:pPr lvl="1"/>
            <a:r>
              <a:rPr lang="en-US" dirty="0" smtClean="0"/>
              <a:t>Remote file handling</a:t>
            </a:r>
          </a:p>
          <a:p>
            <a:pPr lvl="1"/>
            <a:r>
              <a:rPr lang="en-US" dirty="0" smtClean="0"/>
              <a:t>Complex distributed workflows</a:t>
            </a:r>
          </a:p>
          <a:p>
            <a:r>
              <a:rPr lang="en-US" dirty="0" smtClean="0"/>
              <a:t>SAGA provides support for the following </a:t>
            </a:r>
            <a:r>
              <a:rPr lang="en-US" dirty="0" err="1" smtClean="0"/>
              <a:t>backends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PBS(+SSH)</a:t>
            </a:r>
          </a:p>
          <a:p>
            <a:pPr lvl="1"/>
            <a:r>
              <a:rPr lang="en-US" dirty="0" smtClean="0"/>
              <a:t>SGE(+SSH)</a:t>
            </a:r>
          </a:p>
          <a:p>
            <a:pPr lvl="1"/>
            <a:r>
              <a:rPr lang="en-US" dirty="0" smtClean="0"/>
              <a:t>SFTP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55735" y="3748468"/>
            <a:ext cx="8229600" cy="49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9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992582" y="3248892"/>
            <a:ext cx="8229600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422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package that implements parts of OSG GFD.90 SAGA interface specification</a:t>
            </a:r>
          </a:p>
          <a:p>
            <a:pPr marL="1141413" lvl="2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800" dirty="0" smtClean="0">
                <a:solidFill>
                  <a:srgbClr val="595959"/>
                </a:solidFill>
                <a:ea typeface="ＭＳ Ｐゴシック" pitchFamily="34" charset="-128"/>
              </a:rPr>
              <a:t>File handling</a:t>
            </a:r>
          </a:p>
          <a:p>
            <a:pPr marL="1141413" lvl="2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800" dirty="0" smtClean="0">
                <a:solidFill>
                  <a:srgbClr val="595959"/>
                </a:solidFill>
                <a:ea typeface="ＭＳ Ｐゴシック" pitchFamily="34" charset="-128"/>
              </a:rPr>
              <a:t>Job submission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plug-ins for different distributed middleware systems and services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SAGA supports the following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backends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: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SSH - Allows job execution on remote hosts via SSH.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PBS(+SSH) - (includes TORQUE). Provides local and remote access to PBS/Torque clusters.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SGE(+SSH) - Provides local and remote access to Sun (Oracle) Grid Engine clusters.</a:t>
            </a:r>
          </a:p>
          <a:p>
            <a:pPr marL="741363" lvl="1" indent="-341313" defTabSz="912813">
              <a:spcBef>
                <a:spcPts val="5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/>
              <a:t>SFTP - Provides remote </a:t>
            </a:r>
            <a:r>
              <a:rPr lang="en-US" dirty="0" err="1" smtClean="0"/>
              <a:t>filesystem</a:t>
            </a:r>
            <a:r>
              <a:rPr lang="en-US" dirty="0" smtClean="0"/>
              <a:t> access via the SFTP protocol.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2: SAGA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056149"/>
            <a:ext cx="7942729" cy="16136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https://github.com/saga-project/BigJob/wiki/XSEDE-Tutorial-Part-2:-SAGA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66164" y="5253316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Quick note: This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tutorial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utilizes the XSEDE resource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Lonestar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. The environment set-up details are specific to this resource.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Open a terminal (Linux/Mac: Terminal, Windows: </a:t>
            </a:r>
            <a:r>
              <a:rPr lang="en-US" dirty="0" err="1" smtClean="0"/>
              <a:t>PuTTy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1998235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&lt;your username&gt;@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lonestar.tacc.utexas.edu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Bootstrap your Local Python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5" y="3549129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48235" y="465268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dirty="0" smtClean="0">
                <a:solidFill>
                  <a:schemeClr val="bg2"/>
                </a:solidFill>
              </a:rPr>
              <a:t>Create your virtual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235" y="5087023"/>
            <a:ext cx="8404820" cy="8565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curl --insecure -s https://raw.github.com/pypa/virtualenv/master/virtualenv.py | python - $HOME/tutorial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Activate your newly installed Python environment to update your PYTHONPATH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2211758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$HOME/tutorial/bin/activate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Ensure batch jobs have the same 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Python environment by a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dding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the following lines to $HOME/.profile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Open $HOME/.profile in your favorite text editor (e.g. vim,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emacs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etc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6" y="4652683"/>
            <a:ext cx="8229599" cy="936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$HOME/tutorial/bin/activate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892" y="2993396"/>
            <a:ext cx="8229600" cy="1577789"/>
          </a:xfrm>
        </p:spPr>
        <p:txBody>
          <a:bodyPr/>
          <a:lstStyle/>
          <a:p>
            <a:r>
              <a:rPr lang="en-US" dirty="0" smtClean="0"/>
              <a:t>You will notice some unpacking and installation of packages.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4488058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Check for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successful installation by executing the following command: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bliss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153" y="5388892"/>
            <a:ext cx="8615081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ython –c “import bliss;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bliss.version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mtClean="0"/>
              <a:t>You are now ready to install SAGA BlisS from PyPi!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5152" y="3427736"/>
            <a:ext cx="8695765" cy="1060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Successfully installed bliss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paramiko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-on-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pypi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pycrypto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-on-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pypi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Cleaning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up... 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7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Job Submission with SAGA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117" y="2598542"/>
            <a:ext cx="8229600" cy="3802258"/>
          </a:xfrm>
        </p:spPr>
        <p:txBody>
          <a:bodyPr/>
          <a:lstStyle/>
          <a:p>
            <a:r>
              <a:rPr lang="en-US" dirty="0"/>
              <a:t>The job submission and management capabilities of Bliss are packaged in the </a:t>
            </a:r>
            <a:r>
              <a:rPr lang="en-US" b="1" dirty="0" err="1"/>
              <a:t>bliss.saga.job</a:t>
            </a:r>
            <a:r>
              <a:rPr lang="en-US" dirty="0"/>
              <a:t> </a:t>
            </a:r>
            <a:r>
              <a:rPr lang="en-US" dirty="0" smtClean="0"/>
              <a:t>module. </a:t>
            </a:r>
            <a:endParaRPr lang="en-US" dirty="0"/>
          </a:p>
          <a:p>
            <a:pPr lvl="1"/>
            <a:r>
              <a:rPr lang="en-US" b="1" dirty="0" err="1" smtClean="0"/>
              <a:t>job.Service</a:t>
            </a:r>
            <a:r>
              <a:rPr lang="en-US" dirty="0" smtClean="0"/>
              <a:t>: Provides </a:t>
            </a:r>
            <a:r>
              <a:rPr lang="en-US" dirty="0"/>
              <a:t>a handle to the resource manager, </a:t>
            </a:r>
            <a:r>
              <a:rPr lang="en-US" dirty="0" smtClean="0"/>
              <a:t>e.g. </a:t>
            </a:r>
            <a:r>
              <a:rPr lang="en-US" dirty="0"/>
              <a:t>a remote PBS cluster.</a:t>
            </a:r>
          </a:p>
          <a:p>
            <a:pPr lvl="1"/>
            <a:r>
              <a:rPr lang="en-US" b="1" dirty="0" err="1" smtClean="0"/>
              <a:t>job.Description</a:t>
            </a:r>
            <a:r>
              <a:rPr lang="en-US" dirty="0" smtClean="0"/>
              <a:t>: Used </a:t>
            </a:r>
            <a:r>
              <a:rPr lang="en-US" dirty="0"/>
              <a:t>to describe the executable, arguments, environment and requirements (e.g., number of cores, </a:t>
            </a:r>
            <a:r>
              <a:rPr lang="en-US" dirty="0" err="1"/>
              <a:t>etc</a:t>
            </a:r>
            <a:r>
              <a:rPr lang="en-US" dirty="0"/>
              <a:t>) of a new job.</a:t>
            </a:r>
          </a:p>
          <a:p>
            <a:pPr lvl="1"/>
            <a:r>
              <a:rPr lang="en-US" b="1" dirty="0" err="1"/>
              <a:t>j</a:t>
            </a:r>
            <a:r>
              <a:rPr lang="en-US" b="1" dirty="0" err="1" smtClean="0"/>
              <a:t>ob.Job</a:t>
            </a:r>
            <a:r>
              <a:rPr lang="en-US" dirty="0" smtClean="0"/>
              <a:t>: A </a:t>
            </a:r>
            <a:r>
              <a:rPr lang="en-US" dirty="0"/>
              <a:t>handle to a job associated with a </a:t>
            </a:r>
            <a:r>
              <a:rPr lang="en-US" dirty="0" err="1"/>
              <a:t>job.Service</a:t>
            </a:r>
            <a:r>
              <a:rPr lang="en-US" dirty="0"/>
              <a:t>. It is used to control (start, stop) the job and query its status (e.g., Running, Finished,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8235" y="1541849"/>
            <a:ext cx="7781365" cy="7888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Bliss provides the capability to submit jobs to local and remote </a:t>
            </a:r>
            <a:r>
              <a:rPr lang="en-US" b="1" dirty="0" err="1">
                <a:solidFill>
                  <a:schemeClr val="tx1"/>
                </a:solidFill>
              </a:rPr>
              <a:t>queueing</a:t>
            </a:r>
            <a:r>
              <a:rPr lang="en-US" b="1" dirty="0">
                <a:solidFill>
                  <a:schemeClr val="tx1"/>
                </a:solidFill>
              </a:rPr>
              <a:t> systems and resource </a:t>
            </a:r>
            <a:r>
              <a:rPr lang="en-US" b="1" dirty="0" smtClean="0">
                <a:solidFill>
                  <a:schemeClr val="tx1"/>
                </a:solidFill>
              </a:rPr>
              <a:t>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Creating Job Submission Scripts with </a:t>
            </a:r>
            <a:r>
              <a:rPr lang="en-US" sz="2800" dirty="0" err="1" smtClean="0">
                <a:ea typeface="ＭＳ Ｐゴシック" pitchFamily="34" charset="-128"/>
              </a:rPr>
              <a:t>BlisS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smtClean="0"/>
              <a:t>First, we must import the </a:t>
            </a:r>
            <a:r>
              <a:rPr lang="en-US" dirty="0" err="1" smtClean="0"/>
              <a:t>BlisS</a:t>
            </a:r>
            <a:r>
              <a:rPr lang="en-US" dirty="0" smtClean="0"/>
              <a:t> python package.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bliss.saga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saga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3303695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/>
              <a:t>a job service object that represents a local or cluster resource. </a:t>
            </a:r>
            <a:endParaRPr lang="en-US" dirty="0" smtClean="0"/>
          </a:p>
          <a:p>
            <a:pPr lvl="1"/>
            <a:r>
              <a:rPr lang="en-US" dirty="0" smtClean="0"/>
              <a:t>Takes URL as a parameter. URL  tells Bliss what type of middleware or queuing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4933519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= </a:t>
            </a:r>
            <a:r>
              <a:rPr lang="en-US" dirty="0" err="1"/>
              <a:t>saga.job.Service</a:t>
            </a:r>
            <a:r>
              <a:rPr lang="en-US" dirty="0"/>
              <a:t>("</a:t>
            </a:r>
            <a:r>
              <a:rPr lang="en-US" dirty="0" err="1"/>
              <a:t>sge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9820</TotalTime>
  <Words>1762</Words>
  <Application>Microsoft Office PowerPoint</Application>
  <PresentationFormat>On-screen Show (4:3)</PresentationFormat>
  <Paragraphs>230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SAGA Python (BlisS)</vt:lpstr>
      <vt:lpstr>Agenda</vt:lpstr>
      <vt:lpstr>Introduction</vt:lpstr>
      <vt:lpstr>Please Point Your Browser…</vt:lpstr>
      <vt:lpstr>Environment Set-Up</vt:lpstr>
      <vt:lpstr>Environment Set-Up cont’d</vt:lpstr>
      <vt:lpstr>Install BlisS</vt:lpstr>
      <vt:lpstr>Job Submission with SAGA BlisS</vt:lpstr>
      <vt:lpstr>Creating Job Submission Scripts with BlisS</vt:lpstr>
      <vt:lpstr>Creating Job Submission Scripts with BlisS, cont’d</vt:lpstr>
      <vt:lpstr>Hands-On: Putting it All Together</vt:lpstr>
      <vt:lpstr>Hands-On: Putting it All Together, cont’d </vt:lpstr>
      <vt:lpstr>So… what did I just do?</vt:lpstr>
      <vt:lpstr>File Handling with SAGA BlisS</vt:lpstr>
      <vt:lpstr>Hands-On: Listing a Remote Directory</vt:lpstr>
      <vt:lpstr>Hands-On: Listing a Remote Directory</vt:lpstr>
      <vt:lpstr>Hands-On: Listing a Remote Directory, cont’d </vt:lpstr>
      <vt:lpstr>Mandelbrot Fractals</vt:lpstr>
      <vt:lpstr>Hands-On: Distributed Mandelbrot</vt:lpstr>
      <vt:lpstr>Hands-On: Distributed Mandelbrot, cont’d</vt:lpstr>
      <vt:lpstr>Hands-On: Distributed Mandelbrot, cont’d</vt:lpstr>
      <vt:lpstr>Hands-On: Distributed Mandelbrot, cont’d</vt:lpstr>
      <vt:lpstr>Conclusion</vt:lpstr>
      <vt:lpstr>Questions?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Melissa</cp:lastModifiedBy>
  <cp:revision>688</cp:revision>
  <dcterms:created xsi:type="dcterms:W3CDTF">2012-05-29T09:30:00Z</dcterms:created>
  <dcterms:modified xsi:type="dcterms:W3CDTF">2012-07-16T03:05:48Z</dcterms:modified>
</cp:coreProperties>
</file>