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97" r:id="rId2"/>
    <p:sldMasterId id="2147483900" r:id="rId3"/>
    <p:sldMasterId id="2147483901" r:id="rId4"/>
    <p:sldMasterId id="2147483904" r:id="rId5"/>
    <p:sldMasterId id="2147484032" r:id="rId6"/>
    <p:sldMasterId id="2147484035" r:id="rId7"/>
    <p:sldMasterId id="2147484191" r:id="rId8"/>
    <p:sldMasterId id="2147484196" r:id="rId9"/>
    <p:sldMasterId id="2147484412" r:id="rId10"/>
    <p:sldMasterId id="2147484575" r:id="rId11"/>
    <p:sldMasterId id="2147484577" r:id="rId12"/>
  </p:sldMasterIdLst>
  <p:notesMasterIdLst>
    <p:notesMasterId r:id="rId23"/>
  </p:notesMasterIdLst>
  <p:sldIdLst>
    <p:sldId id="627" r:id="rId13"/>
    <p:sldId id="628" r:id="rId14"/>
    <p:sldId id="362" r:id="rId15"/>
    <p:sldId id="629" r:id="rId16"/>
    <p:sldId id="630" r:id="rId17"/>
    <p:sldId id="358" r:id="rId18"/>
    <p:sldId id="649" r:id="rId19"/>
    <p:sldId id="632" r:id="rId20"/>
    <p:sldId id="631" r:id="rId21"/>
    <p:sldId id="63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-12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9529C-8CF2-47D0-BE85-DF833C9DE222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3103D-E25F-4175-8F1B-4D3F3D28B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45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Will provide examples</a:t>
            </a:r>
            <a:r>
              <a:rPr lang="en-US" baseline="0" dirty="0" smtClean="0"/>
              <a:t> as </a:t>
            </a:r>
            <a:r>
              <a:rPr lang="en-US" baseline="0" dirty="0" smtClean="0"/>
              <a:t>presenter is </a:t>
            </a:r>
            <a:r>
              <a:rPr lang="en-US" baseline="0" dirty="0" smtClean="0"/>
              <a:t>going through it and then the code will show it coming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presenter should explain examples along with this – i.e. note</a:t>
            </a:r>
            <a:r>
              <a:rPr lang="en-US" baseline="0" dirty="0" smtClean="0"/>
              <a:t> that environment is relevant for batch queue jobs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103D-E25F-4175-8F1B-4D3F3D28B1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4620C-5803-4078-88E4-D88A33E6B7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6482E5-F04F-4ABB-9C72-94AC0C3E2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5968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6" name="Picture 6" descr="uofcicon.eps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348663" y="107950"/>
            <a:ext cx="6731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152400" y="6467475"/>
            <a:ext cx="5334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3E63078E-FDCE-4FB6-ADD2-ABE9955CA1C4}" type="slidenum">
              <a:rPr lang="en-US" sz="1200">
                <a:solidFill>
                  <a:srgbClr val="F2F2F2"/>
                </a:solidFill>
              </a:rPr>
              <a:pPr/>
              <a:t>‹#›</a:t>
            </a:fld>
            <a:endParaRPr lang="en-US" sz="1200">
              <a:solidFill>
                <a:srgbClr val="F2F2F2"/>
              </a:solidFill>
            </a:endParaRPr>
          </a:p>
        </p:txBody>
      </p:sp>
      <p:sp>
        <p:nvSpPr>
          <p:cNvPr id="8" name="Footer Placeholder 16"/>
          <p:cNvSpPr txBox="1">
            <a:spLocks/>
          </p:cNvSpPr>
          <p:nvPr userDrawn="1"/>
        </p:nvSpPr>
        <p:spPr>
          <a:xfrm>
            <a:off x="685800" y="6477000"/>
            <a:ext cx="381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defTabSz="457200"/>
            <a:r>
              <a:rPr lang="en-US" sz="1200">
                <a:solidFill>
                  <a:srgbClr val="F2F2F2"/>
                </a:solidFill>
              </a:rPr>
              <a:t>3DPAS review for D3Science – d.katz@ieee.org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838200"/>
          </a:xfrm>
          <a:prstGeom prst="rect">
            <a:avLst/>
          </a:prstGeom>
        </p:spPr>
        <p:txBody>
          <a:bodyPr tIns="91440" bIns="137160">
            <a:normAutofit/>
          </a:bodyPr>
          <a:lstStyle>
            <a:lvl1pPr algn="l">
              <a:spcBef>
                <a:spcPts val="0"/>
              </a:spcBef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28600" y="990600"/>
            <a:ext cx="855345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rgbClr val="800000"/>
              </a:buClr>
              <a:buSzPct val="80000"/>
              <a:buFont typeface="Lucida Grande"/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600"/>
              </a:spcBef>
              <a:buClr>
                <a:srgbClr val="800000"/>
              </a:buClr>
              <a:buSzPct val="80000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600"/>
              </a:spcBef>
              <a:buClr>
                <a:srgbClr val="800000"/>
              </a:buClr>
              <a:buSzPct val="80000"/>
              <a:buFont typeface="Courier New"/>
              <a:buChar char="o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4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C0482-A009-44C8-B0AA-A796A6FB8ABF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B0EAA-DAB7-48B1-90C4-1492C75A04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22CAD1-A84A-40DA-B096-969086E92675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E89B-0E9E-48B9-8267-854A9CF71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DBFA-1011-4759-AB36-757EFBDBD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58EC0-A131-4661-A7E5-A4055E540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1D734-3EF3-4E27-AC6B-5B5AE1D385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BB55D5-0A93-4C7C-89A5-2E84ADD72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3AD79-CDFE-44A1-8B14-D3985BB82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8BC03-437C-449A-8613-1DFD8E678B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58B5-C58B-4ABF-A0A1-656D3977B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C4C2E-C01E-4D31-9259-8B63920278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3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4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heme" Target="../theme/theme6.xml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fld id="{E7704400-F679-4350-BF9F-46AFB9CBFD0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29" name="Picture 5" descr="rutgers.pn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5" descr="saga_logo_grey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270625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4" r:id="rId1"/>
    <p:sldLayoutId id="2147485013" r:id="rId2"/>
    <p:sldLayoutId id="2147485014" r:id="rId3"/>
    <p:sldLayoutId id="2147485015" r:id="rId4"/>
    <p:sldLayoutId id="2147485016" r:id="rId5"/>
    <p:sldLayoutId id="2147485017" r:id="rId6"/>
    <p:sldLayoutId id="2147485018" r:id="rId7"/>
    <p:sldLayoutId id="2147485019" r:id="rId8"/>
    <p:sldLayoutId id="2147485020" r:id="rId9"/>
    <p:sldLayoutId id="2147485021" r:id="rId10"/>
    <p:sldLayoutId id="2147485022" r:id="rId11"/>
    <p:sldLayoutId id="21474850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5F5F5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F5F5F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90FAB36-745A-4E66-ABA4-61EB11466D0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91BD109A-53C4-4950-BF33-B8BEFFB84F2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4581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96999AEB-98EF-46F6-BBE8-DCF260C9F80F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33DBF595-3C08-4E96-8E7F-B2E4F2DF4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560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0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65AED917-9BFB-4EEA-B368-5F6211CD71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557BC8C-07F1-40E8-8F27-B9FA3F88D3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5368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7F379A8-5528-4A78-B46D-77507B6E2A3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6392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BA06B64E-C189-4ACD-9B3A-0CFCC0F319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tglogo-side-by-side-blocks"/>
          <p:cNvPicPr>
            <a:picLocks noChangeAspect="1" noChangeArrowheads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182563" y="269875"/>
            <a:ext cx="8778875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0555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3657A"/>
                </a:solidFill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295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0BDD7F-032A-47F2-B718-788A242C8F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440" name="Picture 8" descr="tglogo-smal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9" descr="nsf1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867400"/>
            <a:ext cx="901700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+mj-lt"/>
          <a:ea typeface="ＭＳ Ｐゴシック" pitchFamily="49" charset="-128"/>
          <a:cs typeface="ＭＳ Ｐゴシック" pitchFamily="49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  <a:ea typeface="ＭＳ Ｐゴシック" pitchFamily="49" charset="-128"/>
          <a:cs typeface="ＭＳ Ｐゴシック" pitchFamily="49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rgbClr val="53657A"/>
          </a:solidFill>
          <a:latin typeface="Verdana" pitchFamily="3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pitchFamily="49" charset="-128"/>
          <a:cs typeface="ＭＳ Ｐゴシック" pitchFamily="49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pitchFamily="49" charset="-128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pitchFamily="49" charset="-128"/>
        </a:defRPr>
      </a:lvl3pPr>
      <a:lvl4pPr marL="12557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49" charset="-128"/>
        </a:defRPr>
      </a:lvl4pPr>
      <a:lvl5pPr marL="1597025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49" charset="-128"/>
        </a:defRPr>
      </a:lvl5pPr>
      <a:lvl6pPr marL="20542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5114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9686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425825" indent="-22701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sede-ppt-page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fld id="{D069B8EC-ABE7-45D4-A92A-5F9DBA46D3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376092"/>
          </a:solidFill>
          <a:latin typeface="Arial"/>
          <a:ea typeface="ＭＳ Ｐゴシック" pitchFamily="-65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76092"/>
          </a:solidFill>
          <a:latin typeface="Arial" charset="0"/>
          <a:ea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rgbClr val="254061"/>
          </a:solidFill>
          <a:latin typeface="+mn-lt"/>
          <a:ea typeface="ＭＳ Ｐゴシック" pitchFamily="-65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25406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/>
          </p:cNvSpPr>
          <p:nvPr>
            <p:ph type="title"/>
          </p:nvPr>
        </p:nvSpPr>
        <p:spPr bwMode="auto">
          <a:xfrm>
            <a:off x="1114425" y="263525"/>
            <a:ext cx="8029575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118872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4425" y="1549400"/>
            <a:ext cx="76104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188" y="1889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B6390B92-557F-46B2-93F4-CCC7D45FA683}" type="datetime1">
              <a:rPr lang="en-US"/>
              <a:pPr/>
              <a:t>7/15/2012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775" y="1889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988" y="65690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</a:defRPr>
            </a:lvl1pPr>
          </a:lstStyle>
          <a:p>
            <a:fld id="{DA6D9CF0-7C8F-4187-86FC-8CFE73B077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5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675438"/>
            <a:ext cx="7999413" cy="1825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0489" name="Picture 9" descr="saga_logo_grey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Clr>
          <a:srgbClr val="0D0D0D"/>
        </a:buClr>
        <a:buFont typeface="Wingdings 2" pitchFamily="18" charset="2"/>
        <a:buChar char=""/>
        <a:defRPr sz="20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Font typeface="Arial" pitchFamily="34" charset="0"/>
        <a:buChar char="•"/>
        <a:defRPr kern="1200">
          <a:solidFill>
            <a:srgbClr val="21449B"/>
          </a:solidFill>
          <a:latin typeface="+mn-lt"/>
          <a:ea typeface="ＭＳ Ｐゴシック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Font typeface="Arial" pitchFamily="34" charset="0"/>
        <a:buChar char="•"/>
        <a:defRPr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rgbClr val="595959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67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June 30, 2011</a:t>
            </a: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324600"/>
            <a:ext cx="3657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r>
              <a:rPr lang="en-US"/>
              <a:t>OSG Summer School 2011</a:t>
            </a:r>
          </a:p>
        </p:txBody>
      </p:sp>
      <p:sp>
        <p:nvSpPr>
          <p:cNvPr id="8192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90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160881"/>
                </a:solidFill>
                <a:latin typeface="Tahoma" pitchFamily="34" charset="0"/>
              </a:defRPr>
            </a:lvl1pPr>
          </a:lstStyle>
          <a:p>
            <a:fld id="{7AAAE519-7B64-4246-8F03-227DCDB2CE6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533" name="Picture 8"/>
          <p:cNvPicPr>
            <a:picLocks noChangeAspect="1"/>
          </p:cNvPicPr>
          <p:nvPr/>
        </p:nvPicPr>
        <p:blipFill>
          <a:blip r:embed="rId2">
            <a:lum bright="14000" contrast="-20000"/>
          </a:blip>
          <a:srcRect/>
          <a:stretch>
            <a:fillRect/>
          </a:stretch>
        </p:blipFill>
        <p:spPr bwMode="auto">
          <a:xfrm>
            <a:off x="0" y="0"/>
            <a:ext cx="16049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" descr="logo-color.ps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160338"/>
            <a:ext cx="2514600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 spd="med">
    <p:fade/>
  </p:transition>
  <p:hf hdr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3200">
          <a:solidFill>
            <a:srgbClr val="53657A"/>
          </a:solidFill>
          <a:latin typeface="Verdana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34751"/>
          </a:solidFill>
          <a:latin typeface="+mn-lt"/>
          <a:ea typeface="ＭＳ Ｐゴシック" charset="-128"/>
          <a:cs typeface="ＭＳ Ｐゴシック" charset="-128"/>
        </a:defRPr>
      </a:lvl1pPr>
      <a:lvl2pPr marL="5683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D6962"/>
          </a:solidFill>
          <a:latin typeface="+mn-lt"/>
          <a:ea typeface="ＭＳ Ｐゴシック" charset="-128"/>
        </a:defRPr>
      </a:lvl2pPr>
      <a:lvl3pPr marL="792163" indent="-10953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ＭＳ Ｐゴシック" charset="-128"/>
        </a:defRPr>
      </a:lvl3pPr>
      <a:lvl4pPr marL="1019175" indent="-1127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1301750" indent="-168275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17589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2161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26733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130550" indent="-16827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aga-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" y="2130425"/>
            <a:ext cx="7962900" cy="1558925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ea typeface="ＭＳ Ｐゴシック" pitchFamily="34" charset="-128"/>
              </a:rPr>
              <a:t>Hands-On with </a:t>
            </a:r>
            <a:r>
              <a:rPr lang="en-US" sz="2800" b="1" dirty="0" err="1" smtClean="0">
                <a:ea typeface="ＭＳ Ｐゴシック" pitchFamily="34" charset="-128"/>
              </a:rPr>
              <a:t>BigJob</a:t>
            </a:r>
            <a:endParaRPr lang="en-US" sz="2800" b="1" dirty="0" smtClean="0">
              <a:ea typeface="ＭＳ Ｐゴシック" pitchFamily="34" charset="-128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  <a:hlinkClick r:id="rId2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Presented by: </a:t>
            </a:r>
            <a:r>
              <a:rPr lang="en-US" dirty="0" err="1" smtClean="0">
                <a:ea typeface="ＭＳ Ｐゴシック" pitchFamily="34" charset="-128"/>
              </a:rPr>
              <a:t>Pradeep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K</a:t>
            </a:r>
            <a:r>
              <a:rPr lang="en-US" dirty="0" smtClean="0">
                <a:ea typeface="ＭＳ Ｐゴシック" pitchFamily="34" charset="-128"/>
              </a:rPr>
              <a:t>umar </a:t>
            </a:r>
            <a:r>
              <a:rPr lang="en-US" dirty="0" err="1" smtClean="0">
                <a:ea typeface="ＭＳ Ｐゴシック" pitchFamily="34" charset="-128"/>
              </a:rPr>
              <a:t>Mantha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The RADICAL Group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http://radical.rutgers.edu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  <a:hlinkClick r:id="rId2"/>
              </a:rPr>
              <a:t>http://saga-project.org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Install </a:t>
            </a:r>
            <a:r>
              <a:rPr lang="en-US" sz="2800" dirty="0" err="1" smtClean="0">
                <a:ea typeface="ＭＳ Ｐゴシック" pitchFamily="34" charset="-128"/>
              </a:rPr>
              <a:t>BigJob</a:t>
            </a: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335" y="1497105"/>
            <a:ext cx="8229600" cy="497950"/>
          </a:xfrm>
        </p:spPr>
        <p:txBody>
          <a:bodyPr/>
          <a:lstStyle/>
          <a:p>
            <a:r>
              <a:rPr lang="en-US" dirty="0" err="1" smtClean="0"/>
              <a:t>BigJob</a:t>
            </a:r>
            <a:r>
              <a:rPr lang="en-US" dirty="0" smtClean="0"/>
              <a:t> is available via </a:t>
            </a:r>
            <a:r>
              <a:rPr lang="en-US" dirty="0" err="1" smtClean="0"/>
              <a:t>PyPi</a:t>
            </a:r>
            <a:r>
              <a:rPr lang="en-US" dirty="0" smtClean="0"/>
              <a:t> and can be installed via pip.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5153" y="1998235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pip install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bigjob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215153" y="2888059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Verify that your installation was successful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5153" y="3370851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python –c “import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print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bigjob.version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15153" y="4232358"/>
            <a:ext cx="8229600" cy="119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Create </a:t>
            </a:r>
            <a:r>
              <a:rPr lang="en-US" dirty="0" err="1" smtClean="0"/>
              <a:t>BigJob</a:t>
            </a:r>
            <a:r>
              <a:rPr lang="en-US" dirty="0" smtClean="0"/>
              <a:t> agent directory. </a:t>
            </a:r>
            <a:r>
              <a:rPr lang="en-US" dirty="0" err="1" smtClean="0"/>
              <a:t>BigJob</a:t>
            </a:r>
            <a:r>
              <a:rPr lang="en-US" dirty="0" smtClean="0"/>
              <a:t> uses this agent directory as it’s ‘working directory’ in our examples.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5153" y="5069703"/>
            <a:ext cx="8695764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$HOME/agent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9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4040155" cy="3327918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Text placeholder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4771053" y="1615611"/>
            <a:ext cx="4040155" cy="332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lvl="0" indent="-341313" defTabSz="912813" eaLnBrk="0" hangingPunct="0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sz="2200" kern="0" dirty="0" smtClean="0">
                <a:solidFill>
                  <a:srgbClr val="595959"/>
                </a:solidFill>
                <a:latin typeface="+mn-lt"/>
                <a:cs typeface="ＭＳ Ｐゴシック" charset="-128"/>
              </a:rPr>
              <a:t>Text placeholder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741363" marR="0" lvl="1" indent="-341313" algn="l" defTabSz="912813" rtl="0" eaLnBrk="0" fontAlgn="base" latinLnBrk="0" hangingPunct="0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 2" pitchFamily="18" charset="2"/>
              <a:buChar char=""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1033463" marR="0" lvl="2" indent="-347663" algn="l" defTabSz="912813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404040"/>
              </a:buClr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</a:endParaRPr>
          </a:p>
          <a:p>
            <a:pPr marL="341313" marR="0" lvl="0" indent="-341313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8527"/>
            <a:ext cx="8229600" cy="4897582"/>
          </a:xfrm>
        </p:spPr>
        <p:txBody>
          <a:bodyPr/>
          <a:lstStyle/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What is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?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A SAGA-based Pilot-Job Framework</a:t>
            </a: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Lightweight Python scripts utilizing SAGA </a:t>
            </a: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BlisS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’ capabilities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allows for the execution of multiple jobs without the necessity to queue each 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.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err="1" smtClean="0">
                <a:solidFill>
                  <a:srgbClr val="595959"/>
                </a:solidFill>
                <a:ea typeface="ＭＳ Ｐゴシック" pitchFamily="34" charset="-128"/>
              </a:rPr>
              <a:t>BigJob</a:t>
            </a: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 allows user-level, programmable control of the execution environment and construction of complex workflows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Decouples the task coordination from the task execution</a:t>
            </a:r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r>
              <a:rPr lang="en-US" dirty="0" smtClean="0">
                <a:solidFill>
                  <a:srgbClr val="595959"/>
                </a:solidFill>
                <a:ea typeface="ＭＳ Ｐゴシック" pitchFamily="34" charset="-128"/>
              </a:rPr>
              <a:t>Provides the logic of the execution without having to schedule the tasks individually</a:t>
            </a:r>
            <a:endParaRPr lang="en-US" dirty="0" smtClean="0"/>
          </a:p>
          <a:p>
            <a:pPr marL="341313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sz="14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741363" lvl="1" indent="-341313" defTabSz="912813">
              <a:spcBef>
                <a:spcPts val="2000"/>
              </a:spcBef>
              <a:buClr>
                <a:srgbClr val="404040"/>
              </a:buClr>
              <a:buFont typeface="Wingdings 2" pitchFamily="18" charset="2"/>
              <a:buChar char=""/>
            </a:pPr>
            <a:endParaRPr lang="en-US" b="1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1033463" lvl="2" indent="-347663" defTabSz="912813">
              <a:spcBef>
                <a:spcPts val="600"/>
              </a:spcBef>
              <a:buClr>
                <a:srgbClr val="404040"/>
              </a:buClr>
            </a:pPr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  <a:p>
            <a:pPr marL="341313" indent="-341313" defTabSz="912813"/>
            <a:endParaRPr lang="en-US" sz="1800" dirty="0" smtClean="0">
              <a:solidFill>
                <a:srgbClr val="595959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Please Point Your Browser…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4533900"/>
          </a:xfrm>
        </p:spPr>
        <p:txBody>
          <a:bodyPr/>
          <a:lstStyle/>
          <a:p>
            <a:r>
              <a:rPr lang="en-US" dirty="0" smtClean="0"/>
              <a:t>Follow along with this tutorial by visiting….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XSEDE Tutorial Part 3: </a:t>
            </a:r>
            <a:r>
              <a:rPr lang="en-US" b="1" dirty="0" err="1" smtClean="0"/>
              <a:t>BigJob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3388658"/>
            <a:ext cx="7942729" cy="199383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Courier New" pitchFamily="49" charset="0"/>
                <a:cs typeface="Courier New" pitchFamily="49" charset="0"/>
              </a:rPr>
              <a:t>https://github.com/saga-project/BigJob/wiki/XSEDE-Tutorial-Part-3%3A-BigJob</a:t>
            </a:r>
            <a:endParaRPr lang="en-US" sz="32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>
                <a:ea typeface="ＭＳ Ｐゴシック" pitchFamily="34" charset="-128"/>
              </a:rPr>
              <a:t>BigJob</a:t>
            </a:r>
            <a:r>
              <a:rPr lang="en-US" sz="2800" dirty="0" smtClean="0">
                <a:ea typeface="ＭＳ Ｐゴシック" pitchFamily="34" charset="-128"/>
              </a:rPr>
              <a:t>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3058" y="1416423"/>
            <a:ext cx="8229600" cy="2137268"/>
          </a:xfrm>
        </p:spPr>
        <p:txBody>
          <a:bodyPr/>
          <a:lstStyle/>
          <a:p>
            <a:r>
              <a:rPr lang="en-US" sz="2400" dirty="0" smtClean="0"/>
              <a:t>There are two main </a:t>
            </a:r>
            <a:r>
              <a:rPr lang="en-US" sz="2400" dirty="0" smtClean="0"/>
              <a:t>components </a:t>
            </a:r>
            <a:r>
              <a:rPr lang="en-US" sz="2400" dirty="0" smtClean="0"/>
              <a:t>of concern when writing </a:t>
            </a:r>
            <a:r>
              <a:rPr lang="en-US" sz="2400" dirty="0" err="1" smtClean="0"/>
              <a:t>BigJob</a:t>
            </a:r>
            <a:r>
              <a:rPr lang="en-US" sz="2400" dirty="0" smtClean="0"/>
              <a:t> scripts.</a:t>
            </a:r>
          </a:p>
          <a:p>
            <a:pPr lvl="1"/>
            <a:r>
              <a:rPr lang="en-US" sz="2000" b="1" dirty="0" smtClean="0"/>
              <a:t>Pilot Description</a:t>
            </a:r>
            <a:r>
              <a:rPr lang="en-US" sz="2000" dirty="0" smtClean="0"/>
              <a:t>: </a:t>
            </a:r>
            <a:r>
              <a:rPr lang="en-US" sz="2000" dirty="0" smtClean="0"/>
              <a:t>Defines </a:t>
            </a:r>
            <a:r>
              <a:rPr lang="en-US" sz="2000" dirty="0" smtClean="0"/>
              <a:t>the resource specification for managing jobs on each resource</a:t>
            </a:r>
          </a:p>
          <a:p>
            <a:pPr lvl="1"/>
            <a:r>
              <a:rPr lang="en-US" sz="2000" b="1" dirty="0" smtClean="0"/>
              <a:t>Compute Unit Description</a:t>
            </a:r>
            <a:r>
              <a:rPr lang="en-US" sz="2000" dirty="0" smtClean="0"/>
              <a:t>: </a:t>
            </a:r>
            <a:r>
              <a:rPr lang="en-US" sz="2000" dirty="0" smtClean="0"/>
              <a:t>Defines </a:t>
            </a:r>
            <a:r>
              <a:rPr lang="en-US" sz="2000" dirty="0" smtClean="0"/>
              <a:t>the actual job description and data for movement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4489" y="5310203"/>
            <a:ext cx="8229599" cy="709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cd $HOME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8235" y="4086967"/>
            <a:ext cx="8229600" cy="1577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Quick note: This set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of slides assumes that you have followed part 3 of this tutorial and that you have installed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BlisS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and are logged in via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ssh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to the </a:t>
            </a:r>
            <a:r>
              <a:rPr kumimoji="0" lang="en-US" sz="2200" b="0" i="0" u="none" strike="noStrike" kern="0" cap="none" spc="0" normalizeH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Lonestar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XSEDE resource.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57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</a:t>
            </a:r>
            <a:r>
              <a:rPr lang="en-US" sz="2800" dirty="0" smtClean="0">
                <a:ea typeface="ＭＳ Ｐゴシック" pitchFamily="34" charset="-128"/>
              </a:rPr>
              <a:t>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2277" y="1561896"/>
            <a:ext cx="8229600" cy="4444050"/>
          </a:xfrm>
        </p:spPr>
        <p:txBody>
          <a:bodyPr/>
          <a:lstStyle/>
          <a:p>
            <a:r>
              <a:rPr lang="en-US" dirty="0" smtClean="0"/>
              <a:t>Resource specification requirements</a:t>
            </a:r>
          </a:p>
          <a:p>
            <a:pPr lvl="1"/>
            <a:r>
              <a:rPr lang="en-US" b="1" dirty="0" err="1"/>
              <a:t>s</a:t>
            </a:r>
            <a:r>
              <a:rPr lang="en-US" b="1" dirty="0" err="1" smtClean="0"/>
              <a:t>ervice_url</a:t>
            </a:r>
            <a:r>
              <a:rPr lang="en-US" b="1" dirty="0" smtClean="0"/>
              <a:t>: </a:t>
            </a:r>
            <a:r>
              <a:rPr lang="en-US" dirty="0" smtClean="0"/>
              <a:t>Specifies the SAGA Bliss job adaptor and resource hostname on which jobs can be executed. For remote hosts, password-less  login must be enabled.   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</a:t>
            </a:r>
            <a:r>
              <a:rPr lang="en-US" dirty="0" smtClean="0"/>
              <a:t>specifies the total number of processes that need to be allocated to run the jobs</a:t>
            </a:r>
          </a:p>
          <a:p>
            <a:pPr lvl="1"/>
            <a:r>
              <a:rPr lang="en-US" b="1" dirty="0" smtClean="0"/>
              <a:t>queue:  </a:t>
            </a:r>
            <a:r>
              <a:rPr lang="en-US" dirty="0" smtClean="0"/>
              <a:t>Specifies the name of the job queue to be used</a:t>
            </a:r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</a:t>
            </a:r>
            <a:r>
              <a:rPr lang="en-US" dirty="0" smtClean="0"/>
              <a:t>specifies the directory in which the Pilot-Job agent executes</a:t>
            </a:r>
          </a:p>
          <a:p>
            <a:pPr lvl="1"/>
            <a:r>
              <a:rPr lang="en-US" b="1" dirty="0" err="1" smtClean="0"/>
              <a:t>walltime</a:t>
            </a:r>
            <a:r>
              <a:rPr lang="en-US" b="1" dirty="0" smtClean="0"/>
              <a:t>: </a:t>
            </a:r>
            <a:r>
              <a:rPr lang="en-US" dirty="0" smtClean="0"/>
              <a:t>Specifies the number of minutes that the resources are requested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specifies the files that need to be transferred in order to execute the jobs successfully. Generally files common to all jobs are listed here.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Pilot </a:t>
            </a:r>
            <a:r>
              <a:rPr lang="en-US" sz="2800" dirty="0" smtClean="0">
                <a:ea typeface="ＭＳ Ｐゴシック" pitchFamily="34" charset="-128"/>
              </a:rPr>
              <a:t>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10"/>
            <a:ext cx="8695764" cy="288867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pilot_compute_description.append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service_url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sge+ssh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"allocation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XSEDE12-SAGA"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"queue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development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working_directory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"HOME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"/agent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"walltime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8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8808" y="1372414"/>
            <a:ext cx="8229600" cy="5277767"/>
          </a:xfrm>
        </p:spPr>
        <p:txBody>
          <a:bodyPr/>
          <a:lstStyle/>
          <a:p>
            <a:r>
              <a:rPr lang="en-US" dirty="0" smtClean="0"/>
              <a:t>CU Requirements (job description, </a:t>
            </a:r>
            <a:r>
              <a:rPr lang="en-US" dirty="0" err="1" smtClean="0"/>
              <a:t>etc</a:t>
            </a:r>
            <a:r>
              <a:rPr lang="en-US" dirty="0" smtClean="0"/>
              <a:t>):</a:t>
            </a:r>
          </a:p>
          <a:p>
            <a:pPr lvl="1"/>
            <a:r>
              <a:rPr lang="en-US" b="1" dirty="0" smtClean="0"/>
              <a:t>executable: </a:t>
            </a:r>
            <a:r>
              <a:rPr lang="en-US" dirty="0"/>
              <a:t> </a:t>
            </a:r>
            <a:r>
              <a:rPr lang="en-US" dirty="0" smtClean="0"/>
              <a:t>The code or software that you are trying to run/execute</a:t>
            </a:r>
          </a:p>
          <a:p>
            <a:pPr lvl="1"/>
            <a:r>
              <a:rPr lang="en-US" b="1" dirty="0" smtClean="0"/>
              <a:t>arguments: </a:t>
            </a:r>
            <a:r>
              <a:rPr lang="en-US" dirty="0" smtClean="0"/>
              <a:t> The list of arguments that will be passed to the executable (i.e. command line arguments)</a:t>
            </a:r>
          </a:p>
          <a:p>
            <a:pPr lvl="1"/>
            <a:r>
              <a:rPr lang="en-US" b="1" dirty="0" smtClean="0"/>
              <a:t>environment: </a:t>
            </a:r>
            <a:r>
              <a:rPr lang="en-US" dirty="0" smtClean="0"/>
              <a:t>specifies the list of environment variables to be set for successful job execution</a:t>
            </a:r>
          </a:p>
          <a:p>
            <a:pPr lvl="1"/>
            <a:r>
              <a:rPr lang="en-US" b="1" dirty="0" err="1" smtClean="0"/>
              <a:t>working_directory</a:t>
            </a:r>
            <a:r>
              <a:rPr lang="en-US" b="1" dirty="0" smtClean="0"/>
              <a:t>:  </a:t>
            </a:r>
            <a:r>
              <a:rPr lang="en-US" dirty="0" smtClean="0"/>
              <a:t>The directory in which the job has to execute. If left unspecified, the Pilot-Job creates a default directory</a:t>
            </a:r>
          </a:p>
          <a:p>
            <a:pPr lvl="1"/>
            <a:r>
              <a:rPr lang="en-US" b="1" dirty="0" err="1" smtClean="0"/>
              <a:t>number_of_processes</a:t>
            </a:r>
            <a:r>
              <a:rPr lang="en-US" b="1" dirty="0" smtClean="0"/>
              <a:t>:  </a:t>
            </a:r>
            <a:r>
              <a:rPr lang="en-US" dirty="0" smtClean="0"/>
              <a:t>specifies the number of processes to be assigned for the job execution</a:t>
            </a:r>
          </a:p>
          <a:p>
            <a:pPr lvl="1"/>
            <a:r>
              <a:rPr lang="en-US" b="1" dirty="0" err="1" smtClean="0"/>
              <a:t>spmd_variation</a:t>
            </a:r>
            <a:r>
              <a:rPr lang="en-US" b="1" dirty="0" smtClean="0"/>
              <a:t>: </a:t>
            </a:r>
            <a:r>
              <a:rPr lang="en-US" dirty="0" smtClean="0"/>
              <a:t>specifies the type of job. By default, it is single job.</a:t>
            </a:r>
          </a:p>
          <a:p>
            <a:pPr lvl="1"/>
            <a:r>
              <a:rPr lang="en-US" b="1" dirty="0" smtClean="0"/>
              <a:t>output: </a:t>
            </a:r>
            <a:r>
              <a:rPr lang="en-US" dirty="0" smtClean="0"/>
              <a:t>The file in which the standard output of the job execution will be stored</a:t>
            </a:r>
          </a:p>
          <a:p>
            <a:pPr lvl="1"/>
            <a:r>
              <a:rPr lang="en-US" b="1" dirty="0" smtClean="0"/>
              <a:t>error: </a:t>
            </a:r>
            <a:r>
              <a:rPr lang="en-US" dirty="0" smtClean="0"/>
              <a:t> The file in which the standard error of the job execution will be stored (will be a blank file if no errors)</a:t>
            </a:r>
          </a:p>
          <a:p>
            <a:pPr lvl="1"/>
            <a:r>
              <a:rPr lang="en-US" b="1" dirty="0" err="1" smtClean="0"/>
              <a:t>file_transfers</a:t>
            </a:r>
            <a:r>
              <a:rPr lang="en-US" b="1" dirty="0" smtClean="0"/>
              <a:t>:  </a:t>
            </a:r>
            <a:r>
              <a:rPr lang="en-US" dirty="0" smtClean="0"/>
              <a:t>The files that need to be transferred in order to execute the job successfully.</a:t>
            </a:r>
            <a:endParaRPr lang="en-US" b="1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0915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Compute Unit Description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5153" y="2161309"/>
            <a:ext cx="8695764" cy="207818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compute_unit_description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 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"executable"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"/bin/echo"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arguments"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"$ENV1"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"$ENV2"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environment"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'ENV1=env_arg1'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'ENV2=env_arg2'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number_of_processes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spmd_variation"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mpi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output"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"stdout.txt"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solidFill>
                <a:srgbClr val="FF33CC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error"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 "stderr.txt"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}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45458" y="1568824"/>
            <a:ext cx="8229600" cy="59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5F5F5F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 smtClean="0"/>
              <a:t>What does it all look like in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703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3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TGReview20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GReview2006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GReview20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Review20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Review20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ARCH-Draft-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2_TG-2007-Review">
  <a:themeElements>
    <a:clrScheme name="TG-2007-Review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G-2007-Review">
      <a:majorFont>
        <a:latin typeface="Verdan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TG-2007-Revi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2007-Revi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G-2007-Revi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9895</TotalTime>
  <Words>691</Words>
  <Application>Microsoft Office PowerPoint</Application>
  <PresentationFormat>On-screen Show (4:3)</PresentationFormat>
  <Paragraphs>83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RU_Template_Verdana_G</vt:lpstr>
      <vt:lpstr>1_ARCH-Draft-1</vt:lpstr>
      <vt:lpstr>2_TGReview2006</vt:lpstr>
      <vt:lpstr>3_TGReview2006</vt:lpstr>
      <vt:lpstr>2_ARCH-Draft-1</vt:lpstr>
      <vt:lpstr>4_TGReview2006</vt:lpstr>
      <vt:lpstr>3_ARCH-Draft-1</vt:lpstr>
      <vt:lpstr>2_Perspective</vt:lpstr>
      <vt:lpstr>2_TG-2007-Review</vt:lpstr>
      <vt:lpstr>4_ARCH-Draft-1</vt:lpstr>
      <vt:lpstr>3_TG-2007-Review</vt:lpstr>
      <vt:lpstr>Perspective</vt:lpstr>
      <vt:lpstr>Hands-On with BigJob</vt:lpstr>
      <vt:lpstr>Agenda</vt:lpstr>
      <vt:lpstr>Introduction</vt:lpstr>
      <vt:lpstr>Please Point Your Browser…</vt:lpstr>
      <vt:lpstr>BigJob Components</vt:lpstr>
      <vt:lpstr>Pilot Description</vt:lpstr>
      <vt:lpstr>Pilot Description Code</vt:lpstr>
      <vt:lpstr>Compute Unit Description</vt:lpstr>
      <vt:lpstr>Compute Unit Description Code</vt:lpstr>
      <vt:lpstr>Install BigJob</vt:lpstr>
    </vt:vector>
  </TitlesOfParts>
  <Company>University Relations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eburris</dc:creator>
  <cp:lastModifiedBy>Melissa</cp:lastModifiedBy>
  <cp:revision>699</cp:revision>
  <dcterms:created xsi:type="dcterms:W3CDTF">2012-05-29T09:30:00Z</dcterms:created>
  <dcterms:modified xsi:type="dcterms:W3CDTF">2012-07-16T03:33:27Z</dcterms:modified>
</cp:coreProperties>
</file>