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998" r:id="rId1"/>
    <p:sldMasterId id="2147486009" r:id="rId2"/>
    <p:sldMasterId id="2147486020" r:id="rId3"/>
  </p:sldMasterIdLst>
  <p:notesMasterIdLst>
    <p:notesMasterId r:id="rId18"/>
  </p:notesMasterIdLst>
  <p:sldIdLst>
    <p:sldId id="1145" r:id="rId4"/>
    <p:sldId id="1125" r:id="rId5"/>
    <p:sldId id="1146" r:id="rId6"/>
    <p:sldId id="1137" r:id="rId7"/>
    <p:sldId id="1138" r:id="rId8"/>
    <p:sldId id="1149" r:id="rId9"/>
    <p:sldId id="1110" r:id="rId10"/>
    <p:sldId id="1139" r:id="rId11"/>
    <p:sldId id="1140" r:id="rId12"/>
    <p:sldId id="1141" r:id="rId13"/>
    <p:sldId id="1142" r:id="rId14"/>
    <p:sldId id="1143" r:id="rId15"/>
    <p:sldId id="1147" r:id="rId16"/>
    <p:sldId id="114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BF56"/>
    <a:srgbClr val="AAE98F"/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5" autoAdjust="0"/>
    <p:restoredTop sz="94660"/>
  </p:normalViewPr>
  <p:slideViewPr>
    <p:cSldViewPr snapToGrid="0">
      <p:cViewPr>
        <p:scale>
          <a:sx n="96" d="100"/>
          <a:sy n="96" d="100"/>
        </p:scale>
        <p:origin x="-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420BAE4-D55D-AE4B-901B-F195DB4CAA01}" type="datetime1">
              <a:rPr lang="en-US"/>
              <a:pPr>
                <a:defRPr/>
              </a:pPr>
              <a:t>5/1/14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F1595DD-DCD9-9F47-B980-68463C6A9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96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(~need to be careful with DOE argument)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Address (manage) diversity yet preserve (keep) specificity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595DD-DCD9-9F47-B980-68463C6A9C4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D9922E-FA8E-4664-8078-36E4C499DCF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 often happens reflection/reexamine based upon experience/lessons learned</a:t>
            </a:r>
          </a:p>
          <a:p>
            <a:r>
              <a:rPr lang="ja-JP" alt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Innovation at higher levels</a:t>
            </a:r>
            <a:r>
              <a:rPr lang="ja-JP" altLang="en-US" dirty="0" smtClean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NGMW: Well defined semantics at each layer..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models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EBC181-25C3-A24D-9EE0-70BA59F5C8AA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 often happens reflection/reexamine based upon experience/lessons learned</a:t>
            </a:r>
          </a:p>
          <a:p>
            <a:r>
              <a:rPr lang="ja-JP" alt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Innovation at higher levels</a:t>
            </a:r>
            <a:r>
              <a:rPr lang="ja-JP" altLang="en-US" dirty="0" smtClean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NGMW: Well defined semantics at each layer..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models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EBC181-25C3-A24D-9EE0-70BA59F5C8AA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92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87325" y="1008063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729" y="186232"/>
            <a:ext cx="8694574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 descr="bnlLogo-template-160p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0320" y="6328410"/>
            <a:ext cx="1524000" cy="571500"/>
          </a:xfrm>
          <a:prstGeom prst="rect">
            <a:avLst/>
          </a:prstGeom>
        </p:spPr>
      </p:pic>
      <p:pic>
        <p:nvPicPr>
          <p:cNvPr id="7" name="Picture 6" descr="UTA_1H_Lrg_rev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1448" y="6350505"/>
            <a:ext cx="1436221" cy="4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nlLogo-template-160p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0320" y="6328410"/>
            <a:ext cx="1524000" cy="571500"/>
          </a:xfrm>
          <a:prstGeom prst="rect">
            <a:avLst/>
          </a:prstGeom>
        </p:spPr>
      </p:pic>
      <p:pic>
        <p:nvPicPr>
          <p:cNvPr id="3" name="Picture 2" descr="UTA_1H_Lrg_rev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1448" y="6350505"/>
            <a:ext cx="1436221" cy="4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7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819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5290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37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12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70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48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030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38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902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87325" y="751221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5729" y="186233"/>
            <a:ext cx="8694574" cy="498676"/>
          </a:xfrm>
        </p:spPr>
        <p:txBody>
          <a:bodyPr lIns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32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87325" y="751221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5729" y="186233"/>
            <a:ext cx="8694574" cy="498676"/>
          </a:xfrm>
        </p:spPr>
        <p:txBody>
          <a:bodyPr lIns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89756" y="6382330"/>
            <a:ext cx="2097547" cy="40640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606628" y="6393872"/>
            <a:ext cx="1547090" cy="381000"/>
            <a:chOff x="4364183" y="6393872"/>
            <a:chExt cx="1547090" cy="381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4364183" y="6393872"/>
              <a:ext cx="154709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400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443568" y="6444672"/>
              <a:ext cx="1388321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2977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234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577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451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413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88571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4566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7287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91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391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7925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1477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789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3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9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87325" y="751221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5729" y="186233"/>
            <a:ext cx="8694574" cy="498676"/>
          </a:xfrm>
        </p:spPr>
        <p:txBody>
          <a:bodyPr lIns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7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87325" y="751221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5729" y="186233"/>
            <a:ext cx="8694574" cy="498676"/>
          </a:xfrm>
        </p:spPr>
        <p:txBody>
          <a:bodyPr lIns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89756" y="6382330"/>
            <a:ext cx="2097547" cy="40640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606628" y="6393872"/>
            <a:ext cx="1547090" cy="381000"/>
            <a:chOff x="4364183" y="6393872"/>
            <a:chExt cx="1547090" cy="381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4364183" y="6393872"/>
              <a:ext cx="154709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400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443568" y="6444672"/>
              <a:ext cx="1388321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115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47EBDB2-0287-D14F-A8C8-B35968356903}" type="slidenum">
              <a:rPr lang="en-US" kern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018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99" r:id="rId1"/>
    <p:sldLayoutId id="2147486000" r:id="rId2"/>
    <p:sldLayoutId id="2147486001" r:id="rId3"/>
    <p:sldLayoutId id="2147486003" r:id="rId4"/>
    <p:sldLayoutId id="2147486004" r:id="rId5"/>
    <p:sldLayoutId id="2147486005" r:id="rId6"/>
    <p:sldLayoutId id="2147486006" r:id="rId7"/>
    <p:sldLayoutId id="2147486007" r:id="rId8"/>
    <p:sldLayoutId id="2147486008" r:id="rId9"/>
    <p:sldLayoutId id="2147485973" r:id="rId10"/>
    <p:sldLayoutId id="21474859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47EBDB2-0287-D14F-A8C8-B35968356903}" type="slidenum">
              <a:rPr lang="en-US" kern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392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10" r:id="rId1"/>
    <p:sldLayoutId id="2147486011" r:id="rId2"/>
    <p:sldLayoutId id="2147486012" r:id="rId3"/>
    <p:sldLayoutId id="2147486013" r:id="rId4"/>
    <p:sldLayoutId id="2147486014" r:id="rId5"/>
    <p:sldLayoutId id="2147486015" r:id="rId6"/>
    <p:sldLayoutId id="2147486016" r:id="rId7"/>
    <p:sldLayoutId id="2147486017" r:id="rId8"/>
    <p:sldLayoutId id="2147486018" r:id="rId9"/>
    <p:sldLayoutId id="2147486019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Arial"/>
                <a:cs typeface="Arial"/>
                <a:sym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5/1/14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Arial"/>
                <a:cs typeface="Arial"/>
                <a:sym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73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21" r:id="rId1"/>
    <p:sldLayoutId id="2147486022" r:id="rId2"/>
    <p:sldLayoutId id="2147486023" r:id="rId3"/>
    <p:sldLayoutId id="2147486024" r:id="rId4"/>
    <p:sldLayoutId id="2147486025" r:id="rId5"/>
    <p:sldLayoutId id="2147486026" r:id="rId6"/>
    <p:sldLayoutId id="2147486027" r:id="rId7"/>
    <p:sldLayoutId id="2147486028" r:id="rId8"/>
    <p:sldLayoutId id="2147486029" r:id="rId9"/>
    <p:sldLayoutId id="2147486030" r:id="rId10"/>
    <p:sldLayoutId id="214748603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Ge7U61" TargetMode="External"/><Relationship Id="rId4" Type="http://schemas.openxmlformats.org/officeDocument/2006/relationships/hyperlink" Target="http://goo.gl/otXtJu" TargetMode="External"/><Relationship Id="rId5" Type="http://schemas.openxmlformats.org/officeDocument/2006/relationships/hyperlink" Target="http://radical-cybertools.github.io/" TargetMode="External"/><Relationship Id="rId6" Type="http://schemas.openxmlformats.org/officeDocument/2006/relationships/hyperlink" Target="https://docs.google.com/document/d/1wWWYDtItXhzd5FCNFfYh6ESpNqi44tyejmgVJx6osmI/edi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2" Type="http://schemas.openxmlformats.org/officeDocument/2006/relationships/hyperlink" Target="http://radical.rutgers.ed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2"/>
          <p:cNvSpPr txBox="1">
            <a:spLocks/>
          </p:cNvSpPr>
          <p:nvPr/>
        </p:nvSpPr>
        <p:spPr bwMode="auto">
          <a:xfrm>
            <a:off x="0" y="2765029"/>
            <a:ext cx="9144000" cy="124360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0" rIns="27432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Methods and Models of Federating Distributed </a:t>
            </a:r>
            <a:r>
              <a:rPr lang="en-US" sz="2800" dirty="0" err="1" smtClean="0">
                <a:solidFill>
                  <a:schemeClr val="bg1"/>
                </a:solidFill>
              </a:rPr>
              <a:t>Cyberinfrastructure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94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Term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50" y="911867"/>
            <a:ext cx="8717391" cy="5146033"/>
          </a:xfrm>
        </p:spPr>
        <p:txBody>
          <a:bodyPr/>
          <a:lstStyle/>
          <a:p>
            <a:r>
              <a:rPr lang="en-US" dirty="0" smtClean="0"/>
              <a:t>Methods: Tools and Implementation</a:t>
            </a:r>
          </a:p>
          <a:p>
            <a:pPr lvl="1"/>
            <a:r>
              <a:rPr lang="en-US" dirty="0" smtClean="0"/>
              <a:t>Essential Integration and Simple Interoperability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SAGA + PANDA Integration to utilize multiple XSEDE resources</a:t>
            </a:r>
          </a:p>
          <a:p>
            <a:pPr lvl="1"/>
            <a:r>
              <a:rPr lang="en-US" dirty="0" smtClean="0"/>
              <a:t>Common data models, movement</a:t>
            </a:r>
            <a:r>
              <a:rPr lang="en-US" dirty="0"/>
              <a:t> </a:t>
            </a:r>
            <a:r>
              <a:rPr lang="en-US" dirty="0" smtClean="0"/>
              <a:t>&amp; management</a:t>
            </a:r>
          </a:p>
          <a:p>
            <a:pPr lvl="2"/>
            <a:r>
              <a:rPr lang="en-US" dirty="0"/>
              <a:t>Integrate PD2P with P</a:t>
            </a:r>
            <a:r>
              <a:rPr lang="en-US" dirty="0" smtClean="0"/>
              <a:t>*</a:t>
            </a:r>
          </a:p>
          <a:p>
            <a:r>
              <a:rPr lang="en-US" dirty="0" smtClean="0"/>
              <a:t>Models: Conceptual Challenges</a:t>
            </a:r>
          </a:p>
          <a:p>
            <a:pPr lvl="1"/>
            <a:r>
              <a:rPr lang="en-US" dirty="0" smtClean="0"/>
              <a:t>How to federate resources? </a:t>
            </a:r>
          </a:p>
          <a:p>
            <a:pPr lvl="2"/>
            <a:r>
              <a:rPr lang="en-US" dirty="0" smtClean="0"/>
              <a:t>Investigate approaches and </a:t>
            </a:r>
            <a:r>
              <a:rPr lang="en-US" dirty="0"/>
              <a:t>h</a:t>
            </a:r>
            <a:r>
              <a:rPr lang="en-US" dirty="0" smtClean="0"/>
              <a:t>ow  they map to different use cases?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XSEDE Use Cases: (</a:t>
            </a:r>
            <a:r>
              <a:rPr lang="en-US" dirty="0" err="1" smtClean="0"/>
              <a:t>i</a:t>
            </a:r>
            <a:r>
              <a:rPr lang="en-US" dirty="0" smtClean="0"/>
              <a:t>) Federation and Interoperability [1] and (ii) FCI [2]</a:t>
            </a:r>
          </a:p>
          <a:p>
            <a:pPr lvl="1"/>
            <a:r>
              <a:rPr lang="en-US" dirty="0" smtClean="0"/>
              <a:t>“Deep</a:t>
            </a:r>
            <a:r>
              <a:rPr lang="en-US" dirty="0"/>
              <a:t>” </a:t>
            </a:r>
            <a:r>
              <a:rPr lang="en-US" dirty="0" smtClean="0"/>
              <a:t>versus </a:t>
            </a:r>
            <a:r>
              <a:rPr lang="en-US" dirty="0"/>
              <a:t>“Light” </a:t>
            </a:r>
            <a:r>
              <a:rPr lang="en-US" dirty="0" smtClean="0"/>
              <a:t>federation of DCI</a:t>
            </a:r>
          </a:p>
          <a:p>
            <a:pPr lvl="2"/>
            <a:r>
              <a:rPr lang="en-US" dirty="0" smtClean="0"/>
              <a:t>What  abstractions and data-models are needed to “manage” federation?</a:t>
            </a:r>
          </a:p>
          <a:p>
            <a:r>
              <a:rPr lang="en-US" dirty="0" smtClean="0"/>
              <a:t>Metrics: Science</a:t>
            </a:r>
          </a:p>
          <a:p>
            <a:pPr lvl="1"/>
            <a:r>
              <a:rPr lang="en-US" dirty="0" smtClean="0"/>
              <a:t>Enable transparent access to at least two XSEDE resources for ATLAS (i.e. </a:t>
            </a:r>
            <a:r>
              <a:rPr lang="en-US" dirty="0" err="1" smtClean="0"/>
              <a:t>PanDA</a:t>
            </a:r>
            <a:r>
              <a:rPr lang="en-US" dirty="0"/>
              <a:t> </a:t>
            </a:r>
            <a:r>
              <a:rPr lang="en-US" dirty="0" smtClean="0"/>
              <a:t>supported execution)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 Term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Methods: Tools and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Deep Federation: Beyond Interoperability and Integration</a:t>
            </a:r>
          </a:p>
          <a:p>
            <a:pPr lvl="2"/>
            <a:r>
              <a:rPr lang="en-US" dirty="0" smtClean="0"/>
              <a:t>Supporting common Execution Profiles </a:t>
            </a:r>
            <a:endParaRPr lang="en-US" dirty="0"/>
          </a:p>
          <a:p>
            <a:pPr lvl="1"/>
            <a:r>
              <a:rPr lang="en-US" dirty="0" smtClean="0"/>
              <a:t>Controlled distribution of increasingly demanding and heterogeneous workloads across XSEDE</a:t>
            </a:r>
            <a:endParaRPr lang="en-US" dirty="0"/>
          </a:p>
          <a:p>
            <a:r>
              <a:rPr lang="en-US" dirty="0"/>
              <a:t>Models: Conceptual </a:t>
            </a:r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How to balance workloads across different resource types</a:t>
            </a:r>
          </a:p>
          <a:p>
            <a:pPr lvl="1"/>
            <a:r>
              <a:rPr lang="en-US" dirty="0" smtClean="0"/>
              <a:t>Refine and define models of workloads</a:t>
            </a:r>
          </a:p>
          <a:p>
            <a:pPr lvl="2"/>
            <a:r>
              <a:rPr lang="en-US" dirty="0"/>
              <a:t>W*: Underlying  model of </a:t>
            </a:r>
            <a:r>
              <a:rPr lang="en-US" dirty="0" smtClean="0"/>
              <a:t>workloads</a:t>
            </a:r>
            <a:endParaRPr lang="en-US" dirty="0"/>
          </a:p>
          <a:p>
            <a:r>
              <a:rPr lang="en-US" dirty="0" smtClean="0"/>
              <a:t>Metrics: Science</a:t>
            </a:r>
          </a:p>
          <a:p>
            <a:pPr lvl="1"/>
            <a:r>
              <a:rPr lang="en-US" dirty="0" smtClean="0"/>
              <a:t>Provide O(10</a:t>
            </a:r>
            <a:r>
              <a:rPr lang="en-US" baseline="30000" dirty="0" smtClean="0"/>
              <a:t>8</a:t>
            </a:r>
            <a:r>
              <a:rPr lang="en-US" dirty="0" smtClean="0"/>
              <a:t>) CPU-</a:t>
            </a:r>
            <a:r>
              <a:rPr lang="en-US" dirty="0" err="1" smtClean="0"/>
              <a:t>hrs</a:t>
            </a:r>
            <a:r>
              <a:rPr lang="en-US" dirty="0" smtClean="0"/>
              <a:t>/year == 20</a:t>
            </a:r>
            <a:r>
              <a:rPr lang="en-US" dirty="0"/>
              <a:t>-25% increase in overall cycles utilized for US-ATLAS  (~5% of ATLAS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 </a:t>
            </a:r>
            <a:r>
              <a:rPr lang="en-US" dirty="0"/>
              <a:t>Tier II provides ~</a:t>
            </a:r>
            <a:r>
              <a:rPr lang="en-US" dirty="0" smtClean="0"/>
              <a:t>10</a:t>
            </a:r>
            <a:r>
              <a:rPr lang="en-US" baseline="30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CPU-</a:t>
            </a:r>
            <a:r>
              <a:rPr lang="en-US" dirty="0" err="1"/>
              <a:t>hrs</a:t>
            </a:r>
            <a:r>
              <a:rPr lang="en-US" dirty="0"/>
              <a:t>/</a:t>
            </a:r>
            <a:r>
              <a:rPr lang="en-US" dirty="0" smtClean="0"/>
              <a:t>year</a:t>
            </a:r>
          </a:p>
          <a:p>
            <a:pPr lvl="2"/>
            <a:r>
              <a:rPr lang="en-US" dirty="0" smtClean="0"/>
              <a:t>~1-2% of XSEDE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Term: From 2 to ∞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Methods: Tools and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Integration with XSEDE Execution Management Service (EMS)</a:t>
            </a:r>
          </a:p>
          <a:p>
            <a:pPr lvl="2"/>
            <a:r>
              <a:rPr lang="en-US" dirty="0" smtClean="0"/>
              <a:t>“PANDA as an XSEDE Service”</a:t>
            </a:r>
          </a:p>
          <a:p>
            <a:r>
              <a:rPr lang="en-US" dirty="0" smtClean="0"/>
              <a:t>Models</a:t>
            </a:r>
            <a:r>
              <a:rPr lang="en-US" dirty="0"/>
              <a:t>: Conceptual </a:t>
            </a:r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Efficiency of load-balancing and resource utilization</a:t>
            </a:r>
          </a:p>
          <a:p>
            <a:pPr lvl="2"/>
            <a:r>
              <a:rPr lang="en-US" dirty="0" smtClean="0"/>
              <a:t>C.f. Titan is at best 90% utilized. </a:t>
            </a:r>
          </a:p>
          <a:p>
            <a:pPr lvl="1"/>
            <a:r>
              <a:rPr lang="en-US" dirty="0" smtClean="0"/>
              <a:t>Dynamic resource utilization and “Dynamic On Demand” Federation</a:t>
            </a:r>
          </a:p>
          <a:p>
            <a:pPr lvl="2"/>
            <a:r>
              <a:rPr lang="en-US" dirty="0" smtClean="0"/>
              <a:t>What and </a:t>
            </a:r>
            <a:r>
              <a:rPr lang="en-US" dirty="0"/>
              <a:t>W</a:t>
            </a:r>
            <a:r>
              <a:rPr lang="en-US" dirty="0" smtClean="0"/>
              <a:t>hen to federate</a:t>
            </a:r>
          </a:p>
          <a:p>
            <a:r>
              <a:rPr lang="en-US" dirty="0"/>
              <a:t>Metrics: Science </a:t>
            </a:r>
          </a:p>
          <a:p>
            <a:pPr lvl="1"/>
            <a:r>
              <a:rPr lang="en-US" dirty="0" smtClean="0"/>
              <a:t>Enable XSEDE for multiple experiments and application communities through </a:t>
            </a:r>
            <a:r>
              <a:rPr lang="en-US" dirty="0" err="1" smtClean="0"/>
              <a:t>PanDA</a:t>
            </a:r>
            <a:r>
              <a:rPr lang="en-US" dirty="0" smtClean="0"/>
              <a:t>-XSEDE-EMS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 smtClean="0"/>
              <a:t>Will deliver an “Independent” White-Paper/Technical Report</a:t>
            </a:r>
            <a:endParaRPr lang="en-US" b="1" dirty="0"/>
          </a:p>
          <a:p>
            <a:pPr lvl="1"/>
            <a:r>
              <a:rPr lang="en-US" b="1" dirty="0" smtClean="0"/>
              <a:t>“</a:t>
            </a:r>
            <a:r>
              <a:rPr lang="en-US" b="1" dirty="0"/>
              <a:t>Experience, Best Practice and Architecture for Federating </a:t>
            </a:r>
            <a:r>
              <a:rPr lang="en-US" b="1" dirty="0" smtClean="0"/>
              <a:t>Next-Generation NSF DCI and Science”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Impact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368602" y="1099276"/>
            <a:ext cx="8229600" cy="47879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Methods:  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Current customized and point approaches  not sustainable or scalable</a:t>
            </a:r>
          </a:p>
          <a:p>
            <a:pPr lvl="2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Application/project specific</a:t>
            </a:r>
          </a:p>
          <a:p>
            <a:pPr lvl="2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Existing heroic effort limited to “big projects”,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ot long-tail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Provide Building Blocks: From Interoperability to Federation</a:t>
            </a:r>
          </a:p>
          <a:p>
            <a:pPr lvl="2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Integration and Interoperability: Specific services and capabilities</a:t>
            </a:r>
          </a:p>
          <a:p>
            <a:pPr lvl="2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Federation: Common Models + Integration + Interoperation + Tools</a:t>
            </a:r>
          </a:p>
          <a:p>
            <a:pPr lvl="3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Execution service used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by different workflow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systems and tools</a:t>
            </a:r>
          </a:p>
          <a:p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Models: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Analyze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and understand different approaches to Federation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Conceptual basis to reason about best Federation level and approach</a:t>
            </a:r>
          </a:p>
          <a:p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Metrics: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Existing: ATLAS, CMS/ALICE and LIGO and LSST</a:t>
            </a:r>
          </a:p>
          <a:p>
            <a:pPr lvl="2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Simulation-based (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eg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Biomolecular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 and other data-intensive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Blue Print for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federating future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NSF DCI and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2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1800" dirty="0" smtClean="0">
              <a:latin typeface="Arial" charset="0"/>
              <a:ea typeface="ＭＳ Ｐゴシック" charset="0"/>
              <a:cs typeface="ＭＳ Ｐゴシック" charset="0"/>
              <a:sym typeface="Wingdings" charset="0"/>
            </a:endParaRPr>
          </a:p>
          <a:p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4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References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368602" y="1099276"/>
            <a:ext cx="8229600" cy="4787900"/>
          </a:xfrm>
        </p:spPr>
        <p:txBody>
          <a:bodyPr/>
          <a:lstStyle/>
          <a:p>
            <a:pPr marL="457200" indent="-457200">
              <a:buFont typeface="Wingdings" charset="2"/>
              <a:buAutoNum type="arabicPlain"/>
            </a:pPr>
            <a:r>
              <a:rPr lang="en-US" sz="1800" dirty="0"/>
              <a:t>XSEDE Federation and Interoperability Use </a:t>
            </a:r>
            <a:r>
              <a:rPr lang="en-US" sz="1800" dirty="0" smtClean="0"/>
              <a:t>Case, </a:t>
            </a:r>
            <a:r>
              <a:rPr lang="en-US" sz="1800" i="1" dirty="0" smtClean="0"/>
              <a:t>S. Jha et al</a:t>
            </a:r>
            <a:endParaRPr lang="en-US" sz="1800" i="1" dirty="0"/>
          </a:p>
          <a:p>
            <a:pPr lvl="1"/>
            <a:r>
              <a:rPr lang="en-US" dirty="0">
                <a:hlinkClick r:id="rId3"/>
              </a:rPr>
              <a:t>http://goo.gl/Ge7U61</a:t>
            </a:r>
            <a:endParaRPr lang="en-US" dirty="0"/>
          </a:p>
          <a:p>
            <a:pPr marL="457200" indent="-457200">
              <a:buFont typeface="Wingdings" charset="2"/>
              <a:buAutoNum type="arabicPlain"/>
            </a:pPr>
            <a:r>
              <a:rPr lang="en-US" sz="1800" dirty="0" smtClean="0"/>
              <a:t>XSEDE </a:t>
            </a:r>
            <a:r>
              <a:rPr lang="en-US" sz="1800" dirty="0"/>
              <a:t>First Connecting Instrumentation Use </a:t>
            </a:r>
            <a:r>
              <a:rPr lang="en-US" sz="1800" dirty="0" smtClean="0"/>
              <a:t>Cases, </a:t>
            </a:r>
            <a:r>
              <a:rPr lang="en-US" sz="1800" i="1" dirty="0" smtClean="0"/>
              <a:t>K De et al </a:t>
            </a:r>
            <a:endParaRPr lang="en-US" sz="1800" i="1" dirty="0"/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http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://goo.gl/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otXtJu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Wingdings" charset="2"/>
              <a:buAutoNum type="arabicPlain"/>
            </a:pPr>
            <a:r>
              <a:rPr lang="en-US" sz="1800" dirty="0" smtClean="0"/>
              <a:t>“Distributed </a:t>
            </a:r>
            <a:r>
              <a:rPr lang="en-US" sz="1800" dirty="0"/>
              <a:t>computing practice for </a:t>
            </a:r>
            <a:r>
              <a:rPr lang="en-US" sz="1800" dirty="0" smtClean="0"/>
              <a:t>large</a:t>
            </a:r>
            <a:r>
              <a:rPr lang="en-US" sz="1800" dirty="0"/>
              <a:t>-scale science and engineering </a:t>
            </a:r>
            <a:r>
              <a:rPr lang="en-US" sz="1800" dirty="0" smtClean="0"/>
              <a:t>applications”</a:t>
            </a:r>
            <a:r>
              <a:rPr lang="en-US" sz="1800" i="1" dirty="0" smtClean="0"/>
              <a:t>, 2013, Jha, Katz et al, </a:t>
            </a:r>
            <a:r>
              <a:rPr lang="fr-FR" sz="1800" i="1" dirty="0" err="1" smtClean="0"/>
              <a:t>doi</a:t>
            </a:r>
            <a:r>
              <a:rPr lang="fr-FR" sz="1800" i="1" dirty="0"/>
              <a:t>: 10.1002/cpe.</a:t>
            </a:r>
            <a:r>
              <a:rPr lang="fr-FR" sz="1800" i="1" dirty="0" smtClean="0"/>
              <a:t>2897 </a:t>
            </a:r>
          </a:p>
          <a:p>
            <a:pPr marL="457200" indent="-457200">
              <a:buFont typeface="Wingdings" charset="2"/>
              <a:buAutoNum type="arabicPlain"/>
            </a:pPr>
            <a:r>
              <a:rPr lang="fr-FR" sz="1800" dirty="0" smtClean="0"/>
              <a:t>P*: Model for Pilot-Jobs, IEEE e-Science 2012, </a:t>
            </a:r>
            <a:r>
              <a:rPr lang="fr-FR" sz="1800" i="1" dirty="0" smtClean="0"/>
              <a:t>Jha et </a:t>
            </a:r>
            <a:r>
              <a:rPr lang="fr-FR" sz="1800" i="1" smtClean="0"/>
              <a:t>al, </a:t>
            </a:r>
          </a:p>
          <a:p>
            <a:pPr marL="912812" lvl="1" indent="-457200"/>
            <a:r>
              <a:rPr lang="fr-FR" sz="1600" i="1" smtClean="0"/>
              <a:t>http</a:t>
            </a:r>
            <a:r>
              <a:rPr lang="fr-FR" sz="1600" i="1" dirty="0"/>
              <a:t>://</a:t>
            </a:r>
            <a:r>
              <a:rPr lang="fr-FR" sz="1600" i="1" dirty="0" err="1"/>
              <a:t>dx.doi.org</a:t>
            </a:r>
            <a:r>
              <a:rPr lang="fr-FR" sz="1600" i="1" dirty="0"/>
              <a:t>/10.1109/eScience.2012.6404423</a:t>
            </a:r>
            <a:endParaRPr lang="fr-FR" sz="1600" i="1" dirty="0" smtClean="0"/>
          </a:p>
          <a:p>
            <a:pPr marL="457200" indent="-457200">
              <a:buFont typeface="Wingdings" charset="2"/>
              <a:buAutoNum type="arabicPlain"/>
            </a:pPr>
            <a:r>
              <a:rPr lang="en-US" sz="1800" dirty="0" smtClean="0"/>
              <a:t>RADICAL </a:t>
            </a:r>
            <a:r>
              <a:rPr lang="en-US" sz="1800" dirty="0" err="1"/>
              <a:t>Cybertools</a:t>
            </a:r>
            <a:endParaRPr lang="en-US" sz="1800" dirty="0"/>
          </a:p>
          <a:p>
            <a:pPr lvl="1"/>
            <a:r>
              <a:rPr lang="en-US" dirty="0">
                <a:hlinkClick r:id="rId5"/>
              </a:rPr>
              <a:t>http://radical-cybertools.github.io</a:t>
            </a:r>
            <a:r>
              <a:rPr lang="en-US" dirty="0" smtClean="0">
                <a:hlinkClick r:id="rId5"/>
              </a:rPr>
              <a:t>/</a:t>
            </a:r>
            <a:endParaRPr lang="fr-FR" dirty="0"/>
          </a:p>
          <a:p>
            <a:pPr marL="457200" indent="-457200">
              <a:buFont typeface="Wingdings" charset="2"/>
              <a:buAutoNum type="arabicPlain"/>
            </a:pPr>
            <a:r>
              <a:rPr lang="fr-FR" sz="1800" dirty="0" err="1"/>
              <a:t>PanDA</a:t>
            </a:r>
            <a:r>
              <a:rPr lang="fr-FR" sz="1800" dirty="0"/>
              <a:t> Production and </a:t>
            </a:r>
            <a:r>
              <a:rPr lang="fr-FR" sz="1800" dirty="0" err="1"/>
              <a:t>Analysis</a:t>
            </a:r>
            <a:r>
              <a:rPr lang="fr-FR" sz="1800" dirty="0"/>
              <a:t> </a:t>
            </a:r>
            <a:r>
              <a:rPr lang="fr-FR" sz="1800" dirty="0" err="1"/>
              <a:t>backend</a:t>
            </a:r>
            <a:r>
              <a:rPr lang="fr-FR" sz="1800" dirty="0"/>
              <a:t>. 17th International </a:t>
            </a:r>
            <a:r>
              <a:rPr lang="fr-FR" sz="1800" dirty="0" err="1"/>
              <a:t>Conference</a:t>
            </a:r>
            <a:r>
              <a:rPr lang="fr-FR" sz="1800" dirty="0"/>
              <a:t> on </a:t>
            </a:r>
            <a:r>
              <a:rPr lang="fr-FR" sz="1800" dirty="0" err="1"/>
              <a:t>Computing</a:t>
            </a:r>
            <a:r>
              <a:rPr lang="fr-FR" sz="1800" dirty="0"/>
              <a:t> in High </a:t>
            </a:r>
            <a:r>
              <a:rPr lang="fr-FR" sz="1800" dirty="0" err="1"/>
              <a:t>Energy</a:t>
            </a:r>
            <a:r>
              <a:rPr lang="fr-FR" sz="1800" dirty="0"/>
              <a:t> and </a:t>
            </a:r>
            <a:r>
              <a:rPr lang="fr-FR" sz="1800" dirty="0" err="1"/>
              <a:t>Nuclear</a:t>
            </a:r>
            <a:r>
              <a:rPr lang="fr-FR" sz="1800" dirty="0"/>
              <a:t> </a:t>
            </a:r>
            <a:r>
              <a:rPr lang="fr-FR" sz="1800" dirty="0" err="1"/>
              <a:t>Physics</a:t>
            </a:r>
            <a:r>
              <a:rPr lang="fr-FR" sz="1800" dirty="0"/>
              <a:t> </a:t>
            </a:r>
            <a:r>
              <a:rPr lang="fr-FR" sz="1800" dirty="0" smtClean="0"/>
              <a:t>March </a:t>
            </a:r>
            <a:r>
              <a:rPr lang="fr-FR" sz="1800" dirty="0"/>
              <a:t>2009. Journal of </a:t>
            </a:r>
            <a:r>
              <a:rPr lang="fr-FR" sz="1800" dirty="0" err="1"/>
              <a:t>Physics</a:t>
            </a:r>
            <a:r>
              <a:rPr lang="fr-FR" sz="1800" dirty="0"/>
              <a:t> Volume 219, 210. </a:t>
            </a:r>
            <a:r>
              <a:rPr lang="fr-FR" sz="1800" i="1" dirty="0" err="1"/>
              <a:t>K.De</a:t>
            </a:r>
            <a:r>
              <a:rPr lang="fr-FR" sz="1800" i="1" dirty="0"/>
              <a:t> et al </a:t>
            </a:r>
          </a:p>
          <a:p>
            <a:pPr marL="457200" indent="-457200">
              <a:buFont typeface="Wingdings" charset="2"/>
              <a:buAutoNum type="arabicPlain"/>
            </a:pPr>
            <a:r>
              <a:rPr lang="fr-FR" sz="1800" dirty="0" smtClean="0"/>
              <a:t>XSEDE Architecture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www.xsede.org</a:t>
            </a:r>
            <a:r>
              <a:rPr lang="en-US" dirty="0"/>
              <a:t>/documents/10157/281380/XSEDE+Architecture+2012-03-03+Level-1-and-2+ver+1.</a:t>
            </a:r>
            <a:r>
              <a:rPr lang="en-US" dirty="0" smtClean="0"/>
              <a:t>pdf</a:t>
            </a:r>
            <a:endParaRPr lang="en-US" i="1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>
              <a:latin typeface="Arial" charset="0"/>
              <a:ea typeface="ＭＳ Ｐゴシック" charset="0"/>
              <a:cs typeface="ＭＳ Ｐゴシック" charset="0"/>
              <a:hlinkClick r:id="rId6"/>
            </a:endParaRPr>
          </a:p>
          <a:p>
            <a:pPr marL="0" indent="0">
              <a:buNone/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2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Motivation</a:t>
            </a:r>
            <a:r>
              <a:rPr lang="en-US" dirty="0"/>
              <a:t>: Federating </a:t>
            </a:r>
            <a:r>
              <a:rPr lang="en-US" dirty="0" smtClean="0"/>
              <a:t>DCI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What is Federation?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Federation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the collective and concurrent utilization of DCI [1]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Integration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interoperability are necessary conditions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Types and levels of Federation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Intra (within XSEDE)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Inter (across administrative domains)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Why Federate DCI?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Application scalability [2]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Peak (time) and steady-state demand, heterogeneous workload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Application </a:t>
            </a:r>
            <a:r>
              <a:rPr lang="en-US" dirty="0" smtClean="0">
                <a:solidFill>
                  <a:schemeClr val="tx1"/>
                </a:solidFill>
              </a:rPr>
              <a:t>characteristics and </a:t>
            </a:r>
            <a:r>
              <a:rPr lang="en-US" dirty="0">
                <a:solidFill>
                  <a:schemeClr val="tx1"/>
                </a:solidFill>
              </a:rPr>
              <a:t>sophistication increase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Beyond “pure” HPC or HTC, mixed modes (HP-HTC)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Resource utilization efficiency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Exploit diversity, yet preserve specificity</a:t>
            </a: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Will advance the state of theory and practice on XSEDE by providing extensible solutions to an important and strategic application</a:t>
            </a:r>
            <a:endParaRPr lang="en-US" dirty="0" smtClean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7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Problem: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7013" lvl="1" indent="-227013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We are still learning how to architect large-scale distributed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systems! 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First generation of DCI characterized by “gluing it” </a:t>
            </a:r>
            <a:r>
              <a:rPr lang="en-US" dirty="0" smtClean="0">
                <a:solidFill>
                  <a:schemeClr val="tx1"/>
                </a:solidFill>
              </a:rPr>
              <a:t>together </a:t>
            </a:r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Many local solutions, lack of end-to-end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solutions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Lack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Models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Methods for simple, scalable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execution on  DCI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Execution Profiles -- set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decisions – varies significantly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Execution, Compute and Data </a:t>
            </a:r>
            <a:r>
              <a:rPr lang="en-US" dirty="0">
                <a:solidFill>
                  <a:schemeClr val="tx1"/>
                </a:solidFill>
              </a:rPr>
              <a:t>models supported by </a:t>
            </a:r>
            <a:r>
              <a:rPr lang="en-US" dirty="0" smtClean="0">
                <a:solidFill>
                  <a:schemeClr val="tx1"/>
                </a:solidFill>
              </a:rPr>
              <a:t>DCI inconsistent 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“Leaky abstractions” and tools </a:t>
            </a:r>
            <a:r>
              <a:rPr lang="en-US" dirty="0">
                <a:solidFill>
                  <a:schemeClr val="tx1"/>
                </a:solidFill>
              </a:rPr>
              <a:t>influences application </a:t>
            </a:r>
            <a:r>
              <a:rPr lang="en-US" dirty="0" smtClean="0">
                <a:solidFill>
                  <a:schemeClr val="tx1"/>
                </a:solidFill>
              </a:rPr>
              <a:t>[4]</a:t>
            </a:r>
          </a:p>
          <a:p>
            <a:pPr marL="1371600" lvl="3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Conceptual </a:t>
            </a:r>
            <a:r>
              <a:rPr lang="en-US" sz="1800" dirty="0">
                <a:solidFill>
                  <a:schemeClr val="tx1"/>
                </a:solidFill>
              </a:rPr>
              <a:t>and I</a:t>
            </a:r>
            <a:r>
              <a:rPr lang="en-US" sz="1800" dirty="0" smtClean="0">
                <a:solidFill>
                  <a:schemeClr val="tx1"/>
                </a:solidFill>
              </a:rPr>
              <a:t>mplementation Challenges of Federating DCI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How (what level?) to </a:t>
            </a:r>
            <a:r>
              <a:rPr lang="en-US" dirty="0">
                <a:solidFill>
                  <a:schemeClr val="tx1"/>
                </a:solidFill>
              </a:rPr>
              <a:t>federate resources? When to utilize resource </a:t>
            </a:r>
            <a:r>
              <a:rPr lang="en-US" dirty="0" smtClean="0">
                <a:solidFill>
                  <a:schemeClr val="tx1"/>
                </a:solidFill>
              </a:rPr>
              <a:t>X?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How </a:t>
            </a:r>
            <a:r>
              <a:rPr lang="en-US" dirty="0">
                <a:solidFill>
                  <a:schemeClr val="tx1"/>
                </a:solidFill>
              </a:rPr>
              <a:t>to manage heterogeneity and complexity?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Abstractions and middleware for resource management?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Optimal Mapping </a:t>
            </a:r>
            <a:r>
              <a:rPr lang="en-US" sz="1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Tasks to 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More than scheduling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Application characteristics &lt;==&gt; Federated resource profiles</a:t>
            </a:r>
          </a:p>
        </p:txBody>
      </p:sp>
    </p:spTree>
    <p:extLst>
      <p:ext uri="{BB962C8B-B14F-4D97-AF65-F5344CB8AC3E}">
        <p14:creationId xmlns:p14="http://schemas.microsoft.com/office/powerpoint/2010/main" val="205832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Science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Scientific advances often require large-scale federated resources</a:t>
            </a:r>
          </a:p>
          <a:p>
            <a:r>
              <a:rPr lang="en-US" dirty="0" smtClean="0"/>
              <a:t>Example: ATLAS – one of the LHC experiments</a:t>
            </a:r>
          </a:p>
          <a:p>
            <a:pPr lvl="1"/>
            <a:r>
              <a:rPr lang="en-US" dirty="0" smtClean="0"/>
              <a:t>Relies heavily on DCI for all computing needs</a:t>
            </a:r>
          </a:p>
          <a:p>
            <a:pPr lvl="2"/>
            <a:r>
              <a:rPr lang="en-US" dirty="0" smtClean="0"/>
              <a:t>Discovery of Higgs leading to Nobel Prize enabled by use of DCI</a:t>
            </a:r>
          </a:p>
          <a:p>
            <a:pPr lvl="1"/>
            <a:r>
              <a:rPr lang="en-US" dirty="0" smtClean="0"/>
              <a:t>Scale and complexity of computing will increase by factors of 2-10 in future</a:t>
            </a:r>
          </a:p>
          <a:p>
            <a:pPr lvl="2"/>
            <a:r>
              <a:rPr lang="en-US" dirty="0"/>
              <a:t>Need more </a:t>
            </a:r>
            <a:r>
              <a:rPr lang="en-US" dirty="0" smtClean="0"/>
              <a:t>resources and </a:t>
            </a:r>
            <a:r>
              <a:rPr lang="en-US" dirty="0"/>
              <a:t>utilize </a:t>
            </a:r>
            <a:r>
              <a:rPr lang="en-US" dirty="0" smtClean="0"/>
              <a:t>resources </a:t>
            </a:r>
            <a:r>
              <a:rPr lang="en-US" dirty="0"/>
              <a:t>efficiently</a:t>
            </a:r>
          </a:p>
          <a:p>
            <a:pPr lvl="2"/>
            <a:r>
              <a:rPr lang="en-US" dirty="0" smtClean="0"/>
              <a:t>Need better federation of heterogeneous resources</a:t>
            </a:r>
          </a:p>
          <a:p>
            <a:r>
              <a:rPr lang="en-US" dirty="0" smtClean="0"/>
              <a:t>Similar questions are being asked of CMS/ALICE</a:t>
            </a:r>
          </a:p>
          <a:p>
            <a:pPr lvl="1"/>
            <a:r>
              <a:rPr lang="en-US" dirty="0" smtClean="0"/>
              <a:t>And LBNE, AMS, LSST, LIGO …</a:t>
            </a:r>
            <a:endParaRPr lang="en-US" dirty="0"/>
          </a:p>
          <a:p>
            <a:r>
              <a:rPr lang="en-US" dirty="0" smtClean="0"/>
              <a:t>“Long Tail of Science” </a:t>
            </a:r>
          </a:p>
          <a:p>
            <a:pPr lvl="1"/>
            <a:r>
              <a:rPr lang="en-US" dirty="0" smtClean="0"/>
              <a:t>Scaling </a:t>
            </a:r>
            <a:r>
              <a:rPr lang="en-US" dirty="0"/>
              <a:t>remains difficult for </a:t>
            </a:r>
            <a:r>
              <a:rPr lang="en-US" i="1" dirty="0"/>
              <a:t>individual</a:t>
            </a:r>
            <a:r>
              <a:rPr lang="en-US" dirty="0"/>
              <a:t> scientists </a:t>
            </a:r>
          </a:p>
          <a:p>
            <a:pPr lvl="2"/>
            <a:r>
              <a:rPr lang="en-US" dirty="0"/>
              <a:t>&lt; 1% can do O(100) tasks of O(10GB) over O(10) </a:t>
            </a:r>
            <a:r>
              <a:rPr lang="en-US" dirty="0" smtClean="0"/>
              <a:t>nodes</a:t>
            </a:r>
          </a:p>
          <a:p>
            <a:pPr lvl="1"/>
            <a:r>
              <a:rPr lang="en-US" dirty="0"/>
              <a:t>Campus Bridging: a type of federation of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We propose to address both practical and conceptual problem  and provide interoperable/extensible implementations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RADICAL@Rutgers</a:t>
            </a:r>
            <a:endParaRPr lang="en-US" dirty="0" smtClean="0"/>
          </a:p>
          <a:p>
            <a:pPr lvl="1"/>
            <a:r>
              <a:rPr lang="en-US" dirty="0" smtClean="0"/>
              <a:t>Triple point of Computer Science theory and principles, </a:t>
            </a:r>
            <a:r>
              <a:rPr lang="en-US" dirty="0" err="1" smtClean="0"/>
              <a:t>Cyberinfrastructure</a:t>
            </a:r>
            <a:r>
              <a:rPr lang="en-US" dirty="0" smtClean="0"/>
              <a:t> Development and Computational Science </a:t>
            </a:r>
          </a:p>
          <a:p>
            <a:pPr lvl="1"/>
            <a:r>
              <a:rPr lang="en-US" dirty="0" smtClean="0"/>
              <a:t>Abstractions-based, Standards-driven </a:t>
            </a:r>
            <a:r>
              <a:rPr lang="en-US" dirty="0"/>
              <a:t>RADICAL </a:t>
            </a:r>
            <a:r>
              <a:rPr lang="en-US" dirty="0" err="1" smtClean="0"/>
              <a:t>Cybertools</a:t>
            </a:r>
            <a:r>
              <a:rPr lang="en-US" dirty="0"/>
              <a:t> </a:t>
            </a:r>
            <a:r>
              <a:rPr lang="en-US" dirty="0" smtClean="0"/>
              <a:t>[5]</a:t>
            </a:r>
          </a:p>
          <a:p>
            <a:r>
              <a:rPr lang="en-US" dirty="0" smtClean="0"/>
              <a:t>UTA</a:t>
            </a:r>
          </a:p>
          <a:p>
            <a:pPr lvl="1"/>
            <a:r>
              <a:rPr lang="en-US" dirty="0" smtClean="0"/>
              <a:t>Led revolutionary change in HEP computing model through the PanDA workload management system [6]</a:t>
            </a:r>
          </a:p>
          <a:p>
            <a:pPr lvl="1"/>
            <a:r>
              <a:rPr lang="en-US" dirty="0" smtClean="0"/>
              <a:t>First practical </a:t>
            </a:r>
            <a:r>
              <a:rPr lang="en-US" dirty="0" err="1" smtClean="0"/>
              <a:t>exascale</a:t>
            </a:r>
            <a:r>
              <a:rPr lang="en-US" dirty="0" smtClean="0"/>
              <a:t> federated system</a:t>
            </a:r>
          </a:p>
          <a:p>
            <a:r>
              <a:rPr lang="en-US" dirty="0" smtClean="0"/>
              <a:t>BNL</a:t>
            </a:r>
          </a:p>
          <a:p>
            <a:pPr lvl="1"/>
            <a:r>
              <a:rPr lang="en-US" dirty="0" smtClean="0"/>
              <a:t>Leads PanDA project jointly with UTA</a:t>
            </a:r>
          </a:p>
          <a:p>
            <a:pPr lvl="1"/>
            <a:r>
              <a:rPr lang="en-US" dirty="0" smtClean="0"/>
              <a:t>Is the host US national laboratory in charge of ATLAS</a:t>
            </a:r>
          </a:p>
          <a:p>
            <a:r>
              <a:rPr lang="en-US" dirty="0"/>
              <a:t>Why this team?</a:t>
            </a:r>
          </a:p>
          <a:p>
            <a:pPr lvl="1"/>
            <a:r>
              <a:rPr lang="en-US" dirty="0"/>
              <a:t>A team of </a:t>
            </a:r>
            <a:r>
              <a:rPr lang="en-US" dirty="0" smtClean="0"/>
              <a:t>CI/computer </a:t>
            </a:r>
            <a:r>
              <a:rPr lang="en-US" dirty="0"/>
              <a:t>scientists and </a:t>
            </a:r>
            <a:r>
              <a:rPr lang="en-US" dirty="0" smtClean="0"/>
              <a:t>physicists, complementary skills</a:t>
            </a:r>
            <a:endParaRPr lang="en-US" dirty="0"/>
          </a:p>
          <a:p>
            <a:pPr lvl="1"/>
            <a:r>
              <a:rPr lang="en-US" dirty="0" smtClean="0"/>
              <a:t>Complementary AND complete </a:t>
            </a:r>
            <a:r>
              <a:rPr lang="en-US" dirty="0" err="1" smtClean="0"/>
              <a:t>capabilties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0682" y="35615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  <a:ea typeface="Arial"/>
              <a:cs typeface="Arial"/>
              <a:sym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928" y="-36894"/>
            <a:ext cx="8471155" cy="815693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RADICAL: Research in Advanced Distributed </a:t>
            </a:r>
            <a:r>
              <a:rPr lang="en-US" sz="2400" b="1" dirty="0" err="1" smtClean="0">
                <a:solidFill>
                  <a:srgbClr val="800000"/>
                </a:solidFill>
              </a:rPr>
              <a:t>Cyberinfrastructure</a:t>
            </a:r>
            <a:r>
              <a:rPr lang="en-US" sz="2400" b="1" dirty="0" smtClean="0">
                <a:solidFill>
                  <a:srgbClr val="800000"/>
                </a:solidFill>
              </a:rPr>
              <a:t> </a:t>
            </a:r>
            <a:r>
              <a:rPr lang="en-US" sz="2400" b="1" dirty="0">
                <a:solidFill>
                  <a:srgbClr val="800000"/>
                </a:solidFill>
              </a:rPr>
              <a:t>Lab</a:t>
            </a:r>
            <a:br>
              <a:rPr lang="en-US" sz="2400" b="1" dirty="0">
                <a:solidFill>
                  <a:srgbClr val="800000"/>
                </a:solidFill>
              </a:rPr>
            </a:br>
            <a:r>
              <a:rPr lang="en-US" sz="1800" b="1" dirty="0">
                <a:solidFill>
                  <a:srgbClr val="0000FF"/>
                </a:solidFill>
                <a:hlinkClick r:id="rId2"/>
              </a:rPr>
              <a:t>http://</a:t>
            </a:r>
            <a:r>
              <a:rPr lang="en-US" sz="1800" b="1" dirty="0" smtClean="0">
                <a:solidFill>
                  <a:srgbClr val="0000FF"/>
                </a:solidFill>
                <a:hlinkClick r:id="rId2"/>
              </a:rPr>
              <a:t>radical.rutgers.edu</a:t>
            </a:r>
            <a:r>
              <a:rPr lang="en-US" sz="1800" b="1" dirty="0" smtClean="0">
                <a:solidFill>
                  <a:srgbClr val="0000FF"/>
                </a:solidFill>
              </a:rPr>
              <a:t> </a:t>
            </a:r>
            <a:r>
              <a:rPr lang="en-US" sz="1800" b="1" dirty="0" smtClean="0">
                <a:solidFill>
                  <a:srgbClr val="800000"/>
                </a:solidFill>
              </a:rPr>
              <a:t>&amp; </a:t>
            </a:r>
            <a:r>
              <a:rPr lang="en-US" sz="1800" b="1" dirty="0" smtClean="0">
                <a:solidFill>
                  <a:srgbClr val="0000FF"/>
                </a:solidFill>
              </a:rPr>
              <a:t>http</a:t>
            </a:r>
            <a:r>
              <a:rPr lang="en-US" sz="1800" b="1" dirty="0">
                <a:solidFill>
                  <a:srgbClr val="0000FF"/>
                </a:solidFill>
              </a:rPr>
              <a:t>://</a:t>
            </a:r>
            <a:r>
              <a:rPr lang="en-US" sz="1800" b="1" dirty="0" err="1">
                <a:solidFill>
                  <a:srgbClr val="0000FF"/>
                </a:solidFill>
              </a:rPr>
              <a:t>radical.rutgers.edu</a:t>
            </a:r>
            <a:r>
              <a:rPr lang="en-US" sz="1800" b="1" dirty="0">
                <a:solidFill>
                  <a:srgbClr val="0000FF"/>
                </a:solidFill>
              </a:rPr>
              <a:t>/projects/radical-</a:t>
            </a:r>
            <a:r>
              <a:rPr lang="en-US" sz="1800" b="1" dirty="0" err="1" smtClean="0">
                <a:solidFill>
                  <a:srgbClr val="0000FF"/>
                </a:solidFill>
              </a:rPr>
              <a:t>cybertools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30468" y="1212477"/>
            <a:ext cx="4243278" cy="639482"/>
          </a:xfrm>
        </p:spPr>
        <p:txBody>
          <a:bodyPr>
            <a:noAutofit/>
          </a:bodyPr>
          <a:lstStyle/>
          <a:p>
            <a:r>
              <a:rPr lang="en-US" sz="1500" b="0" dirty="0" smtClean="0"/>
              <a:t>General Approach: Build Tools that Make Using XSEDE easier (manage </a:t>
            </a:r>
            <a:r>
              <a:rPr lang="en-US" sz="1500" b="0" dirty="0" err="1" smtClean="0"/>
              <a:t>compelexity</a:t>
            </a:r>
            <a:r>
              <a:rPr lang="en-US" sz="1500" b="0" dirty="0" smtClean="0"/>
              <a:t> of distribution and heterogeneity) efficient (small software footprint) and effective (meet user requirements)</a:t>
            </a:r>
            <a:endParaRPr lang="en-US" sz="1500" b="0" dirty="0"/>
          </a:p>
        </p:txBody>
      </p:sp>
      <p:pic>
        <p:nvPicPr>
          <p:cNvPr id="12" name="Content Placeholder 10" descr="ngm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305" b="-41305"/>
          <a:stretch>
            <a:fillRect/>
          </a:stretch>
        </p:blipFill>
        <p:spPr>
          <a:xfrm>
            <a:off x="539472" y="3930909"/>
            <a:ext cx="3749780" cy="3665830"/>
          </a:xfrm>
          <a:prstGeom prst="rect">
            <a:avLst/>
          </a:prstGeom>
        </p:spPr>
      </p:pic>
      <p:pic>
        <p:nvPicPr>
          <p:cNvPr id="14" name="Content Placeholder 13" descr="ensemble-schematic.pn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684" b="-65684"/>
          <a:stretch>
            <a:fillRect/>
          </a:stretch>
        </p:blipFill>
        <p:spPr>
          <a:xfrm>
            <a:off x="4528938" y="1627603"/>
            <a:ext cx="2415274" cy="2361201"/>
          </a:xfrm>
        </p:spPr>
      </p:pic>
      <p:pic>
        <p:nvPicPr>
          <p:cNvPr id="15" name="Picture 14" descr="two-architectu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06" y="4493121"/>
            <a:ext cx="2723029" cy="2191442"/>
          </a:xfrm>
          <a:prstGeom prst="rect">
            <a:avLst/>
          </a:prstGeom>
        </p:spPr>
      </p:pic>
      <p:sp>
        <p:nvSpPr>
          <p:cNvPr id="18" name="Text Placeholder 6"/>
          <p:cNvSpPr>
            <a:spLocks noGrp="1"/>
          </p:cNvSpPr>
          <p:nvPr>
            <p:ph type="body" idx="1"/>
          </p:nvPr>
        </p:nvSpPr>
        <p:spPr>
          <a:xfrm>
            <a:off x="4655870" y="662420"/>
            <a:ext cx="4040188" cy="1196559"/>
          </a:xfrm>
        </p:spPr>
        <p:txBody>
          <a:bodyPr>
            <a:noAutofit/>
          </a:bodyPr>
          <a:lstStyle/>
          <a:p>
            <a:r>
              <a:rPr lang="en-US" sz="1500" b="0" dirty="0" smtClean="0"/>
              <a:t>Specific Approach: (</a:t>
            </a:r>
            <a:r>
              <a:rPr lang="en-US" sz="1500" b="0" dirty="0" err="1" smtClean="0"/>
              <a:t>i</a:t>
            </a:r>
            <a:r>
              <a:rPr lang="en-US" sz="1500" b="0" dirty="0" smtClean="0"/>
              <a:t>) Understand Application requirements, (ii) adapt tools and approaches, (iii) refine and optimize for scalable, extensible end-to-end solutions</a:t>
            </a:r>
            <a:endParaRPr lang="en-US" sz="1500" b="0" dirty="0"/>
          </a:p>
        </p:txBody>
      </p:sp>
      <p:pic>
        <p:nvPicPr>
          <p:cNvPr id="20" name="Picture 19" descr="saga-pilo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68" y="2396333"/>
            <a:ext cx="3054754" cy="1938320"/>
          </a:xfrm>
          <a:prstGeom prst="rect">
            <a:avLst/>
          </a:prstGeom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48880" y="3411931"/>
            <a:ext cx="1972096" cy="9420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 descr="hiv-ensemble-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41" y="2554925"/>
            <a:ext cx="1774667" cy="18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SAGA: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Interoperability Layer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CA80F3-A1BC-BC41-A1D7-7ADFCFE836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577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ea typeface="ＭＳ Ｐゴシック" charset="0"/>
                <a:cs typeface="ＭＳ Ｐゴシック" charset="0"/>
              </a:rPr>
              <a:t>SAGA – Simple API for Distributed (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Grid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) </a:t>
            </a:r>
            <a:r>
              <a:rPr lang="en-US" altLang="ja-JP" sz="1800" dirty="0" smtClean="0">
                <a:ea typeface="ＭＳ Ｐゴシック" charset="0"/>
                <a:cs typeface="ＭＳ Ｐゴシック" charset="0"/>
              </a:rPr>
              <a:t>Applications: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Allows </a:t>
            </a:r>
            <a:r>
              <a:rPr lang="en-US" dirty="0">
                <a:latin typeface="Arial" charset="0"/>
                <a:ea typeface="ＭＳ Ｐゴシック" charset="0"/>
              </a:rPr>
              <a:t>access to different middleware / services </a:t>
            </a:r>
            <a:r>
              <a:rPr lang="en-US" dirty="0" smtClean="0">
                <a:latin typeface="Arial" charset="0"/>
                <a:ea typeface="ＭＳ Ｐゴシック" charset="0"/>
              </a:rPr>
              <a:t>through Python </a:t>
            </a:r>
            <a:r>
              <a:rPr lang="en-US" dirty="0">
                <a:latin typeface="Arial" charset="0"/>
                <a:ea typeface="ＭＳ Ｐゴシック" charset="0"/>
              </a:rPr>
              <a:t>implementation of Open Grid Forum GFD.90.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Also unified semantics across </a:t>
            </a:r>
            <a:r>
              <a:rPr lang="en-US" dirty="0" smtClean="0">
                <a:latin typeface="Arial" charset="0"/>
                <a:ea typeface="ＭＳ Ｐゴシック" charset="0"/>
              </a:rPr>
              <a:t>middleware</a:t>
            </a:r>
            <a:r>
              <a:rPr lang="en-US" dirty="0" smtClean="0"/>
              <a:t>, </a:t>
            </a:r>
            <a:r>
              <a:rPr lang="en-US" dirty="0" smtClean="0">
                <a:latin typeface="Arial" charset="0"/>
                <a:ea typeface="ＭＳ Ｐゴシック" charset="0"/>
              </a:rPr>
              <a:t>backend </a:t>
            </a:r>
            <a:r>
              <a:rPr lang="en-US" dirty="0">
                <a:latin typeface="Arial" charset="0"/>
                <a:ea typeface="ＭＳ Ｐゴシック" charset="0"/>
              </a:rPr>
              <a:t>plug-ins (</a:t>
            </a: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altLang="ja-JP" dirty="0">
                <a:latin typeface="Arial" charset="0"/>
                <a:ea typeface="ＭＳ Ｐゴシック" charset="0"/>
              </a:rPr>
              <a:t>adaptors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r>
              <a:rPr lang="en-US" altLang="ja-JP" dirty="0">
                <a:latin typeface="Arial" charset="0"/>
                <a:ea typeface="ＭＳ Ｐゴシック" charset="0"/>
              </a:rPr>
              <a:t>).</a:t>
            </a:r>
          </a:p>
          <a:p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HOW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SAGA is Used?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Uniform Access-layer to DCI, </a:t>
            </a:r>
            <a:r>
              <a:rPr lang="en-US" dirty="0" err="1">
                <a:latin typeface="Arial" charset="0"/>
                <a:ea typeface="ＭＳ Ｐゴシック" charset="0"/>
              </a:rPr>
              <a:t>e.g</a:t>
            </a:r>
            <a:r>
              <a:rPr lang="en-US" dirty="0" smtClean="0">
                <a:latin typeface="Arial" charset="0"/>
                <a:ea typeface="ＭＳ Ｐゴシック" charset="0"/>
              </a:rPr>
              <a:t>, </a:t>
            </a:r>
            <a:r>
              <a:rPr lang="en-US" dirty="0">
                <a:latin typeface="Arial" charset="0"/>
                <a:ea typeface="ＭＳ Ｐゴシック" charset="0"/>
              </a:rPr>
              <a:t>XSEDE, </a:t>
            </a:r>
            <a:endParaRPr lang="en-US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Build </a:t>
            </a:r>
            <a:r>
              <a:rPr lang="en-US" dirty="0">
                <a:latin typeface="Arial" charset="0"/>
                <a:ea typeface="ＭＳ Ｐゴシック" charset="0"/>
              </a:rPr>
              <a:t>tools, middleware services and </a:t>
            </a:r>
            <a:r>
              <a:rPr lang="en-US" dirty="0" smtClean="0">
                <a:latin typeface="Arial" charset="0"/>
                <a:ea typeface="ＭＳ Ｐゴシック" charset="0"/>
              </a:rPr>
              <a:t>capabilities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Arial" charset="0"/>
                <a:ea typeface="ＭＳ Ｐゴシック" charset="0"/>
              </a:rPr>
              <a:t>Pilot-Jobs, workflow </a:t>
            </a:r>
            <a:r>
              <a:rPr lang="en-US" dirty="0">
                <a:latin typeface="Arial" charset="0"/>
                <a:ea typeface="ＭＳ Ｐゴシック" charset="0"/>
              </a:rPr>
              <a:t>systems, science gateways and web portals 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Domain</a:t>
            </a:r>
            <a:r>
              <a:rPr lang="en-US" dirty="0">
                <a:latin typeface="Arial" charset="0"/>
                <a:ea typeface="ＭＳ Ｐゴシック" charset="0"/>
              </a:rPr>
              <a:t>-specific (distributed) applications, libraries and </a:t>
            </a:r>
            <a:r>
              <a:rPr lang="en-US" dirty="0" smtClean="0">
                <a:latin typeface="Arial" charset="0"/>
                <a:ea typeface="ＭＳ Ｐゴシック" charset="0"/>
              </a:rPr>
              <a:t>frameworks</a:t>
            </a:r>
          </a:p>
          <a:p>
            <a:r>
              <a:rPr lang="en-US" sz="1800" dirty="0" smtClean="0">
                <a:latin typeface="Arial" charset="0"/>
                <a:ea typeface="ＭＳ Ｐゴシック" charset="0"/>
              </a:rPr>
              <a:t>Functional component as well as a specific component XSEDE Architecture [7] 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Content Placeholder 3" descr="radical-sag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43" b="-24843"/>
          <a:stretch>
            <a:fillRect/>
          </a:stretch>
        </p:blipFill>
        <p:spPr>
          <a:xfrm>
            <a:off x="80891" y="4137359"/>
            <a:ext cx="2749946" cy="3087204"/>
          </a:xfrm>
          <a:prstGeom prst="rect">
            <a:avLst/>
          </a:prstGeom>
        </p:spPr>
      </p:pic>
      <p:pic>
        <p:nvPicPr>
          <p:cNvPr id="8" name="Content Placeholder 2" descr="radical-pi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43" b="-24843"/>
          <a:stretch>
            <a:fillRect/>
          </a:stretch>
        </p:blipFill>
        <p:spPr bwMode="auto">
          <a:xfrm>
            <a:off x="6309856" y="4141093"/>
            <a:ext cx="2751468" cy="30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10" name="Content Placeholder 5" descr="radical-cybertools-usa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771" b="-39771"/>
          <a:stretch>
            <a:fillRect/>
          </a:stretch>
        </p:blipFill>
        <p:spPr bwMode="auto">
          <a:xfrm>
            <a:off x="2883062" y="3757265"/>
            <a:ext cx="3491435" cy="391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73718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PanDA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8013" cy="4861560"/>
          </a:xfrm>
        </p:spPr>
        <p:txBody>
          <a:bodyPr tIns="22401">
            <a:normAutofit/>
          </a:bodyPr>
          <a:lstStyle/>
          <a:p>
            <a:pPr marL="342900" lvl="1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P</a:t>
            </a:r>
            <a:r>
              <a:rPr lang="en-US" sz="2000" dirty="0" smtClean="0">
                <a:solidFill>
                  <a:srgbClr val="008000"/>
                </a:solidFill>
              </a:rPr>
              <a:t>roduction </a:t>
            </a:r>
            <a:r>
              <a:rPr lang="en-US" sz="2000" dirty="0">
                <a:solidFill>
                  <a:srgbClr val="FF0000"/>
                </a:solidFill>
              </a:rPr>
              <a:t>an</a:t>
            </a:r>
            <a:r>
              <a:rPr lang="en-US" sz="2000" dirty="0">
                <a:solidFill>
                  <a:srgbClr val="008000"/>
                </a:solidFill>
              </a:rPr>
              <a:t>d </a:t>
            </a:r>
            <a:r>
              <a:rPr lang="en-US" sz="2000" dirty="0">
                <a:solidFill>
                  <a:srgbClr val="FF0000"/>
                </a:solidFill>
              </a:rPr>
              <a:t>D</a:t>
            </a:r>
            <a:r>
              <a:rPr lang="en-US" sz="2000" dirty="0">
                <a:solidFill>
                  <a:srgbClr val="008000"/>
                </a:solidFill>
              </a:rPr>
              <a:t>istributed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>
                <a:solidFill>
                  <a:srgbClr val="008000"/>
                </a:solidFill>
              </a:rPr>
              <a:t>nalysis system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developed for the </a:t>
            </a:r>
            <a:r>
              <a:rPr lang="en-US" sz="2000" dirty="0">
                <a:solidFill>
                  <a:srgbClr val="FFC000"/>
                </a:solidFill>
              </a:rPr>
              <a:t>ATLAS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</a:rPr>
              <a:t>experiment at the LHC</a:t>
            </a:r>
          </a:p>
          <a:p>
            <a:pPr marL="342900" lvl="1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Deployed </a:t>
            </a:r>
            <a:r>
              <a:rPr lang="en-US" sz="2000" dirty="0">
                <a:solidFill>
                  <a:srgbClr val="000000"/>
                </a:solidFill>
              </a:rPr>
              <a:t>on </a:t>
            </a:r>
            <a:r>
              <a:rPr lang="en-US" sz="2000" dirty="0">
                <a:solidFill>
                  <a:srgbClr val="FFC000"/>
                </a:solidFill>
              </a:rPr>
              <a:t>WLCG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resources worldwide</a:t>
            </a:r>
            <a:endParaRPr lang="en-US" sz="2000" dirty="0">
              <a:solidFill>
                <a:srgbClr val="000000"/>
              </a:solidFill>
            </a:endParaRPr>
          </a:p>
          <a:p>
            <a:pPr marL="342900" lvl="1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>
                <a:solidFill>
                  <a:srgbClr val="000000"/>
                </a:solidFill>
              </a:rPr>
              <a:t>Now also used by </a:t>
            </a:r>
            <a:r>
              <a:rPr lang="en-US" sz="2000" dirty="0" smtClean="0">
                <a:solidFill>
                  <a:srgbClr val="FFC000"/>
                </a:solidFill>
              </a:rPr>
              <a:t>AMS</a:t>
            </a:r>
            <a:endParaRPr lang="en-US" sz="2000" dirty="0" smtClean="0"/>
          </a:p>
          <a:p>
            <a:pPr marL="342900" lvl="1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Being evaluated for </a:t>
            </a:r>
            <a:r>
              <a:rPr lang="en-US" sz="2000" dirty="0" smtClean="0">
                <a:solidFill>
                  <a:srgbClr val="FFC000"/>
                </a:solidFill>
              </a:rPr>
              <a:t>ALICE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LSST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and others</a:t>
            </a:r>
            <a:endParaRPr lang="en-US" sz="2000" dirty="0">
              <a:solidFill>
                <a:srgbClr val="000000"/>
              </a:solidFill>
            </a:endParaRPr>
          </a:p>
          <a:p>
            <a:pPr marL="342900" lvl="1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Many US and  international partners: </a:t>
            </a:r>
            <a:r>
              <a:rPr lang="en-US" sz="2000" dirty="0" smtClean="0">
                <a:solidFill>
                  <a:srgbClr val="FFBF56"/>
                </a:solidFill>
              </a:rPr>
              <a:t>NSF, DOE HEP, DOE ASCR, CERN IT, OSG, Academia </a:t>
            </a:r>
            <a:r>
              <a:rPr lang="en-US" sz="2000" dirty="0" err="1" smtClean="0">
                <a:solidFill>
                  <a:srgbClr val="FFBF56"/>
                </a:solidFill>
              </a:rPr>
              <a:t>Sinica</a:t>
            </a:r>
            <a:r>
              <a:rPr lang="en-US" sz="2000" dirty="0" smtClean="0">
                <a:solidFill>
                  <a:srgbClr val="FFBF56"/>
                </a:solidFill>
              </a:rPr>
              <a:t> TW, </a:t>
            </a:r>
            <a:r>
              <a:rPr lang="en-US" sz="2000" dirty="0" err="1" smtClean="0">
                <a:solidFill>
                  <a:srgbClr val="FFBF56"/>
                </a:solidFill>
              </a:rPr>
              <a:t>NorduGrid</a:t>
            </a:r>
            <a:r>
              <a:rPr lang="en-US" sz="2000" dirty="0" smtClean="0">
                <a:solidFill>
                  <a:srgbClr val="FFBF56"/>
                </a:solidFill>
              </a:rPr>
              <a:t>, European grid projects, Russian grid projects, …</a:t>
            </a:r>
          </a:p>
          <a:p>
            <a:pPr marL="342900" lvl="1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2000" dirty="0" smtClean="0">
              <a:solidFill>
                <a:srgbClr val="FFBF56"/>
              </a:solidFill>
            </a:endParaRPr>
          </a:p>
          <a:p>
            <a:pPr marL="342900" lvl="1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References:</a:t>
            </a:r>
          </a:p>
          <a:p>
            <a:pPr marL="750888" lvl="2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https://twiki.cern.ch/twiki/bin/viewauth/Atlas/PanDA</a:t>
            </a:r>
          </a:p>
          <a:p>
            <a:pPr marL="750888" lvl="2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http://www.usatlas.bnl.gov/twiki/bin/view/PanDA/WebHome</a:t>
            </a:r>
          </a:p>
          <a:p>
            <a:pPr marL="750888" lvl="2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http://panda.cern.ch:25880/server/pandamon/query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Jobs/month Completed by </a:t>
            </a:r>
            <a:r>
              <a:rPr lang="en-US" dirty="0" err="1" smtClean="0"/>
              <a:t>PanDA</a:t>
            </a:r>
            <a:r>
              <a:rPr lang="en-US" dirty="0" smtClean="0"/>
              <a:t> (ATLAS)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9459" name="Picture 8" descr="http://dashb-atlas-job.cern.ch/tmp/gcATA7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16000"/>
          <a:stretch>
            <a:fillRect/>
          </a:stretch>
        </p:blipFill>
        <p:spPr>
          <a:xfrm>
            <a:off x="1155700" y="1066800"/>
            <a:ext cx="6908800" cy="4352550"/>
          </a:xfrm>
        </p:spPr>
      </p:pic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1086803" y="5577840"/>
            <a:ext cx="699039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dirty="0"/>
              <a:t>First </a:t>
            </a:r>
            <a:r>
              <a:rPr lang="en-US" dirty="0" err="1"/>
              <a:t>exascale</a:t>
            </a:r>
            <a:r>
              <a:rPr lang="en-US" dirty="0"/>
              <a:t> WMS! 1.2 </a:t>
            </a:r>
            <a:r>
              <a:rPr lang="en-US" dirty="0" err="1"/>
              <a:t>exabytes</a:t>
            </a:r>
            <a:r>
              <a:rPr lang="en-US" dirty="0"/>
              <a:t> processed in 2013</a:t>
            </a:r>
          </a:p>
          <a:p>
            <a:pPr marL="0" lvl="1" algn="ctr"/>
            <a:r>
              <a:rPr lang="en-US" dirty="0" smtClean="0"/>
              <a:t>Current </a:t>
            </a:r>
            <a:r>
              <a:rPr lang="en-US" dirty="0"/>
              <a:t>scale – 25M jobs completed every month at </a:t>
            </a:r>
            <a:r>
              <a:rPr lang="en-US" dirty="0" smtClean="0"/>
              <a:t>&gt; O(100) sites</a:t>
            </a:r>
          </a:p>
          <a:p>
            <a:pPr marL="0" lvl="1" algn="ctr"/>
            <a:r>
              <a:rPr lang="en-US" dirty="0" smtClean="0"/>
              <a:t>~O(10</a:t>
            </a:r>
            <a:r>
              <a:rPr lang="en-US" baseline="30000" dirty="0" smtClean="0"/>
              <a:t>9</a:t>
            </a:r>
            <a:r>
              <a:rPr lang="en-US" dirty="0" smtClean="0"/>
              <a:t>) </a:t>
            </a:r>
            <a:r>
              <a:rPr lang="en-US" dirty="0"/>
              <a:t>CPU hours a  year!</a:t>
            </a:r>
          </a:p>
          <a:p>
            <a:pPr marL="0" lvl="1" algn="ctr"/>
            <a:r>
              <a:rPr lang="en-US" dirty="0" smtClean="0"/>
              <a:t>                              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19614</TotalTime>
  <Words>1456</Words>
  <Application>Microsoft Macintosh PowerPoint</Application>
  <PresentationFormat>On-screen Show (4:3)</PresentationFormat>
  <Paragraphs>190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2_RU_Template_Verdana_G</vt:lpstr>
      <vt:lpstr>3_RU_Template_Verdana_G</vt:lpstr>
      <vt:lpstr>Office Theme</vt:lpstr>
      <vt:lpstr>PowerPoint Presentation</vt:lpstr>
      <vt:lpstr>The Motivation: Federating DCI</vt:lpstr>
      <vt:lpstr>The CI Problem: The Challenge</vt:lpstr>
      <vt:lpstr>The Science Problem</vt:lpstr>
      <vt:lpstr>The Team</vt:lpstr>
      <vt:lpstr>RADICAL: Research in Advanced Distributed Cyberinfrastructure Lab http://radical.rutgers.edu &amp; http://radical.rutgers.edu/projects/radical-cybertools</vt:lpstr>
      <vt:lpstr>SAGA: Interoperability Layer</vt:lpstr>
      <vt:lpstr>What is PanDA?</vt:lpstr>
      <vt:lpstr>Jobs/month Completed by PanDA (ATLAS)</vt:lpstr>
      <vt:lpstr>Short Term Plan</vt:lpstr>
      <vt:lpstr>Medium Term Plan</vt:lpstr>
      <vt:lpstr>Long Term: From 2 to ∞</vt:lpstr>
      <vt:lpstr>Impact</vt:lpstr>
      <vt:lpstr>References</vt:lpstr>
    </vt:vector>
  </TitlesOfParts>
  <Company>University Relations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eburris</dc:creator>
  <cp:lastModifiedBy>Shantenu Jha</cp:lastModifiedBy>
  <cp:revision>1440</cp:revision>
  <cp:lastPrinted>2013-09-28T02:05:37Z</cp:lastPrinted>
  <dcterms:created xsi:type="dcterms:W3CDTF">2013-07-01T12:47:06Z</dcterms:created>
  <dcterms:modified xsi:type="dcterms:W3CDTF">2014-05-01T13:17:26Z</dcterms:modified>
</cp:coreProperties>
</file>