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900" r:id="rId1"/>
    <p:sldMasterId id="2147483905" r:id="rId2"/>
  </p:sldMasterIdLst>
  <p:notesMasterIdLst>
    <p:notesMasterId r:id="rId24"/>
  </p:notesMasterIdLst>
  <p:sldIdLst>
    <p:sldId id="278" r:id="rId3"/>
    <p:sldId id="267" r:id="rId4"/>
    <p:sldId id="266" r:id="rId5"/>
    <p:sldId id="299" r:id="rId6"/>
    <p:sldId id="273" r:id="rId7"/>
    <p:sldId id="274" r:id="rId8"/>
    <p:sldId id="275" r:id="rId9"/>
    <p:sldId id="290" r:id="rId10"/>
    <p:sldId id="291" r:id="rId11"/>
    <p:sldId id="277" r:id="rId12"/>
    <p:sldId id="293" r:id="rId13"/>
    <p:sldId id="258" r:id="rId14"/>
    <p:sldId id="296" r:id="rId15"/>
    <p:sldId id="279" r:id="rId16"/>
    <p:sldId id="282" r:id="rId17"/>
    <p:sldId id="283" r:id="rId18"/>
    <p:sldId id="294" r:id="rId19"/>
    <p:sldId id="295" r:id="rId20"/>
    <p:sldId id="286" r:id="rId21"/>
    <p:sldId id="298" r:id="rId22"/>
    <p:sldId id="29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6522" autoAdjust="0"/>
  </p:normalViewPr>
  <p:slideViewPr>
    <p:cSldViewPr>
      <p:cViewPr>
        <p:scale>
          <a:sx n="100" d="100"/>
          <a:sy n="100" d="100"/>
        </p:scale>
        <p:origin x="-1152" y="-320"/>
      </p:cViewPr>
      <p:guideLst>
        <p:guide orient="horz" pos="2160"/>
        <p:guide pos="2880"/>
      </p:guideLst>
    </p:cSldViewPr>
  </p:slideViewPr>
  <p:notesTextViewPr>
    <p:cViewPr>
      <p:scale>
        <a:sx n="1" d="1"/>
        <a:sy n="1" d="1"/>
      </p:scale>
      <p:origin x="0" y="0"/>
    </p:cViewPr>
  </p:notesTextViewPr>
  <p:sorterViewPr>
    <p:cViewPr>
      <p:scale>
        <a:sx n="150" d="100"/>
        <a:sy n="150" d="100"/>
      </p:scale>
      <p:origin x="0" y="2736"/>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44252-FBC8-4416-BAAD-39B86ECB2C35}" type="datetimeFigureOut">
              <a:rPr lang="en-US" smtClean="0"/>
              <a:pPr/>
              <a:t>4/9/13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28B06-2204-4956-B9AE-D105888F53B3}"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2579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endParaRPr lang="de-DE"/>
          </a:p>
        </p:txBody>
      </p:sp>
      <p:sp>
        <p:nvSpPr>
          <p:cNvPr id="32772" name="Slide Number Placeholder 3"/>
          <p:cNvSpPr>
            <a:spLocks noGrp="1"/>
          </p:cNvSpPr>
          <p:nvPr>
            <p:ph type="sldNum" sz="quarter" idx="5"/>
          </p:nvPr>
        </p:nvSpPr>
        <p:spPr bwMode="auto">
          <a:noFill/>
          <a:ln>
            <a:miter lim="800000"/>
            <a:headEnd/>
            <a:tailEnd/>
          </a:ln>
        </p:spPr>
        <p:txBody>
          <a:bodyPr/>
          <a:lstStyle/>
          <a:p>
            <a:fld id="{9B4A83DF-E94B-574C-A7C2-9BEF187060F5}"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de-DE"/>
          </a:p>
        </p:txBody>
      </p:sp>
      <p:sp>
        <p:nvSpPr>
          <p:cNvPr id="49156" name="Slide Number Placeholder 3"/>
          <p:cNvSpPr>
            <a:spLocks noGrp="1"/>
          </p:cNvSpPr>
          <p:nvPr>
            <p:ph type="sldNum" sz="quarter" idx="5"/>
          </p:nvPr>
        </p:nvSpPr>
        <p:spPr bwMode="auto">
          <a:noFill/>
          <a:ln>
            <a:miter lim="800000"/>
            <a:headEnd/>
            <a:tailEnd/>
          </a:ln>
        </p:spPr>
        <p:txBody>
          <a:bodyPr/>
          <a:lstStyle/>
          <a:p>
            <a:fld id="{E101B322-A716-654B-AFAC-EA429E6F84E1}" type="slidenum">
              <a:rPr lang="en-US"/>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128B06-2204-4956-B9AE-D105888F53B3}"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28B06-2204-4956-B9AE-D105888F53B3}" type="slidenum">
              <a:rPr lang="en-US" smtClean="0"/>
              <a:pPr/>
              <a:t>13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4244673"/>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dirty="0" smtClean="0"/>
              <a:t>Test</a:t>
            </a:r>
            <a:endParaRPr lang="en-US" sz="1800" dirty="0"/>
          </a:p>
        </p:txBody>
      </p:sp>
      <p:sp>
        <p:nvSpPr>
          <p:cNvPr id="4" name="Slide Number Placeholder 3"/>
          <p:cNvSpPr>
            <a:spLocks noGrp="1"/>
          </p:cNvSpPr>
          <p:nvPr>
            <p:ph type="sldNum" sz="quarter" idx="10"/>
          </p:nvPr>
        </p:nvSpPr>
        <p:spPr/>
        <p:txBody>
          <a:bodyPr/>
          <a:lstStyle/>
          <a:p>
            <a:fld id="{AA128B06-2204-4956-B9AE-D105888F53B3}"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DC934F5-78BB-C446-884A-1B08496610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3C2727F-6638-0745-BE71-CCA216F13C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9DFE73D-CB6B-DD4E-9597-328E9B61A7F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636C7DB-A7D8-EE4A-B864-8045E0B7151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cSld name="Title Slide">
    <p:spTree>
      <p:nvGrpSpPr>
        <p:cNvPr id="1" name=""/>
        <p:cNvGrpSpPr/>
        <p:nvPr/>
      </p:nvGrpSpPr>
      <p:grpSpPr>
        <a:xfrm>
          <a:off x="0" y="0"/>
          <a:ext cx="0" cy="0"/>
          <a:chOff x="0" y="0"/>
          <a:chExt cx="0" cy="0"/>
        </a:xfrm>
      </p:grpSpPr>
      <p:pic>
        <p:nvPicPr>
          <p:cNvPr id="4" name="Picture 6" descr="rutgers_open.pn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a:t>Click to edit Master subtitle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524000"/>
            <a:ext cx="8229600" cy="4533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defRPr>
            </a:lvl1pPr>
          </a:lstStyle>
          <a:p>
            <a:pPr>
              <a:defRPr/>
            </a:pPr>
            <a:fld id="{BFDF25F4-03B6-1248-A066-5A1A6A67C49C}" type="slidenum">
              <a:rPr lang="en-US"/>
              <a:pPr>
                <a:defRPr/>
              </a:pPr>
              <a:t>‹#›</a:t>
            </a:fld>
            <a:endParaRPr lang="en-US"/>
          </a:p>
        </p:txBody>
      </p:sp>
      <p:pic>
        <p:nvPicPr>
          <p:cNvPr id="1029" name="Picture 5" descr="rutgers.png"/>
          <p:cNvPicPr>
            <a:picLocks noChangeAspect="1"/>
          </p:cNvPicPr>
          <p:nvPr userDrawn="1"/>
        </p:nvPicPr>
        <p:blipFill>
          <a:blip r:embed="rId6" cstate="print"/>
          <a:srcRect/>
          <a:stretch>
            <a:fillRect/>
          </a:stretch>
        </p:blipFill>
        <p:spPr bwMode="auto">
          <a:xfrm>
            <a:off x="0" y="0"/>
            <a:ext cx="9144000" cy="631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Lst>
  <p:txStyles>
    <p:titleStyle>
      <a:lvl1pPr algn="l" rtl="0" eaLnBrk="0" fontAlgn="base" hangingPunct="0">
        <a:spcBef>
          <a:spcPct val="0"/>
        </a:spcBef>
        <a:spcAft>
          <a:spcPct val="0"/>
        </a:spcAft>
        <a:defRPr sz="30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200">
          <a:solidFill>
            <a:srgbClr val="5F5F5F"/>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a:solidFill>
            <a:srgbClr val="5F5F5F"/>
          </a:solidFill>
          <a:latin typeface="+mn-lt"/>
          <a:ea typeface="ＭＳ Ｐゴシック" charset="-128"/>
        </a:defRPr>
      </a:lvl2pPr>
      <a:lvl3pPr marL="1143000" indent="-228600" algn="l" rtl="0" eaLnBrk="0" fontAlgn="base" hangingPunct="0">
        <a:spcBef>
          <a:spcPct val="20000"/>
        </a:spcBef>
        <a:spcAft>
          <a:spcPct val="0"/>
        </a:spcAft>
        <a:buChar char="•"/>
        <a:defRPr sz="1600">
          <a:solidFill>
            <a:srgbClr val="5F5F5F"/>
          </a:solidFill>
          <a:latin typeface="+mn-lt"/>
          <a:ea typeface="ＭＳ Ｐゴシック" charset="-128"/>
        </a:defRPr>
      </a:lvl3pPr>
      <a:lvl4pPr marL="1600200" indent="-228600" algn="l" rtl="0" eaLnBrk="0" fontAlgn="base" hangingPunct="0">
        <a:spcBef>
          <a:spcPct val="20000"/>
        </a:spcBef>
        <a:spcAft>
          <a:spcPct val="0"/>
        </a:spcAft>
        <a:buChar char="–"/>
        <a:defRPr sz="1400">
          <a:solidFill>
            <a:srgbClr val="5F5F5F"/>
          </a:solidFill>
          <a:latin typeface="+mn-lt"/>
          <a:ea typeface="ＭＳ Ｐゴシック" charset="-128"/>
        </a:defRPr>
      </a:lvl4pPr>
      <a:lvl5pPr marL="2057400" indent="-228600" algn="l" rtl="0" eaLnBrk="0" fontAlgn="base" hangingPunct="0">
        <a:spcBef>
          <a:spcPct val="20000"/>
        </a:spcBef>
        <a:spcAft>
          <a:spcPct val="0"/>
        </a:spcAft>
        <a:buChar char="»"/>
        <a:defRPr sz="1400">
          <a:solidFill>
            <a:srgbClr val="5F5F5F"/>
          </a:solidFill>
          <a:latin typeface="+mn-lt"/>
          <a:ea typeface="ＭＳ Ｐゴシック" charset="-128"/>
        </a:defRPr>
      </a:lvl5pPr>
      <a:lvl6pPr marL="2514600" indent="-228600" algn="l" rtl="0" fontAlgn="base">
        <a:spcBef>
          <a:spcPct val="20000"/>
        </a:spcBef>
        <a:spcAft>
          <a:spcPct val="0"/>
        </a:spcAft>
        <a:buChar char="»"/>
        <a:defRPr sz="1400">
          <a:solidFill>
            <a:srgbClr val="5F5F5F"/>
          </a:solidFill>
          <a:latin typeface="+mn-lt"/>
          <a:ea typeface="ＭＳ Ｐゴシック" charset="-128"/>
        </a:defRPr>
      </a:lvl6pPr>
      <a:lvl7pPr marL="2971800" indent="-228600" algn="l" rtl="0" fontAlgn="base">
        <a:spcBef>
          <a:spcPct val="20000"/>
        </a:spcBef>
        <a:spcAft>
          <a:spcPct val="0"/>
        </a:spcAft>
        <a:buChar char="»"/>
        <a:defRPr sz="1400">
          <a:solidFill>
            <a:srgbClr val="5F5F5F"/>
          </a:solidFill>
          <a:latin typeface="+mn-lt"/>
          <a:ea typeface="ＭＳ Ｐゴシック" charset="-128"/>
        </a:defRPr>
      </a:lvl7pPr>
      <a:lvl8pPr marL="3429000" indent="-228600" algn="l" rtl="0" fontAlgn="base">
        <a:spcBef>
          <a:spcPct val="20000"/>
        </a:spcBef>
        <a:spcAft>
          <a:spcPct val="0"/>
        </a:spcAft>
        <a:buChar char="»"/>
        <a:defRPr sz="1400">
          <a:solidFill>
            <a:srgbClr val="5F5F5F"/>
          </a:solidFill>
          <a:latin typeface="+mn-lt"/>
          <a:ea typeface="ＭＳ Ｐゴシック" charset="-128"/>
        </a:defRPr>
      </a:lvl8pPr>
      <a:lvl9pPr marL="3886200" indent="-228600" algn="l" rtl="0" fontAlgn="base">
        <a:spcBef>
          <a:spcPct val="20000"/>
        </a:spcBef>
        <a:spcAft>
          <a:spcPct val="0"/>
        </a:spcAft>
        <a:buChar char="»"/>
        <a:defRPr sz="1400">
          <a:solidFill>
            <a:srgbClr val="5F5F5F"/>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524000"/>
            <a:ext cx="8229600" cy="4533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defRPr>
            </a:lvl1pPr>
          </a:lstStyle>
          <a:p>
            <a:pPr>
              <a:defRPr/>
            </a:pPr>
            <a:fld id="{602A02F3-B149-8540-BAD0-1A17340BC1F0}" type="slidenum">
              <a:rPr lang="en-US"/>
              <a:pPr>
                <a:defRPr/>
              </a:pPr>
              <a:t>‹#›</a:t>
            </a:fld>
            <a:endParaRPr lang="en-US"/>
          </a:p>
        </p:txBody>
      </p:sp>
      <p:pic>
        <p:nvPicPr>
          <p:cNvPr id="1029" name="Picture 5" descr="rutgers.png"/>
          <p:cNvPicPr>
            <a:picLocks noChangeAspect="1"/>
          </p:cNvPicPr>
          <p:nvPr userDrawn="1"/>
        </p:nvPicPr>
        <p:blipFill>
          <a:blip r:embed="rId3" cstate="print"/>
          <a:srcRect/>
          <a:stretch>
            <a:fillRect/>
          </a:stretch>
        </p:blipFill>
        <p:spPr bwMode="auto">
          <a:xfrm>
            <a:off x="0" y="0"/>
            <a:ext cx="9144000" cy="631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6" r:id="rId1"/>
  </p:sldLayoutIdLst>
  <p:txStyles>
    <p:titleStyle>
      <a:lvl1pPr algn="l" rtl="0" eaLnBrk="0" fontAlgn="base" hangingPunct="0">
        <a:spcBef>
          <a:spcPct val="0"/>
        </a:spcBef>
        <a:spcAft>
          <a:spcPct val="0"/>
        </a:spcAft>
        <a:defRPr sz="30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000">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200">
          <a:solidFill>
            <a:srgbClr val="5F5F5F"/>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a:solidFill>
            <a:srgbClr val="5F5F5F"/>
          </a:solidFill>
          <a:latin typeface="+mn-lt"/>
          <a:ea typeface="ＭＳ Ｐゴシック" charset="-128"/>
        </a:defRPr>
      </a:lvl2pPr>
      <a:lvl3pPr marL="1143000" indent="-228600" algn="l" rtl="0" eaLnBrk="0" fontAlgn="base" hangingPunct="0">
        <a:spcBef>
          <a:spcPct val="20000"/>
        </a:spcBef>
        <a:spcAft>
          <a:spcPct val="0"/>
        </a:spcAft>
        <a:buChar char="•"/>
        <a:defRPr sz="1600">
          <a:solidFill>
            <a:srgbClr val="5F5F5F"/>
          </a:solidFill>
          <a:latin typeface="+mn-lt"/>
          <a:ea typeface="ＭＳ Ｐゴシック" charset="-128"/>
        </a:defRPr>
      </a:lvl3pPr>
      <a:lvl4pPr marL="1600200" indent="-228600" algn="l" rtl="0" eaLnBrk="0" fontAlgn="base" hangingPunct="0">
        <a:spcBef>
          <a:spcPct val="20000"/>
        </a:spcBef>
        <a:spcAft>
          <a:spcPct val="0"/>
        </a:spcAft>
        <a:buChar char="–"/>
        <a:defRPr sz="1400">
          <a:solidFill>
            <a:srgbClr val="5F5F5F"/>
          </a:solidFill>
          <a:latin typeface="+mn-lt"/>
          <a:ea typeface="ＭＳ Ｐゴシック" charset="-128"/>
        </a:defRPr>
      </a:lvl4pPr>
      <a:lvl5pPr marL="2057400" indent="-228600" algn="l" rtl="0" eaLnBrk="0" fontAlgn="base" hangingPunct="0">
        <a:spcBef>
          <a:spcPct val="20000"/>
        </a:spcBef>
        <a:spcAft>
          <a:spcPct val="0"/>
        </a:spcAft>
        <a:buChar char="»"/>
        <a:defRPr sz="1400">
          <a:solidFill>
            <a:srgbClr val="5F5F5F"/>
          </a:solidFill>
          <a:latin typeface="+mn-lt"/>
          <a:ea typeface="ＭＳ Ｐゴシック" charset="-128"/>
        </a:defRPr>
      </a:lvl5pPr>
      <a:lvl6pPr marL="2514600" indent="-228600" algn="l" rtl="0" fontAlgn="base">
        <a:spcBef>
          <a:spcPct val="20000"/>
        </a:spcBef>
        <a:spcAft>
          <a:spcPct val="0"/>
        </a:spcAft>
        <a:buChar char="»"/>
        <a:defRPr sz="1400">
          <a:solidFill>
            <a:srgbClr val="5F5F5F"/>
          </a:solidFill>
          <a:latin typeface="+mn-lt"/>
          <a:ea typeface="ＭＳ Ｐゴシック" charset="-128"/>
        </a:defRPr>
      </a:lvl6pPr>
      <a:lvl7pPr marL="2971800" indent="-228600" algn="l" rtl="0" fontAlgn="base">
        <a:spcBef>
          <a:spcPct val="20000"/>
        </a:spcBef>
        <a:spcAft>
          <a:spcPct val="0"/>
        </a:spcAft>
        <a:buChar char="»"/>
        <a:defRPr sz="1400">
          <a:solidFill>
            <a:srgbClr val="5F5F5F"/>
          </a:solidFill>
          <a:latin typeface="+mn-lt"/>
          <a:ea typeface="ＭＳ Ｐゴシック" charset="-128"/>
        </a:defRPr>
      </a:lvl7pPr>
      <a:lvl8pPr marL="3429000" indent="-228600" algn="l" rtl="0" fontAlgn="base">
        <a:spcBef>
          <a:spcPct val="20000"/>
        </a:spcBef>
        <a:spcAft>
          <a:spcPct val="0"/>
        </a:spcAft>
        <a:buChar char="»"/>
        <a:defRPr sz="1400">
          <a:solidFill>
            <a:srgbClr val="5F5F5F"/>
          </a:solidFill>
          <a:latin typeface="+mn-lt"/>
          <a:ea typeface="ＭＳ Ｐゴシック" charset="-128"/>
        </a:defRPr>
      </a:lvl8pPr>
      <a:lvl9pPr marL="3886200" indent="-228600" algn="l" rtl="0" fontAlgn="base">
        <a:spcBef>
          <a:spcPct val="20000"/>
        </a:spcBef>
        <a:spcAft>
          <a:spcPct val="0"/>
        </a:spcAft>
        <a:buChar char="»"/>
        <a:defRPr sz="1400">
          <a:solidFill>
            <a:srgbClr val="5F5F5F"/>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w68.quarry.iu.teragrid.org:8080/" TargetMode="External"/><Relationship Id="rId3" Type="http://schemas.openxmlformats.org/officeDocument/2006/relationships/hyperlink" Target="http://saga-project.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w68.quarry.iu.teragrid.org/invite/reque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w68.quarry.iu.teragrid.org:8080/my-tasks/" TargetMode="External"/><Relationship Id="rId3" Type="http://schemas.openxmlformats.org/officeDocument/2006/relationships/hyperlink" Target="http://gw68.quarry.iu.teragrid.org/job/bigjo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ga-projec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aga-project.github.com/saga-python/" TargetMode="External"/><Relationship Id="rId4" Type="http://schemas.openxmlformats.org/officeDocument/2006/relationships/hyperlink" Target="https://github.com/saga-project/saga-python" TargetMode="External"/><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hyperlink" Target="http://saga-project.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03250" y="1917700"/>
            <a:ext cx="8185150" cy="1970088"/>
          </a:xfrm>
        </p:spPr>
        <p:txBody>
          <a:bodyPr/>
          <a:lstStyle/>
          <a:p>
            <a:pPr eaLnBrk="1" hangingPunct="1"/>
            <a:r>
              <a:rPr lang="en-US" sz="3200" b="1" dirty="0" smtClean="0"/>
              <a:t>DARE: A Standards-based Middleware for Science Gateways</a:t>
            </a:r>
            <a:endParaRPr lang="en-US" sz="3200" b="1" dirty="0" smtClean="0">
              <a:solidFill>
                <a:srgbClr val="800000"/>
              </a:solidFill>
            </a:endParaRPr>
          </a:p>
        </p:txBody>
      </p:sp>
      <p:sp>
        <p:nvSpPr>
          <p:cNvPr id="31747" name="Rectangle 3"/>
          <p:cNvSpPr>
            <a:spLocks noGrp="1" noChangeArrowheads="1"/>
          </p:cNvSpPr>
          <p:nvPr>
            <p:ph type="subTitle" idx="1"/>
          </p:nvPr>
        </p:nvSpPr>
        <p:spPr>
          <a:xfrm>
            <a:off x="1435100" y="3927475"/>
            <a:ext cx="6400800" cy="1752600"/>
          </a:xfrm>
        </p:spPr>
        <p:txBody>
          <a:bodyPr/>
          <a:lstStyle/>
          <a:p>
            <a:pPr eaLnBrk="1" hangingPunct="1"/>
            <a:r>
              <a:rPr lang="en-US" b="1" dirty="0" smtClean="0">
                <a:solidFill>
                  <a:srgbClr val="800000"/>
                </a:solidFill>
              </a:rPr>
              <a:t>http</a:t>
            </a:r>
            <a:r>
              <a:rPr lang="en-US" b="1" dirty="0">
                <a:solidFill>
                  <a:srgbClr val="800000"/>
                </a:solidFill>
              </a:rPr>
              <a:t>://</a:t>
            </a:r>
            <a:r>
              <a:rPr lang="en-US" b="1" dirty="0" err="1">
                <a:solidFill>
                  <a:srgbClr val="800000"/>
                </a:solidFill>
              </a:rPr>
              <a:t>radical.rutgers.edu</a:t>
            </a:r>
            <a:endParaRPr lang="en-US" b="1" dirty="0">
              <a:solidFill>
                <a:srgbClr val="800000"/>
              </a:solidFill>
            </a:endParaRPr>
          </a:p>
          <a:p>
            <a:pPr eaLnBrk="1" hangingPunct="1"/>
            <a:endParaRPr lang="en-US" dirty="0" smtClean="0"/>
          </a:p>
          <a:p>
            <a:pPr eaLnBrk="1" hangingPunct="1"/>
            <a:r>
              <a:rPr lang="en-US" dirty="0" smtClean="0"/>
              <a:t>EGI  Manchester</a:t>
            </a:r>
          </a:p>
          <a:p>
            <a:pPr eaLnBrk="1" hangingPunct="1"/>
            <a:r>
              <a:rPr lang="en-US" dirty="0" smtClean="0"/>
              <a:t>09</a:t>
            </a:r>
            <a:r>
              <a:rPr lang="en-US" baseline="30000" dirty="0" smtClean="0"/>
              <a:t>th</a:t>
            </a:r>
            <a:r>
              <a:rPr lang="en-US" dirty="0" smtClean="0"/>
              <a:t> </a:t>
            </a:r>
            <a:r>
              <a:rPr lang="en-US" dirty="0"/>
              <a:t>April , 2013</a:t>
            </a:r>
          </a:p>
        </p:txBody>
      </p:sp>
      <p:pic>
        <p:nvPicPr>
          <p:cNvPr id="31748" name="Picture 3" descr="jctc_cover2.png"/>
          <p:cNvPicPr>
            <a:picLocks noChangeAspect="1"/>
          </p:cNvPicPr>
          <p:nvPr/>
        </p:nvPicPr>
        <p:blipFill>
          <a:blip r:embed="rId3" cstate="print"/>
          <a:srcRect/>
          <a:stretch>
            <a:fillRect/>
          </a:stretch>
        </p:blipFill>
        <p:spPr bwMode="auto">
          <a:xfrm>
            <a:off x="7883525" y="0"/>
            <a:ext cx="1260475" cy="1765300"/>
          </a:xfrm>
          <a:prstGeom prst="rect">
            <a:avLst/>
          </a:prstGeom>
          <a:noFill/>
          <a:ln w="9525">
            <a:noFill/>
            <a:miter lim="800000"/>
            <a:headEnd/>
            <a:tailEnd/>
          </a:ln>
        </p:spPr>
      </p:pic>
      <p:pic>
        <p:nvPicPr>
          <p:cNvPr id="31749" name="Picture 2"/>
          <p:cNvPicPr>
            <a:picLocks noChangeAspect="1" noChangeArrowheads="1"/>
          </p:cNvPicPr>
          <p:nvPr/>
        </p:nvPicPr>
        <p:blipFill>
          <a:blip r:embed="rId4" cstate="print"/>
          <a:srcRect l="33594" t="21095" r="14307" b="24608"/>
          <a:stretch>
            <a:fillRect/>
          </a:stretch>
        </p:blipFill>
        <p:spPr bwMode="auto">
          <a:xfrm>
            <a:off x="6951663" y="5118100"/>
            <a:ext cx="2192337" cy="1712913"/>
          </a:xfrm>
          <a:prstGeom prst="rect">
            <a:avLst/>
          </a:prstGeom>
          <a:noFill/>
          <a:ln w="9525">
            <a:noFill/>
            <a:miter lim="800000"/>
            <a:headEnd/>
            <a:tailEnd/>
          </a:ln>
        </p:spPr>
      </p:pic>
      <p:pic>
        <p:nvPicPr>
          <p:cNvPr id="31750" name="Picture 3148"/>
          <p:cNvPicPr>
            <a:picLocks noChangeAspect="1" noChangeArrowheads="1"/>
          </p:cNvPicPr>
          <p:nvPr/>
        </p:nvPicPr>
        <p:blipFill>
          <a:blip r:embed="rId5" cstate="print"/>
          <a:srcRect/>
          <a:stretch>
            <a:fillRect/>
          </a:stretch>
        </p:blipFill>
        <p:spPr bwMode="auto">
          <a:xfrm>
            <a:off x="5981700" y="0"/>
            <a:ext cx="1911350" cy="1744663"/>
          </a:xfrm>
          <a:prstGeom prst="rect">
            <a:avLst/>
          </a:prstGeom>
          <a:noFill/>
          <a:ln w="9525">
            <a:noFill/>
            <a:miter lim="800000"/>
            <a:headEnd/>
            <a:tailEnd/>
          </a:ln>
        </p:spPr>
      </p:pic>
      <p:pic>
        <p:nvPicPr>
          <p:cNvPr id="10" name="Picture 2" descr="http://radical.rutgers.edu/tmp/2012/07/header_01.png"/>
          <p:cNvPicPr>
            <a:picLocks noChangeAspect="1" noChangeArrowheads="1"/>
          </p:cNvPicPr>
          <p:nvPr/>
        </p:nvPicPr>
        <p:blipFill rotWithShape="1">
          <a:blip r:embed="rId6" cstate="print">
            <a:extLst/>
          </a:blip>
          <a:srcRect t="6612" r="77171" b="8570"/>
          <a:stretch/>
        </p:blipFill>
        <p:spPr bwMode="auto">
          <a:xfrm>
            <a:off x="0" y="4965700"/>
            <a:ext cx="1943656" cy="1892300"/>
          </a:xfrm>
          <a:prstGeom prst="ellipse">
            <a:avLst/>
          </a:prstGeom>
          <a:ln>
            <a:noFill/>
          </a:ln>
          <a:effectLst>
            <a:softEdge rad="112500"/>
          </a:effectLst>
          <a:extLst/>
        </p:spPr>
      </p:pic>
      <p:pic>
        <p:nvPicPr>
          <p:cNvPr id="31752" name="Picture 4"/>
          <p:cNvPicPr>
            <a:picLocks noChangeAspect="1" noChangeArrowheads="1"/>
          </p:cNvPicPr>
          <p:nvPr/>
        </p:nvPicPr>
        <p:blipFill>
          <a:blip r:embed="rId7" cstate="print"/>
          <a:srcRect/>
          <a:stretch>
            <a:fillRect/>
          </a:stretch>
        </p:blipFill>
        <p:spPr bwMode="auto">
          <a:xfrm>
            <a:off x="4275138" y="5786438"/>
            <a:ext cx="1719262" cy="1071562"/>
          </a:xfrm>
          <a:prstGeom prst="rect">
            <a:avLst/>
          </a:prstGeom>
          <a:noFill/>
          <a:ln w="9525">
            <a:noFill/>
            <a:miter lim="800000"/>
            <a:headEnd/>
            <a:tailEnd/>
          </a:ln>
        </p:spPr>
      </p:pic>
      <p:pic>
        <p:nvPicPr>
          <p:cNvPr id="31753" name="Picture 5"/>
          <p:cNvPicPr>
            <a:picLocks noChangeAspect="1" noChangeArrowheads="1"/>
          </p:cNvPicPr>
          <p:nvPr/>
        </p:nvPicPr>
        <p:blipFill>
          <a:blip r:embed="rId8" cstate="print"/>
          <a:srcRect/>
          <a:stretch>
            <a:fillRect/>
          </a:stretch>
        </p:blipFill>
        <p:spPr bwMode="auto">
          <a:xfrm>
            <a:off x="2654300" y="5780088"/>
            <a:ext cx="1681163" cy="1092200"/>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Title 2"/>
          <p:cNvSpPr>
            <a:spLocks noGrp="1"/>
          </p:cNvSpPr>
          <p:nvPr>
            <p:ph type="title"/>
          </p:nvPr>
        </p:nvSpPr>
        <p:spPr/>
        <p:txBody>
          <a:bodyPr/>
          <a:lstStyle/>
          <a:p>
            <a:r>
              <a:rPr lang="en-US" dirty="0" smtClean="0"/>
              <a:t>BigJob: Resource Interoperability</a:t>
            </a:r>
          </a:p>
        </p:txBody>
      </p:sp>
      <p:pic>
        <p:nvPicPr>
          <p:cNvPr id="70659" name="Picture 3"/>
          <p:cNvPicPr>
            <a:picLocks noChangeAspect="1"/>
          </p:cNvPicPr>
          <p:nvPr/>
        </p:nvPicPr>
        <p:blipFill>
          <a:blip r:embed="rId2" cstate="print"/>
          <a:srcRect/>
          <a:stretch>
            <a:fillRect/>
          </a:stretch>
        </p:blipFill>
        <p:spPr bwMode="auto">
          <a:xfrm>
            <a:off x="1035050" y="1657350"/>
            <a:ext cx="7073900" cy="35433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Title 2"/>
          <p:cNvSpPr txBox="1">
            <a:spLocks/>
          </p:cNvSpPr>
          <p:nvPr/>
        </p:nvSpPr>
        <p:spPr bwMode="auto">
          <a:xfrm>
            <a:off x="0" y="2171700"/>
            <a:ext cx="8915400" cy="1066800"/>
          </a:xfrm>
          <a:prstGeom prst="rect">
            <a:avLst/>
          </a:prstGeom>
          <a:solidFill>
            <a:schemeClr val="tx2"/>
          </a:solidFill>
          <a:ln w="9525">
            <a:noFill/>
            <a:miter lim="800000"/>
            <a:headEnd/>
            <a:tailEnd/>
          </a:ln>
        </p:spPr>
        <p:txBody>
          <a:bodyPr lIns="1188720" rIns="274320" anchor="ctr">
            <a:prstTxWarp prst="textNoShape">
              <a:avLst/>
            </a:prstTxWarp>
          </a:bodyPr>
          <a:lstStyle/>
          <a:p>
            <a:pPr>
              <a:lnSpc>
                <a:spcPct val="90000"/>
              </a:lnSpc>
            </a:pPr>
            <a:r>
              <a:rPr lang="en-US" sz="3200" dirty="0" smtClean="0">
                <a:solidFill>
                  <a:schemeClr val="bg1"/>
                </a:solidFill>
              </a:rPr>
              <a:t>DARE-</a:t>
            </a:r>
            <a:r>
              <a:rPr lang="en-US" sz="3200" dirty="0" err="1" smtClean="0">
                <a:solidFill>
                  <a:schemeClr val="bg1"/>
                </a:solidFill>
              </a:rPr>
              <a:t>BigJob</a:t>
            </a:r>
            <a:r>
              <a:rPr lang="en-US" sz="3200" dirty="0" smtClean="0">
                <a:solidFill>
                  <a:schemeClr val="bg1"/>
                </a:solidFill>
              </a:rPr>
              <a:t>: A Flexible and Extensible Gateway using Pilot-Abstractions</a:t>
            </a:r>
            <a:endParaRPr lang="en-US" sz="3200" dirty="0">
              <a:solidFill>
                <a:schemeClr val="bg1"/>
              </a:solidFill>
            </a:endParaRPr>
          </a:p>
        </p:txBody>
      </p:sp>
      <p:sp>
        <p:nvSpPr>
          <p:cNvPr id="66563" name="Rectangle 2"/>
          <p:cNvSpPr>
            <a:spLocks noChangeArrowheads="1"/>
          </p:cNvSpPr>
          <p:nvPr/>
        </p:nvSpPr>
        <p:spPr bwMode="auto">
          <a:xfrm>
            <a:off x="2184400" y="4032250"/>
            <a:ext cx="6426200" cy="923330"/>
          </a:xfrm>
          <a:prstGeom prst="rect">
            <a:avLst/>
          </a:prstGeom>
          <a:noFill/>
          <a:ln w="9525">
            <a:noFill/>
            <a:miter lim="800000"/>
            <a:headEnd/>
            <a:tailEnd/>
          </a:ln>
        </p:spPr>
        <p:txBody>
          <a:bodyPr wrap="square">
            <a:prstTxWarp prst="textNoShape">
              <a:avLst/>
            </a:prstTxWarp>
            <a:spAutoFit/>
          </a:bodyPr>
          <a:lstStyle/>
          <a:p>
            <a:pPr marL="936625" lvl="1"/>
            <a:r>
              <a:rPr lang="en-US" dirty="0" smtClean="0">
                <a:hlinkClick r:id="rId2"/>
              </a:rPr>
              <a:t>http://gw68.quarry.iu.teragrid.org:8080/</a:t>
            </a:r>
            <a:endParaRPr lang="en-US" dirty="0" smtClean="0"/>
          </a:p>
          <a:p>
            <a:pPr marL="936625" lvl="1"/>
            <a:endParaRPr lang="en-US" dirty="0" smtClean="0">
              <a:hlinkClick r:id="rId3"/>
            </a:endParaRPr>
          </a:p>
          <a:p>
            <a:pPr marL="936625" lvl="1"/>
            <a:r>
              <a:rPr lang="en-US" dirty="0" smtClean="0">
                <a:hlinkClick r:id="rId3"/>
              </a:rPr>
              <a:t>http</a:t>
            </a:r>
            <a:r>
              <a:rPr lang="en-US" dirty="0">
                <a:hlinkClick r:id="rId3"/>
              </a:rPr>
              <a:t>://saga-project.org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Motivation and Goals</a:t>
            </a:r>
            <a:endParaRPr lang="en-US" dirty="0"/>
          </a:p>
        </p:txBody>
      </p:sp>
      <p:sp>
        <p:nvSpPr>
          <p:cNvPr id="3" name="Content Placeholder 2"/>
          <p:cNvSpPr>
            <a:spLocks noGrp="1"/>
          </p:cNvSpPr>
          <p:nvPr>
            <p:ph idx="1"/>
          </p:nvPr>
        </p:nvSpPr>
        <p:spPr>
          <a:xfrm>
            <a:off x="457200" y="1295400"/>
            <a:ext cx="8229600" cy="4533900"/>
          </a:xfrm>
        </p:spPr>
        <p:txBody>
          <a:bodyPr>
            <a:noAutofit/>
          </a:bodyPr>
          <a:lstStyle/>
          <a:p>
            <a:pPr lvl="2">
              <a:buNone/>
            </a:pPr>
            <a:endParaRPr lang="en-US" sz="1800" dirty="0" smtClean="0">
              <a:solidFill>
                <a:schemeClr val="tx1"/>
              </a:solidFill>
              <a:cs typeface="Times New Roman" pitchFamily="18" charset="0"/>
            </a:endParaRPr>
          </a:p>
          <a:p>
            <a:pPr lvl="1">
              <a:buFont typeface="Arial"/>
              <a:buChar char="•"/>
            </a:pPr>
            <a:r>
              <a:rPr lang="en-US" dirty="0" smtClean="0">
                <a:solidFill>
                  <a:schemeClr val="tx1"/>
                </a:solidFill>
                <a:cs typeface="Times New Roman" pitchFamily="18" charset="0"/>
              </a:rPr>
              <a:t>Intellectual Motivation:  Gateways are usable but not very </a:t>
            </a:r>
            <a:r>
              <a:rPr lang="en-US" dirty="0" smtClean="0">
                <a:solidFill>
                  <a:schemeClr val="tx1"/>
                </a:solidFill>
                <a:cs typeface="Times New Roman" pitchFamily="18" charset="0"/>
              </a:rPr>
              <a:t>flexible</a:t>
            </a:r>
          </a:p>
          <a:p>
            <a:pPr lvl="2">
              <a:buFont typeface="Arial"/>
              <a:buChar char="•"/>
            </a:pPr>
            <a:r>
              <a:rPr lang="en-US" sz="1800" dirty="0" smtClean="0">
                <a:solidFill>
                  <a:schemeClr val="tx1"/>
                </a:solidFill>
                <a:cs typeface="Times New Roman" pitchFamily="18" charset="0"/>
              </a:rPr>
              <a:t>Best of both worlds? </a:t>
            </a:r>
          </a:p>
          <a:p>
            <a:pPr lvl="1">
              <a:buFont typeface="Arial"/>
              <a:buChar char="•"/>
            </a:pPr>
            <a:endParaRPr lang="en-US" dirty="0" smtClean="0">
              <a:solidFill>
                <a:schemeClr val="tx1"/>
              </a:solidFill>
              <a:cs typeface="Times New Roman" pitchFamily="18" charset="0"/>
            </a:endParaRPr>
          </a:p>
          <a:p>
            <a:pPr lvl="1">
              <a:buFont typeface="Arial"/>
              <a:buChar char="•"/>
            </a:pPr>
            <a:r>
              <a:rPr lang="en-US" dirty="0" smtClean="0">
                <a:solidFill>
                  <a:schemeClr val="tx1"/>
                </a:solidFill>
                <a:cs typeface="Times New Roman" pitchFamily="18" charset="0"/>
              </a:rPr>
              <a:t>Aim: Provide compositional flexibility (a la command-line), whilst providing transparent  (and powerful) resource management and managing the runtime complexity of DCI ?</a:t>
            </a:r>
          </a:p>
          <a:p>
            <a:pPr lvl="2">
              <a:buFont typeface="Arial"/>
              <a:buChar char="•"/>
            </a:pPr>
            <a:r>
              <a:rPr lang="en-US" sz="1800" dirty="0" smtClean="0">
                <a:solidFill>
                  <a:schemeClr val="tx1"/>
                </a:solidFill>
                <a:cs typeface="Times New Roman" pitchFamily="18" charset="0"/>
              </a:rPr>
              <a:t>To provide a lightweight extensible gateway that helps in supporting multiple and flexible usage modes on XSEDE and OSG</a:t>
            </a:r>
          </a:p>
          <a:p>
            <a:pPr lvl="1">
              <a:buNone/>
            </a:pPr>
            <a:endParaRPr lang="en-US" dirty="0" smtClean="0">
              <a:solidFill>
                <a:schemeClr val="tx1"/>
              </a:solidFill>
              <a:cs typeface="Times New Roman" pitchFamily="18" charset="0"/>
            </a:endParaRPr>
          </a:p>
          <a:p>
            <a:pPr lvl="1">
              <a:buFont typeface="Arial"/>
              <a:buChar char="•"/>
            </a:pPr>
            <a:r>
              <a:rPr lang="en-US" dirty="0" smtClean="0">
                <a:solidFill>
                  <a:schemeClr val="tx1"/>
                </a:solidFill>
                <a:cs typeface="Times New Roman" pitchFamily="18" charset="0"/>
              </a:rPr>
              <a:t>Pilots are powerful paradigm for resource utilization. </a:t>
            </a:r>
          </a:p>
          <a:p>
            <a:pPr lvl="2">
              <a:buFont typeface="Arial"/>
              <a:buChar char="•"/>
            </a:pPr>
            <a:r>
              <a:rPr lang="en-US" sz="1800" dirty="0" smtClean="0">
                <a:solidFill>
                  <a:schemeClr val="tx1"/>
                </a:solidFill>
                <a:cs typeface="Times New Roman" pitchFamily="18" charset="0"/>
              </a:rPr>
              <a:t>Pilots don’t have to be passive elements. </a:t>
            </a:r>
          </a:p>
          <a:p>
            <a:pPr lvl="2">
              <a:buFont typeface="Arial"/>
              <a:buChar char="•"/>
            </a:pPr>
            <a:r>
              <a:rPr lang="en-US" sz="1800" dirty="0" smtClean="0">
                <a:solidFill>
                  <a:schemeClr val="tx1"/>
                </a:solidFill>
                <a:cs typeface="Times New Roman" pitchFamily="18" charset="0"/>
              </a:rPr>
              <a:t>P* Model establishes Pilots as an active element</a:t>
            </a:r>
          </a:p>
          <a:p>
            <a:pPr lvl="2">
              <a:buFont typeface="Arial"/>
              <a:buChar char="•"/>
            </a:pPr>
            <a:endParaRPr lang="en-US" sz="1800" dirty="0" smtClean="0">
              <a:solidFill>
                <a:schemeClr val="tx1"/>
              </a:solidFill>
              <a:cs typeface="Times New Roman" pitchFamily="18" charset="0"/>
            </a:endParaRPr>
          </a:p>
          <a:p>
            <a:pPr lvl="1">
              <a:buFont typeface="Arial"/>
              <a:buChar char="•"/>
            </a:pPr>
            <a:r>
              <a:rPr lang="en-US" dirty="0" err="1" smtClean="0">
                <a:solidFill>
                  <a:schemeClr val="tx1"/>
                </a:solidFill>
                <a:cs typeface="Times New Roman" pitchFamily="18" charset="0"/>
              </a:rPr>
              <a:t>BigJob</a:t>
            </a:r>
            <a:r>
              <a:rPr lang="en-US" dirty="0" smtClean="0">
                <a:solidFill>
                  <a:schemeClr val="tx1"/>
                </a:solidFill>
                <a:cs typeface="Times New Roman" pitchFamily="18" charset="0"/>
              </a:rPr>
              <a:t> used extensively on XSEDE. Lower the barrier for its uptake</a:t>
            </a:r>
          </a:p>
          <a:p>
            <a:pPr lvl="2">
              <a:buFont typeface="Arial"/>
              <a:buChar char="•"/>
            </a:pPr>
            <a:r>
              <a:rPr lang="en-US" sz="1800" dirty="0" smtClean="0">
                <a:solidFill>
                  <a:schemeClr val="tx1"/>
                </a:solidFill>
                <a:cs typeface="Times New Roman" pitchFamily="18" charset="0"/>
              </a:rPr>
              <a:t>Make it simple for the usage of Pilot-Jobs on XSEDE</a:t>
            </a:r>
          </a:p>
          <a:p>
            <a:pPr lvl="2">
              <a:buFont typeface="Arial"/>
              <a:buChar char="•"/>
            </a:pPr>
            <a:r>
              <a:rPr lang="en-US" sz="1800" dirty="0" smtClean="0">
                <a:solidFill>
                  <a:schemeClr val="tx1"/>
                </a:solidFill>
                <a:cs typeface="Times New Roman" pitchFamily="18" charset="0"/>
              </a:rPr>
              <a:t>Will extend to OSG and possibly to EGI</a:t>
            </a:r>
          </a:p>
          <a:p>
            <a:pPr lvl="2">
              <a:buFont typeface="Arial"/>
              <a:buChar char="•"/>
            </a:pPr>
            <a:endParaRPr lang="en-US" sz="1800" dirty="0" smtClean="0">
              <a:solidFill>
                <a:schemeClr val="tx1"/>
              </a:solidFill>
              <a:cs typeface="Times New Roman" pitchFamily="18" charset="0"/>
            </a:endParaRPr>
          </a:p>
          <a:p>
            <a:pPr lvl="1">
              <a:buFont typeface="Arial"/>
              <a:buChar char="•"/>
            </a:pPr>
            <a:endParaRPr lang="en-US" dirty="0" smtClean="0">
              <a:solidFill>
                <a:schemeClr val="tx1"/>
              </a:solidFill>
              <a:cs typeface="Times New Roman"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19410101"/>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Practical Information</a:t>
            </a:r>
            <a:endParaRPr lang="en-US" dirty="0"/>
          </a:p>
        </p:txBody>
      </p:sp>
      <p:sp>
        <p:nvSpPr>
          <p:cNvPr id="3" name="Content Placeholder 2"/>
          <p:cNvSpPr>
            <a:spLocks noGrp="1"/>
          </p:cNvSpPr>
          <p:nvPr>
            <p:ph idx="1"/>
          </p:nvPr>
        </p:nvSpPr>
        <p:spPr>
          <a:xfrm>
            <a:off x="457200" y="1447800"/>
            <a:ext cx="8229600" cy="4764382"/>
          </a:xfrm>
        </p:spPr>
        <p:txBody>
          <a:bodyPr anchor="t">
            <a:spAutoFit/>
          </a:bodyPr>
          <a:lstStyle/>
          <a:p>
            <a:pPr marL="800100" lvl="1" indent="-342900">
              <a:buFont typeface="Arial"/>
              <a:buChar char="•"/>
            </a:pPr>
            <a:r>
              <a:rPr lang="en-US" dirty="0" smtClean="0">
                <a:solidFill>
                  <a:schemeClr val="tx1"/>
                </a:solidFill>
                <a:cs typeface="Times New Roman" pitchFamily="18" charset="0"/>
              </a:rPr>
              <a:t>DARE-</a:t>
            </a:r>
            <a:r>
              <a:rPr lang="en-US" dirty="0" err="1" smtClean="0">
                <a:solidFill>
                  <a:schemeClr val="tx1"/>
                </a:solidFill>
                <a:cs typeface="Times New Roman" pitchFamily="18" charset="0"/>
              </a:rPr>
              <a:t>BigJob</a:t>
            </a:r>
            <a:r>
              <a:rPr lang="en-US" dirty="0" smtClean="0">
                <a:solidFill>
                  <a:schemeClr val="tx1"/>
                </a:solidFill>
                <a:cs typeface="Times New Roman" pitchFamily="18" charset="0"/>
              </a:rPr>
              <a:t>: Latest in the family of gateways built upon DARE</a:t>
            </a:r>
          </a:p>
          <a:p>
            <a:pPr marL="1200150" lvl="2" indent="-342900">
              <a:buFont typeface="Arial"/>
              <a:buChar char="•"/>
            </a:pPr>
            <a:r>
              <a:rPr lang="en-US" dirty="0" smtClean="0">
                <a:solidFill>
                  <a:schemeClr val="tx1"/>
                </a:solidFill>
                <a:cs typeface="Times New Roman" pitchFamily="18" charset="0"/>
              </a:rPr>
              <a:t>Passive E.g., DARE-HTHP, DARE-NGS, DARE-Cactus</a:t>
            </a:r>
          </a:p>
          <a:p>
            <a:pPr marL="800100" lvl="1" indent="-342900">
              <a:buNone/>
            </a:pPr>
            <a:endParaRPr lang="en-US" dirty="0" smtClean="0">
              <a:solidFill>
                <a:schemeClr val="tx1"/>
              </a:solidFill>
              <a:cs typeface="Times New Roman" pitchFamily="18" charset="0"/>
            </a:endParaRPr>
          </a:p>
          <a:p>
            <a:pPr marL="800100" lvl="1" indent="-342900">
              <a:buFont typeface="Arial"/>
              <a:buChar char="•"/>
            </a:pPr>
            <a:r>
              <a:rPr lang="en-US" dirty="0" smtClean="0">
                <a:solidFill>
                  <a:schemeClr val="tx1"/>
                </a:solidFill>
                <a:cs typeface="Times New Roman" pitchFamily="18" charset="0"/>
              </a:rPr>
              <a:t>It is written in Python --- from top to bottom, front to back</a:t>
            </a:r>
          </a:p>
          <a:p>
            <a:pPr marL="800100" lvl="1" indent="-342900">
              <a:buFont typeface="Arial"/>
              <a:buChar char="•"/>
            </a:pPr>
            <a:endParaRPr lang="en-US" dirty="0" smtClean="0">
              <a:solidFill>
                <a:schemeClr val="tx1"/>
              </a:solidFill>
              <a:cs typeface="Times New Roman" pitchFamily="18" charset="0"/>
            </a:endParaRPr>
          </a:p>
          <a:p>
            <a:pPr marL="800100" lvl="1" indent="-342900">
              <a:buFont typeface="Arial"/>
              <a:buChar char="•"/>
            </a:pPr>
            <a:r>
              <a:rPr lang="en-US" dirty="0" err="1" smtClean="0">
                <a:solidFill>
                  <a:schemeClr val="tx1"/>
                </a:solidFill>
                <a:cs typeface="Times New Roman" pitchFamily="18" charset="0"/>
              </a:rPr>
              <a:t>BigJob</a:t>
            </a:r>
            <a:r>
              <a:rPr lang="en-US" dirty="0" smtClean="0">
                <a:solidFill>
                  <a:schemeClr val="tx1"/>
                </a:solidFill>
                <a:cs typeface="Times New Roman" pitchFamily="18" charset="0"/>
              </a:rPr>
              <a:t> is a SAGA based general purpose pilot-job framework. SAGA based BigJob acts as a intermediary in submitting jobs from DARE to a heterogeneous Computing resource.</a:t>
            </a:r>
          </a:p>
          <a:p>
            <a:pPr marL="800100" lvl="1" indent="-342900">
              <a:buFont typeface="Arial"/>
              <a:buChar char="•"/>
            </a:pPr>
            <a:endParaRPr lang="en-US" dirty="0" smtClean="0">
              <a:solidFill>
                <a:schemeClr val="tx1"/>
              </a:solidFill>
              <a:cs typeface="Times New Roman" pitchFamily="18" charset="0"/>
            </a:endParaRPr>
          </a:p>
          <a:p>
            <a:pPr marL="800100" lvl="1" indent="-342900">
              <a:buFont typeface="Arial"/>
              <a:buChar char="•"/>
            </a:pPr>
            <a:r>
              <a:rPr lang="en-US" dirty="0" err="1" smtClean="0">
                <a:solidFill>
                  <a:schemeClr val="tx1"/>
                </a:solidFill>
                <a:cs typeface="Times New Roman" pitchFamily="18" charset="0"/>
              </a:rPr>
              <a:t>Django</a:t>
            </a:r>
            <a:r>
              <a:rPr lang="en-US" dirty="0" smtClean="0">
                <a:solidFill>
                  <a:schemeClr val="tx1"/>
                </a:solidFill>
                <a:cs typeface="Times New Roman" pitchFamily="18" charset="0"/>
              </a:rPr>
              <a:t> is a high level python web framework to support clean, pragmatic design.</a:t>
            </a:r>
          </a:p>
          <a:p>
            <a:pPr marL="800100" lvl="1" indent="-342900">
              <a:buFont typeface="Arial"/>
              <a:buChar char="•"/>
            </a:pPr>
            <a:endParaRPr lang="en-US" dirty="0" smtClean="0">
              <a:solidFill>
                <a:schemeClr val="tx1"/>
              </a:solidFill>
              <a:cs typeface="Times New Roman" pitchFamily="18" charset="0"/>
            </a:endParaRPr>
          </a:p>
          <a:p>
            <a:pPr marL="800100" lvl="1" indent="-342900">
              <a:buFont typeface="Arial"/>
              <a:buChar char="•"/>
            </a:pPr>
            <a:r>
              <a:rPr lang="en-US" dirty="0" smtClean="0">
                <a:solidFill>
                  <a:schemeClr val="tx1"/>
                </a:solidFill>
                <a:cs typeface="Times New Roman" pitchFamily="18" charset="0"/>
              </a:rPr>
              <a:t>Celery is an asynchronous task queue based upon distributed message passing and scheduling as well.</a:t>
            </a:r>
            <a:endParaRPr lang="en-US" dirty="0" smtClean="0">
              <a:solidFill>
                <a:schemeClr val="tx1"/>
              </a:solidFill>
            </a:endParaRPr>
          </a:p>
          <a:p>
            <a:pPr marL="800100" lvl="1" indent="-342900">
              <a:buFont typeface="Arial"/>
              <a:buChar char="•"/>
            </a:pPr>
            <a:endParaRPr lang="en-US" dirty="0" smtClean="0">
              <a:solidFill>
                <a:schemeClr val="tx1"/>
              </a:solidFill>
              <a:cs typeface="Times New Roman"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429297"/>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Control Flow</a:t>
            </a:r>
            <a:endParaRPr lang="en-US" dirty="0"/>
          </a:p>
        </p:txBody>
      </p:sp>
      <p:sp>
        <p:nvSpPr>
          <p:cNvPr id="3" name="Content Placeholder 2"/>
          <p:cNvSpPr>
            <a:spLocks noGrp="1"/>
          </p:cNvSpPr>
          <p:nvPr>
            <p:ph idx="1"/>
          </p:nvPr>
        </p:nvSpPr>
        <p:spPr/>
        <p:txBody>
          <a:bodyPr/>
          <a:lstStyle/>
          <a:p>
            <a:pPr>
              <a:buNone/>
            </a:pPr>
            <a:r>
              <a:rPr lang="en-US" dirty="0" smtClean="0"/>
              <a:t>Flowchart</a:t>
            </a:r>
          </a:p>
        </p:txBody>
      </p:sp>
      <p:sp>
        <p:nvSpPr>
          <p:cNvPr id="5" name="Rectangle 4"/>
          <p:cNvSpPr/>
          <p:nvPr/>
        </p:nvSpPr>
        <p:spPr>
          <a:xfrm>
            <a:off x="609600" y="2133600"/>
            <a:ext cx="1752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itchFamily="18" charset="0"/>
                <a:cs typeface="Times New Roman" pitchFamily="18" charset="0"/>
              </a:rPr>
              <a:t>DARE-</a:t>
            </a:r>
            <a:r>
              <a:rPr lang="en-US" sz="1200" b="1" dirty="0" err="1" smtClean="0">
                <a:solidFill>
                  <a:schemeClr val="tx1"/>
                </a:solidFill>
                <a:latin typeface="Times New Roman" pitchFamily="18" charset="0"/>
                <a:cs typeface="Times New Roman" pitchFamily="18" charset="0"/>
              </a:rPr>
              <a:t>BigJob</a:t>
            </a:r>
            <a:r>
              <a:rPr lang="en-US" sz="1200" b="1" dirty="0" smtClean="0">
                <a:solidFill>
                  <a:schemeClr val="tx1"/>
                </a:solidFill>
                <a:latin typeface="Times New Roman" pitchFamily="18" charset="0"/>
                <a:cs typeface="Times New Roman" pitchFamily="18" charset="0"/>
              </a:rPr>
              <a:t> Website</a:t>
            </a:r>
          </a:p>
          <a:p>
            <a:pPr algn="ctr">
              <a:buFont typeface="Arial" pitchFamily="34" charset="0"/>
              <a:buChar char="•"/>
            </a:pPr>
            <a:r>
              <a:rPr lang="en-US" sz="1200" dirty="0" smtClean="0">
                <a:solidFill>
                  <a:schemeClr val="tx1"/>
                </a:solidFill>
                <a:latin typeface="Times New Roman" pitchFamily="18" charset="0"/>
                <a:cs typeface="Times New Roman" pitchFamily="18" charset="0"/>
              </a:rPr>
              <a:t>User input for files, pilot information, tasks</a:t>
            </a:r>
          </a:p>
          <a:p>
            <a:pPr algn="ctr"/>
            <a:endParaRPr lang="en-US" sz="1200" b="1" dirty="0">
              <a:solidFill>
                <a:schemeClr val="tx1"/>
              </a:solidFill>
            </a:endParaRPr>
          </a:p>
        </p:txBody>
      </p:sp>
      <p:sp>
        <p:nvSpPr>
          <p:cNvPr id="6" name="Rectangle 5"/>
          <p:cNvSpPr/>
          <p:nvPr/>
        </p:nvSpPr>
        <p:spPr>
          <a:xfrm>
            <a:off x="3505200" y="1828800"/>
            <a:ext cx="4724400" cy="220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7" name="Rectangle 6"/>
          <p:cNvSpPr/>
          <p:nvPr/>
        </p:nvSpPr>
        <p:spPr>
          <a:xfrm>
            <a:off x="3733800" y="1905000"/>
            <a:ext cx="9144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Django</a:t>
            </a:r>
            <a:endParaRPr lang="en-US" sz="1200" b="1" dirty="0">
              <a:solidFill>
                <a:schemeClr val="tx1"/>
              </a:solidFill>
            </a:endParaRPr>
          </a:p>
        </p:txBody>
      </p:sp>
      <p:sp>
        <p:nvSpPr>
          <p:cNvPr id="8" name="Rectangle 7"/>
          <p:cNvSpPr/>
          <p:nvPr/>
        </p:nvSpPr>
        <p:spPr>
          <a:xfrm>
            <a:off x="6629400" y="1905000"/>
            <a:ext cx="12954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Sqlite</a:t>
            </a:r>
            <a:r>
              <a:rPr lang="en-US" sz="1200" b="1" dirty="0" smtClean="0">
                <a:solidFill>
                  <a:schemeClr val="tx1"/>
                </a:solidFill>
              </a:rPr>
              <a:t> 3 Database</a:t>
            </a:r>
            <a:endParaRPr lang="en-US" sz="1200" b="1" dirty="0">
              <a:solidFill>
                <a:schemeClr val="tx1"/>
              </a:solidFill>
            </a:endParaRPr>
          </a:p>
        </p:txBody>
      </p:sp>
      <p:cxnSp>
        <p:nvCxnSpPr>
          <p:cNvPr id="10" name="Straight Arrow Connector 9"/>
          <p:cNvCxnSpPr/>
          <p:nvPr/>
        </p:nvCxnSpPr>
        <p:spPr>
          <a:xfrm>
            <a:off x="2514600" y="24384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2209800"/>
            <a:ext cx="91440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File input, pilot information and tasks</a:t>
            </a:r>
            <a:endParaRPr lang="en-US" sz="1100" dirty="0">
              <a:latin typeface="Times New Roman" pitchFamily="18" charset="0"/>
              <a:cs typeface="Times New Roman" pitchFamily="18" charset="0"/>
            </a:endParaRPr>
          </a:p>
        </p:txBody>
      </p:sp>
      <p:cxnSp>
        <p:nvCxnSpPr>
          <p:cNvPr id="13" name="Straight Arrow Connector 12"/>
          <p:cNvCxnSpPr/>
          <p:nvPr/>
        </p:nvCxnSpPr>
        <p:spPr>
          <a:xfrm>
            <a:off x="5105400" y="22860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1905000"/>
            <a:ext cx="99060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Stores Job information  and user authentication</a:t>
            </a:r>
            <a:endParaRPr lang="en-US" sz="1100" dirty="0">
              <a:latin typeface="Times New Roman" pitchFamily="18" charset="0"/>
              <a:cs typeface="Times New Roman" pitchFamily="18" charset="0"/>
            </a:endParaRPr>
          </a:p>
        </p:txBody>
      </p:sp>
      <p:cxnSp>
        <p:nvCxnSpPr>
          <p:cNvPr id="16" name="Straight Arrow Connector 15"/>
          <p:cNvCxnSpPr/>
          <p:nvPr/>
        </p:nvCxnSpPr>
        <p:spPr>
          <a:xfrm>
            <a:off x="4191000" y="2514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657600" y="3048000"/>
            <a:ext cx="1143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Celery Coordination service</a:t>
            </a:r>
            <a:endParaRPr lang="en-US" sz="1200" b="1" dirty="0">
              <a:solidFill>
                <a:schemeClr val="tx1"/>
              </a:solidFill>
            </a:endParaRPr>
          </a:p>
        </p:txBody>
      </p:sp>
      <p:sp>
        <p:nvSpPr>
          <p:cNvPr id="22" name="TextBox 21"/>
          <p:cNvSpPr txBox="1"/>
          <p:nvPr/>
        </p:nvSpPr>
        <p:spPr>
          <a:xfrm>
            <a:off x="4191000" y="2667000"/>
            <a:ext cx="762000" cy="430887"/>
          </a:xfrm>
          <a:prstGeom prst="rect">
            <a:avLst/>
          </a:prstGeom>
          <a:noFill/>
        </p:spPr>
        <p:txBody>
          <a:bodyPr wrap="square" rtlCol="0">
            <a:spAutoFit/>
          </a:bodyPr>
          <a:lstStyle/>
          <a:p>
            <a:r>
              <a:rPr lang="en-US" sz="1100" dirty="0" smtClean="0">
                <a:latin typeface="Times New Roman" pitchFamily="18" charset="0"/>
                <a:cs typeface="Times New Roman" pitchFamily="18" charset="0"/>
              </a:rPr>
              <a:t>Enqueue tasks</a:t>
            </a:r>
            <a:endParaRPr lang="en-US" sz="1100" dirty="0">
              <a:latin typeface="Times New Roman" pitchFamily="18" charset="0"/>
              <a:cs typeface="Times New Roman" pitchFamily="18" charset="0"/>
            </a:endParaRPr>
          </a:p>
        </p:txBody>
      </p:sp>
      <p:cxnSp>
        <p:nvCxnSpPr>
          <p:cNvPr id="23" name="Straight Arrow Connector 22"/>
          <p:cNvCxnSpPr/>
          <p:nvPr/>
        </p:nvCxnSpPr>
        <p:spPr>
          <a:xfrm>
            <a:off x="5105400" y="33528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629400" y="3124200"/>
            <a:ext cx="1371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Celery Worker</a:t>
            </a:r>
            <a:endParaRPr lang="en-US" sz="1200" b="1" dirty="0">
              <a:solidFill>
                <a:schemeClr val="tx1"/>
              </a:solidFill>
            </a:endParaRPr>
          </a:p>
        </p:txBody>
      </p:sp>
      <p:cxnSp>
        <p:nvCxnSpPr>
          <p:cNvPr id="27" name="Straight Arrow Connector 26"/>
          <p:cNvCxnSpPr/>
          <p:nvPr/>
        </p:nvCxnSpPr>
        <p:spPr>
          <a:xfrm flipH="1">
            <a:off x="5410200" y="3657600"/>
            <a:ext cx="1219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819400" y="4953000"/>
            <a:ext cx="4724400" cy="1752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Resource (Futuregrid, XSEDE)</a:t>
            </a: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a:solidFill>
                <a:schemeClr val="tx1"/>
              </a:solidFill>
            </a:endParaRPr>
          </a:p>
        </p:txBody>
      </p:sp>
      <p:sp>
        <p:nvSpPr>
          <p:cNvPr id="31" name="Rectangle 30"/>
          <p:cNvSpPr/>
          <p:nvPr/>
        </p:nvSpPr>
        <p:spPr>
          <a:xfrm>
            <a:off x="4343400" y="4191000"/>
            <a:ext cx="12192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Pilot Manager</a:t>
            </a:r>
            <a:endParaRPr lang="en-US" sz="1200" b="1" dirty="0">
              <a:solidFill>
                <a:schemeClr val="tx1"/>
              </a:solidFill>
            </a:endParaRPr>
          </a:p>
        </p:txBody>
      </p:sp>
      <p:sp>
        <p:nvSpPr>
          <p:cNvPr id="34" name="TextBox 33"/>
          <p:cNvSpPr txBox="1"/>
          <p:nvPr/>
        </p:nvSpPr>
        <p:spPr>
          <a:xfrm>
            <a:off x="5715000" y="3657600"/>
            <a:ext cx="1066800" cy="430887"/>
          </a:xfrm>
          <a:prstGeom prst="rect">
            <a:avLst/>
          </a:prstGeom>
          <a:noFill/>
        </p:spPr>
        <p:txBody>
          <a:bodyPr wrap="square" rtlCol="0">
            <a:spAutoFit/>
          </a:bodyPr>
          <a:lstStyle/>
          <a:p>
            <a:r>
              <a:rPr lang="en-US" sz="1100" dirty="0" smtClean="0">
                <a:latin typeface="Times New Roman" pitchFamily="18" charset="0"/>
                <a:cs typeface="Times New Roman" pitchFamily="18" charset="0"/>
              </a:rPr>
              <a:t>Passes tasks, created pilot </a:t>
            </a:r>
            <a:endParaRPr lang="en-US" sz="1100" dirty="0">
              <a:latin typeface="Times New Roman" pitchFamily="18" charset="0"/>
              <a:cs typeface="Times New Roman" pitchFamily="18" charset="0"/>
            </a:endParaRPr>
          </a:p>
        </p:txBody>
      </p:sp>
      <p:cxnSp>
        <p:nvCxnSpPr>
          <p:cNvPr id="36" name="Straight Arrow Connector 35"/>
          <p:cNvCxnSpPr/>
          <p:nvPr/>
        </p:nvCxnSpPr>
        <p:spPr>
          <a:xfrm flipH="1">
            <a:off x="2362200" y="4495800"/>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66800" y="4191000"/>
            <a:ext cx="12192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Distributed coordination service for BigJob</a:t>
            </a:r>
            <a:endParaRPr lang="en-US" sz="1200" b="1" dirty="0">
              <a:solidFill>
                <a:schemeClr val="tx1"/>
              </a:solidFill>
            </a:endParaRPr>
          </a:p>
        </p:txBody>
      </p:sp>
      <p:sp>
        <p:nvSpPr>
          <p:cNvPr id="38" name="Rectangle 37"/>
          <p:cNvSpPr/>
          <p:nvPr/>
        </p:nvSpPr>
        <p:spPr>
          <a:xfrm>
            <a:off x="4114800" y="5334000"/>
            <a:ext cx="1981200" cy="152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Resource Manager</a:t>
            </a:r>
            <a:endParaRPr lang="en-US" sz="1200" b="1" dirty="0">
              <a:solidFill>
                <a:schemeClr val="tx1"/>
              </a:solidFill>
            </a:endParaRPr>
          </a:p>
        </p:txBody>
      </p:sp>
      <p:cxnSp>
        <p:nvCxnSpPr>
          <p:cNvPr id="40" name="Straight Arrow Connector 39"/>
          <p:cNvCxnSpPr/>
          <p:nvPr/>
        </p:nvCxnSpPr>
        <p:spPr>
          <a:xfrm>
            <a:off x="2362200" y="4800600"/>
            <a:ext cx="1676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114800" y="5715000"/>
            <a:ext cx="1981200" cy="228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Pilot Agent</a:t>
            </a:r>
            <a:endParaRPr lang="en-US" sz="1200" b="1" dirty="0">
              <a:solidFill>
                <a:schemeClr val="tx1"/>
              </a:solidFill>
            </a:endParaRPr>
          </a:p>
        </p:txBody>
      </p:sp>
      <p:cxnSp>
        <p:nvCxnSpPr>
          <p:cNvPr id="43" name="Straight Arrow Connector 42"/>
          <p:cNvCxnSpPr/>
          <p:nvPr/>
        </p:nvCxnSpPr>
        <p:spPr>
          <a:xfrm>
            <a:off x="5181600" y="5486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67200" y="6248400"/>
            <a:ext cx="6096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Unit</a:t>
            </a:r>
            <a:endParaRPr lang="en-US" sz="1200" b="1" dirty="0">
              <a:solidFill>
                <a:schemeClr val="tx1"/>
              </a:solidFill>
            </a:endParaRPr>
          </a:p>
        </p:txBody>
      </p:sp>
      <p:sp>
        <p:nvSpPr>
          <p:cNvPr id="45" name="Rectangle 44"/>
          <p:cNvSpPr/>
          <p:nvPr/>
        </p:nvSpPr>
        <p:spPr>
          <a:xfrm>
            <a:off x="5181600" y="6248400"/>
            <a:ext cx="914400" cy="381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Compute Unit</a:t>
            </a:r>
            <a:endParaRPr lang="en-US" sz="1200" b="1" dirty="0">
              <a:solidFill>
                <a:schemeClr val="tx1"/>
              </a:solidFill>
            </a:endParaRPr>
          </a:p>
        </p:txBody>
      </p:sp>
      <p:cxnSp>
        <p:nvCxnSpPr>
          <p:cNvPr id="46" name="Straight Arrow Connector 45"/>
          <p:cNvCxnSpPr/>
          <p:nvPr/>
        </p:nvCxnSpPr>
        <p:spPr>
          <a:xfrm>
            <a:off x="4572000" y="594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38800" y="594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Scripting Example (1)</a:t>
            </a:r>
            <a:endParaRPr lang="en-US" dirty="0"/>
          </a:p>
        </p:txBody>
      </p:sp>
      <p:sp>
        <p:nvSpPr>
          <p:cNvPr id="3" name="Content Placeholder 2"/>
          <p:cNvSpPr>
            <a:spLocks noGrp="1"/>
          </p:cNvSpPr>
          <p:nvPr>
            <p:ph idx="1"/>
          </p:nvPr>
        </p:nvSpPr>
        <p:spPr/>
        <p:txBody>
          <a:bodyPr/>
          <a:lstStyle/>
          <a:p>
            <a:r>
              <a:rPr lang="en-US" dirty="0" smtClean="0"/>
              <a:t>Scripts to generate a single task</a:t>
            </a:r>
          </a:p>
          <a:p>
            <a:pPr marL="457200" lvl="1" indent="0">
              <a:buNone/>
            </a:pPr>
            <a:endParaRPr lang="en-US" dirty="0" smtClean="0"/>
          </a:p>
          <a:p>
            <a:pPr marL="857250" lvl="2" indent="0">
              <a:buNone/>
            </a:pPr>
            <a:r>
              <a:rPr lang="en-US" dirty="0" err="1">
                <a:latin typeface="Monaco"/>
                <a:cs typeface="Monaco"/>
              </a:rPr>
              <a:t>def</a:t>
            </a:r>
            <a:r>
              <a:rPr lang="en-US" dirty="0">
                <a:latin typeface="Monaco"/>
                <a:cs typeface="Monaco"/>
              </a:rPr>
              <a:t> tasks</a:t>
            </a:r>
            <a:r>
              <a:rPr lang="en-US" dirty="0" smtClean="0">
                <a:latin typeface="Monaco"/>
                <a:cs typeface="Monaco"/>
              </a:rPr>
              <a:t>()</a:t>
            </a:r>
            <a:r>
              <a:rPr lang="en-US" dirty="0">
                <a:latin typeface="Monaco"/>
                <a:cs typeface="Monaco"/>
              </a:rPr>
              <a:t>:</a:t>
            </a:r>
          </a:p>
          <a:p>
            <a:pPr marL="857250" lvl="2" indent="0">
              <a:buNone/>
            </a:pPr>
            <a:r>
              <a:rPr lang="en-US" dirty="0" smtClean="0">
                <a:latin typeface="Monaco"/>
                <a:cs typeface="Monaco"/>
              </a:rPr>
              <a:t>	 </a:t>
            </a:r>
            <a:r>
              <a:rPr lang="en-US" dirty="0" err="1" smtClean="0">
                <a:latin typeface="Monaco"/>
                <a:cs typeface="Monaco"/>
              </a:rPr>
              <a:t>compute_unit</a:t>
            </a:r>
            <a:r>
              <a:rPr lang="en-US" dirty="0" smtClean="0">
                <a:latin typeface="Monaco"/>
                <a:cs typeface="Monaco"/>
              </a:rPr>
              <a:t> </a:t>
            </a:r>
            <a:r>
              <a:rPr lang="en-US" dirty="0">
                <a:latin typeface="Monaco"/>
                <a:cs typeface="Monaco"/>
              </a:rPr>
              <a:t>= {</a:t>
            </a:r>
          </a:p>
          <a:p>
            <a:pPr marL="857250" lvl="2" indent="0">
              <a:buNone/>
            </a:pPr>
            <a:r>
              <a:rPr lang="en-US" dirty="0">
                <a:latin typeface="Monaco"/>
                <a:cs typeface="Monaco"/>
              </a:rPr>
              <a:t>        "executable": "/bin/echo",</a:t>
            </a:r>
          </a:p>
          <a:p>
            <a:pPr marL="857250" lvl="2" indent="0">
              <a:buNone/>
            </a:pPr>
            <a:r>
              <a:rPr lang="en-US" dirty="0">
                <a:latin typeface="Monaco"/>
                <a:cs typeface="Monaco"/>
              </a:rPr>
              <a:t>        "arguments": ["Hello", "$ENV1", "$ENV2"],</a:t>
            </a:r>
          </a:p>
          <a:p>
            <a:pPr marL="857250" lvl="2" indent="0">
              <a:buNone/>
            </a:pPr>
            <a:r>
              <a:rPr lang="en-US" dirty="0">
                <a:latin typeface="Monaco"/>
                <a:cs typeface="Monaco"/>
              </a:rPr>
              <a:t>        "environment": ['ENV1=env_arg1', 'ENV2=env_arg2'],</a:t>
            </a:r>
          </a:p>
          <a:p>
            <a:pPr marL="857250" lvl="2" indent="0">
              <a:buNone/>
            </a:pPr>
            <a:r>
              <a:rPr lang="en-US" dirty="0">
                <a:latin typeface="Monaco"/>
                <a:cs typeface="Monaco"/>
              </a:rPr>
              <a:t>        "</a:t>
            </a:r>
            <a:r>
              <a:rPr lang="en-US" dirty="0" err="1">
                <a:latin typeface="Monaco"/>
                <a:cs typeface="Monaco"/>
              </a:rPr>
              <a:t>number_of_processes</a:t>
            </a:r>
            <a:r>
              <a:rPr lang="en-US" dirty="0">
                <a:latin typeface="Monaco"/>
                <a:cs typeface="Monaco"/>
              </a:rPr>
              <a:t>": 4,</a:t>
            </a:r>
          </a:p>
          <a:p>
            <a:pPr marL="857250" lvl="2" indent="0">
              <a:buNone/>
            </a:pPr>
            <a:r>
              <a:rPr lang="en-US" dirty="0">
                <a:latin typeface="Monaco"/>
                <a:cs typeface="Monaco"/>
              </a:rPr>
              <a:t>        "</a:t>
            </a:r>
            <a:r>
              <a:rPr lang="en-US" dirty="0" err="1">
                <a:latin typeface="Monaco"/>
                <a:cs typeface="Monaco"/>
              </a:rPr>
              <a:t>spmd_variation</a:t>
            </a:r>
            <a:r>
              <a:rPr lang="en-US" dirty="0">
                <a:latin typeface="Monaco"/>
                <a:cs typeface="Monaco"/>
              </a:rPr>
              <a:t>": "</a:t>
            </a:r>
            <a:r>
              <a:rPr lang="en-US" dirty="0" err="1">
                <a:latin typeface="Monaco"/>
                <a:cs typeface="Monaco"/>
              </a:rPr>
              <a:t>mpi</a:t>
            </a:r>
            <a:r>
              <a:rPr lang="en-US" dirty="0">
                <a:latin typeface="Monaco"/>
                <a:cs typeface="Monaco"/>
              </a:rPr>
              <a:t>",</a:t>
            </a:r>
          </a:p>
          <a:p>
            <a:pPr marL="857250" lvl="2" indent="0">
              <a:buNone/>
            </a:pPr>
            <a:r>
              <a:rPr lang="en-US" dirty="0">
                <a:latin typeface="Monaco"/>
                <a:cs typeface="Monaco"/>
              </a:rPr>
              <a:t>        "output": "</a:t>
            </a:r>
            <a:r>
              <a:rPr lang="en-US" dirty="0" err="1">
                <a:latin typeface="Monaco"/>
                <a:cs typeface="Monaco"/>
              </a:rPr>
              <a:t>stdout.txt</a:t>
            </a:r>
            <a:r>
              <a:rPr lang="en-US" dirty="0">
                <a:latin typeface="Monaco"/>
                <a:cs typeface="Monaco"/>
              </a:rPr>
              <a:t>",</a:t>
            </a:r>
          </a:p>
          <a:p>
            <a:pPr marL="857250" lvl="2" indent="0">
              <a:buNone/>
            </a:pPr>
            <a:r>
              <a:rPr lang="en-US" dirty="0">
                <a:latin typeface="Monaco"/>
                <a:cs typeface="Monaco"/>
              </a:rPr>
              <a:t>        "error": "</a:t>
            </a:r>
            <a:r>
              <a:rPr lang="en-US" dirty="0" err="1">
                <a:latin typeface="Monaco"/>
                <a:cs typeface="Monaco"/>
              </a:rPr>
              <a:t>stderr.txt</a:t>
            </a:r>
            <a:r>
              <a:rPr lang="en-US" dirty="0">
                <a:latin typeface="Monaco"/>
                <a:cs typeface="Monaco"/>
              </a:rPr>
              <a:t>"}</a:t>
            </a:r>
          </a:p>
          <a:p>
            <a:pPr marL="857250" lvl="2" indent="0">
              <a:buNone/>
            </a:pPr>
            <a:r>
              <a:rPr lang="en-US" dirty="0" smtClean="0">
                <a:latin typeface="Monaco"/>
                <a:cs typeface="Monaco"/>
              </a:rPr>
              <a:t>	   return </a:t>
            </a:r>
            <a:r>
              <a:rPr lang="en-US" dirty="0" err="1" smtClean="0">
                <a:latin typeface="Monaco"/>
                <a:cs typeface="Monaco"/>
              </a:rPr>
              <a:t>compute_unit</a:t>
            </a:r>
            <a:endParaRPr lang="en-US" dirty="0">
              <a:latin typeface="Monaco"/>
              <a:cs typeface="Monaco"/>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20685174"/>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Scripting Example (1)</a:t>
            </a:r>
            <a:endParaRPr lang="en-US" dirty="0"/>
          </a:p>
        </p:txBody>
      </p:sp>
      <p:sp>
        <p:nvSpPr>
          <p:cNvPr id="3" name="Content Placeholder 2"/>
          <p:cNvSpPr>
            <a:spLocks noGrp="1"/>
          </p:cNvSpPr>
          <p:nvPr>
            <p:ph idx="1"/>
          </p:nvPr>
        </p:nvSpPr>
        <p:spPr/>
        <p:txBody>
          <a:bodyPr>
            <a:normAutofit lnSpcReduction="10000"/>
          </a:bodyPr>
          <a:lstStyle/>
          <a:p>
            <a:r>
              <a:rPr lang="en-US" dirty="0" smtClean="0"/>
              <a:t>Generating multiple </a:t>
            </a:r>
            <a:r>
              <a:rPr lang="en-US" dirty="0"/>
              <a:t>t</a:t>
            </a:r>
            <a:r>
              <a:rPr lang="en-US" dirty="0" smtClean="0"/>
              <a:t>asks</a:t>
            </a:r>
          </a:p>
          <a:p>
            <a:endParaRPr lang="en-US" dirty="0" smtClean="0"/>
          </a:p>
          <a:p>
            <a:pPr marL="857250" lvl="2" indent="0">
              <a:buNone/>
            </a:pPr>
            <a:r>
              <a:rPr lang="en-US" dirty="0" err="1">
                <a:latin typeface="Monaco"/>
                <a:cs typeface="Monaco"/>
              </a:rPr>
              <a:t>def</a:t>
            </a:r>
            <a:r>
              <a:rPr lang="en-US" dirty="0">
                <a:latin typeface="Monaco"/>
                <a:cs typeface="Monaco"/>
              </a:rPr>
              <a:t> tasks(NUMBER_JOBS=</a:t>
            </a:r>
            <a:r>
              <a:rPr lang="en-US" dirty="0" smtClean="0">
                <a:latin typeface="Monaco"/>
                <a:cs typeface="Monaco"/>
              </a:rPr>
              <a:t>10)</a:t>
            </a:r>
            <a:r>
              <a:rPr lang="en-US" dirty="0">
                <a:latin typeface="Monaco"/>
                <a:cs typeface="Monaco"/>
              </a:rPr>
              <a:t>:</a:t>
            </a:r>
          </a:p>
          <a:p>
            <a:pPr marL="857250" lvl="2" indent="0">
              <a:buNone/>
            </a:pPr>
            <a:r>
              <a:rPr lang="en-US" dirty="0">
                <a:latin typeface="Monaco"/>
                <a:cs typeface="Monaco"/>
              </a:rPr>
              <a:t>    tasks = []</a:t>
            </a:r>
          </a:p>
          <a:p>
            <a:pPr marL="857250" lvl="2" indent="0">
              <a:buNone/>
            </a:pPr>
            <a:r>
              <a:rPr lang="en-US" dirty="0">
                <a:latin typeface="Monaco"/>
                <a:cs typeface="Monaco"/>
              </a:rPr>
              <a:t>    for </a:t>
            </a:r>
            <a:r>
              <a:rPr lang="en-US" dirty="0" err="1">
                <a:latin typeface="Monaco"/>
                <a:cs typeface="Monaco"/>
              </a:rPr>
              <a:t>i</a:t>
            </a:r>
            <a:r>
              <a:rPr lang="en-US" dirty="0">
                <a:latin typeface="Monaco"/>
                <a:cs typeface="Monaco"/>
              </a:rPr>
              <a:t> in range(NUMBER_JOBS):</a:t>
            </a:r>
          </a:p>
          <a:p>
            <a:pPr marL="857250" lvl="2" indent="0">
              <a:buNone/>
            </a:pPr>
            <a:r>
              <a:rPr lang="en-US" dirty="0">
                <a:latin typeface="Monaco"/>
                <a:cs typeface="Monaco"/>
              </a:rPr>
              <a:t>        </a:t>
            </a:r>
            <a:r>
              <a:rPr lang="en-US" dirty="0" err="1">
                <a:latin typeface="Monaco"/>
                <a:cs typeface="Monaco"/>
              </a:rPr>
              <a:t>compute_unit_description</a:t>
            </a:r>
            <a:r>
              <a:rPr lang="en-US" dirty="0">
                <a:latin typeface="Monaco"/>
                <a:cs typeface="Monaco"/>
              </a:rPr>
              <a:t> = {</a:t>
            </a:r>
          </a:p>
          <a:p>
            <a:pPr marL="857250" lvl="2" indent="0">
              <a:buNone/>
            </a:pPr>
            <a:r>
              <a:rPr lang="en-US" dirty="0">
                <a:latin typeface="Monaco"/>
                <a:cs typeface="Monaco"/>
              </a:rPr>
              <a:t>        "executable": "/bin/echo",</a:t>
            </a:r>
          </a:p>
          <a:p>
            <a:pPr marL="857250" lvl="2" indent="0">
              <a:buNone/>
            </a:pPr>
            <a:r>
              <a:rPr lang="en-US" dirty="0">
                <a:latin typeface="Monaco"/>
                <a:cs typeface="Monaco"/>
              </a:rPr>
              <a:t>        "arguments": ["Hello", "$ENV1", "$ENV2"],</a:t>
            </a:r>
          </a:p>
          <a:p>
            <a:pPr marL="857250" lvl="2" indent="0">
              <a:buNone/>
            </a:pPr>
            <a:r>
              <a:rPr lang="en-US" dirty="0">
                <a:latin typeface="Monaco"/>
                <a:cs typeface="Monaco"/>
              </a:rPr>
              <a:t>        "environment": ['ENV1=</a:t>
            </a:r>
            <a:r>
              <a:rPr lang="en-US" dirty="0" err="1" smtClean="0">
                <a:latin typeface="Monaco"/>
                <a:cs typeface="Monaco"/>
              </a:rPr>
              <a:t>env_arg</a:t>
            </a:r>
            <a:r>
              <a:rPr lang="en-US" dirty="0" err="1">
                <a:latin typeface="Monaco"/>
                <a:cs typeface="Monaco"/>
              </a:rPr>
              <a:t>a</a:t>
            </a:r>
            <a:r>
              <a:rPr lang="en-US" dirty="0" smtClean="0">
                <a:latin typeface="Monaco"/>
                <a:cs typeface="Monaco"/>
              </a:rPr>
              <a:t>’ + </a:t>
            </a:r>
            <a:r>
              <a:rPr lang="en-US" dirty="0" err="1" smtClean="0">
                <a:latin typeface="Monaco"/>
                <a:cs typeface="Monaco"/>
              </a:rPr>
              <a:t>i</a:t>
            </a:r>
            <a:r>
              <a:rPr lang="en-US" dirty="0" smtClean="0">
                <a:latin typeface="Monaco"/>
                <a:cs typeface="Monaco"/>
              </a:rPr>
              <a:t>, </a:t>
            </a:r>
            <a:r>
              <a:rPr lang="en-US" dirty="0">
                <a:latin typeface="Monaco"/>
                <a:cs typeface="Monaco"/>
              </a:rPr>
              <a:t>'ENV2=</a:t>
            </a:r>
            <a:r>
              <a:rPr lang="en-US" dirty="0" err="1" smtClean="0">
                <a:latin typeface="Monaco"/>
                <a:cs typeface="Monaco"/>
              </a:rPr>
              <a:t>env_argb</a:t>
            </a:r>
            <a:r>
              <a:rPr lang="en-US" dirty="0" smtClean="0">
                <a:latin typeface="Monaco"/>
                <a:cs typeface="Monaco"/>
              </a:rPr>
              <a:t>’ + </a:t>
            </a:r>
            <a:r>
              <a:rPr lang="en-US" dirty="0" err="1" smtClean="0">
                <a:latin typeface="Monaco"/>
                <a:cs typeface="Monaco"/>
              </a:rPr>
              <a:t>i</a:t>
            </a:r>
            <a:r>
              <a:rPr lang="en-US" dirty="0" smtClean="0">
                <a:latin typeface="Monaco"/>
                <a:cs typeface="Monaco"/>
              </a:rPr>
              <a:t>]</a:t>
            </a:r>
            <a:r>
              <a:rPr lang="en-US" dirty="0">
                <a:latin typeface="Monaco"/>
                <a:cs typeface="Monaco"/>
              </a:rPr>
              <a:t>,</a:t>
            </a:r>
          </a:p>
          <a:p>
            <a:pPr marL="857250" lvl="2" indent="0">
              <a:buNone/>
            </a:pPr>
            <a:r>
              <a:rPr lang="en-US" dirty="0">
                <a:latin typeface="Monaco"/>
                <a:cs typeface="Monaco"/>
              </a:rPr>
              <a:t>        "</a:t>
            </a:r>
            <a:r>
              <a:rPr lang="en-US" dirty="0" err="1">
                <a:latin typeface="Monaco"/>
                <a:cs typeface="Monaco"/>
              </a:rPr>
              <a:t>number_of_processes</a:t>
            </a:r>
            <a:r>
              <a:rPr lang="en-US" dirty="0">
                <a:latin typeface="Monaco"/>
                <a:cs typeface="Monaco"/>
              </a:rPr>
              <a:t>": 4,</a:t>
            </a:r>
          </a:p>
          <a:p>
            <a:pPr marL="857250" lvl="2" indent="0">
              <a:buNone/>
            </a:pPr>
            <a:r>
              <a:rPr lang="en-US" dirty="0">
                <a:latin typeface="Monaco"/>
                <a:cs typeface="Monaco"/>
              </a:rPr>
              <a:t>        "</a:t>
            </a:r>
            <a:r>
              <a:rPr lang="en-US" dirty="0" err="1">
                <a:latin typeface="Monaco"/>
                <a:cs typeface="Monaco"/>
              </a:rPr>
              <a:t>spmd_variation</a:t>
            </a:r>
            <a:r>
              <a:rPr lang="en-US" dirty="0">
                <a:latin typeface="Monaco"/>
                <a:cs typeface="Monaco"/>
              </a:rPr>
              <a:t>": "</a:t>
            </a:r>
            <a:r>
              <a:rPr lang="en-US" dirty="0" err="1">
                <a:latin typeface="Monaco"/>
                <a:cs typeface="Monaco"/>
              </a:rPr>
              <a:t>mpi</a:t>
            </a:r>
            <a:r>
              <a:rPr lang="en-US" dirty="0">
                <a:latin typeface="Monaco"/>
                <a:cs typeface="Monaco"/>
              </a:rPr>
              <a:t>",</a:t>
            </a:r>
          </a:p>
          <a:p>
            <a:pPr marL="857250" lvl="2" indent="0">
              <a:buNone/>
            </a:pPr>
            <a:r>
              <a:rPr lang="en-US" dirty="0">
                <a:latin typeface="Monaco"/>
                <a:cs typeface="Monaco"/>
              </a:rPr>
              <a:t>        "output": "</a:t>
            </a:r>
            <a:r>
              <a:rPr lang="en-US" dirty="0" err="1" smtClean="0">
                <a:latin typeface="Monaco"/>
                <a:cs typeface="Monaco"/>
              </a:rPr>
              <a:t>stdout</a:t>
            </a:r>
            <a:r>
              <a:rPr lang="en-US" dirty="0" smtClean="0">
                <a:latin typeface="Monaco"/>
                <a:cs typeface="Monaco"/>
              </a:rPr>
              <a:t>-%</a:t>
            </a:r>
            <a:r>
              <a:rPr lang="en-US" dirty="0" err="1" smtClean="0">
                <a:latin typeface="Monaco"/>
                <a:cs typeface="Monaco"/>
              </a:rPr>
              <a:t>s.txt</a:t>
            </a:r>
            <a:r>
              <a:rPr lang="en-US" dirty="0" smtClean="0">
                <a:latin typeface="Monaco"/>
                <a:cs typeface="Monaco"/>
              </a:rPr>
              <a:t>” %</a:t>
            </a:r>
            <a:r>
              <a:rPr lang="en-US" dirty="0" err="1" smtClean="0">
                <a:latin typeface="Monaco"/>
                <a:cs typeface="Monaco"/>
              </a:rPr>
              <a:t>i</a:t>
            </a:r>
            <a:r>
              <a:rPr lang="en-US" dirty="0" smtClean="0">
                <a:latin typeface="Monaco"/>
                <a:cs typeface="Monaco"/>
              </a:rPr>
              <a:t>,</a:t>
            </a:r>
            <a:endParaRPr lang="en-US" dirty="0">
              <a:latin typeface="Monaco"/>
              <a:cs typeface="Monaco"/>
            </a:endParaRPr>
          </a:p>
          <a:p>
            <a:pPr marL="857250" lvl="2" indent="0">
              <a:buNone/>
            </a:pPr>
            <a:r>
              <a:rPr lang="en-US" dirty="0">
                <a:latin typeface="Monaco"/>
                <a:cs typeface="Monaco"/>
              </a:rPr>
              <a:t>        "error": "</a:t>
            </a:r>
            <a:r>
              <a:rPr lang="en-US" dirty="0" err="1" smtClean="0">
                <a:latin typeface="Monaco"/>
                <a:cs typeface="Monaco"/>
              </a:rPr>
              <a:t>stderr</a:t>
            </a:r>
            <a:r>
              <a:rPr lang="en-US" dirty="0" smtClean="0">
                <a:latin typeface="Monaco"/>
                <a:cs typeface="Monaco"/>
              </a:rPr>
              <a:t>-%</a:t>
            </a:r>
            <a:r>
              <a:rPr lang="en-US" dirty="0" err="1" smtClean="0">
                <a:latin typeface="Monaco"/>
                <a:cs typeface="Monaco"/>
              </a:rPr>
              <a:t>s.txt</a:t>
            </a:r>
            <a:r>
              <a:rPr lang="en-US" dirty="0" smtClean="0">
                <a:latin typeface="Monaco"/>
                <a:cs typeface="Monaco"/>
              </a:rPr>
              <a:t>” % </a:t>
            </a:r>
            <a:r>
              <a:rPr lang="en-US" dirty="0" err="1" smtClean="0">
                <a:latin typeface="Monaco"/>
                <a:cs typeface="Monaco"/>
              </a:rPr>
              <a:t>i</a:t>
            </a:r>
            <a:r>
              <a:rPr lang="en-US" dirty="0" smtClean="0">
                <a:latin typeface="Monaco"/>
                <a:cs typeface="Monaco"/>
              </a:rPr>
              <a:t>}</a:t>
            </a:r>
            <a:endParaRPr lang="en-US" dirty="0">
              <a:latin typeface="Monaco"/>
              <a:cs typeface="Monaco"/>
            </a:endParaRPr>
          </a:p>
          <a:p>
            <a:pPr marL="857250" lvl="2" indent="0">
              <a:buNone/>
            </a:pPr>
            <a:r>
              <a:rPr lang="en-US" dirty="0">
                <a:latin typeface="Monaco"/>
                <a:cs typeface="Monaco"/>
              </a:rPr>
              <a:t>        </a:t>
            </a:r>
            <a:r>
              <a:rPr lang="en-US" dirty="0" err="1">
                <a:latin typeface="Monaco"/>
                <a:cs typeface="Monaco"/>
              </a:rPr>
              <a:t>tasks.append</a:t>
            </a:r>
            <a:r>
              <a:rPr lang="en-US" dirty="0">
                <a:latin typeface="Monaco"/>
                <a:cs typeface="Monaco"/>
              </a:rPr>
              <a:t>(</a:t>
            </a:r>
            <a:r>
              <a:rPr lang="en-US" dirty="0" err="1">
                <a:latin typeface="Monaco"/>
                <a:cs typeface="Monaco"/>
              </a:rPr>
              <a:t>compute_unit_description</a:t>
            </a:r>
            <a:r>
              <a:rPr lang="en-US" dirty="0">
                <a:latin typeface="Monaco"/>
                <a:cs typeface="Monaco"/>
              </a:rPr>
              <a:t>)</a:t>
            </a:r>
          </a:p>
          <a:p>
            <a:pPr marL="857250" lvl="2" indent="0">
              <a:buNone/>
            </a:pPr>
            <a:r>
              <a:rPr lang="en-US" dirty="0">
                <a:latin typeface="Monaco"/>
                <a:cs typeface="Monaco"/>
              </a:rPr>
              <a:t>    return tasks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9393448"/>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endParaRPr lang="en-US" dirty="0"/>
          </a:p>
        </p:txBody>
      </p:sp>
      <p:sp>
        <p:nvSpPr>
          <p:cNvPr id="3" name="Content Placeholder 2"/>
          <p:cNvSpPr>
            <a:spLocks noGrp="1"/>
          </p:cNvSpPr>
          <p:nvPr>
            <p:ph idx="1"/>
          </p:nvPr>
        </p:nvSpPr>
        <p:spPr/>
        <p:txBody>
          <a:bodyPr/>
          <a:lstStyle/>
          <a:p>
            <a:r>
              <a:rPr lang="en-US" dirty="0" smtClean="0"/>
              <a:t>Registration</a:t>
            </a:r>
          </a:p>
          <a:p>
            <a:pPr lvl="1"/>
            <a:r>
              <a:rPr lang="en-US" dirty="0"/>
              <a:t>Request for an Invite</a:t>
            </a:r>
          </a:p>
          <a:p>
            <a:pPr lvl="2"/>
            <a:r>
              <a:rPr lang="en-US" dirty="0">
                <a:hlinkClick r:id="rId2"/>
              </a:rPr>
              <a:t>http://gw68.quarry.iu.teragrid.org/invite/request/</a:t>
            </a:r>
            <a:r>
              <a:rPr lang="en-US" dirty="0"/>
              <a:t> </a:t>
            </a:r>
          </a:p>
          <a:p>
            <a:pPr lvl="1"/>
            <a:r>
              <a:rPr lang="en-US" dirty="0"/>
              <a:t>Once approved by admin you will receive invite to join to the email you submitted</a:t>
            </a:r>
          </a:p>
          <a:p>
            <a:pPr lvl="1"/>
            <a:r>
              <a:rPr lang="en-US" dirty="0"/>
              <a:t>Using that link we can complete Registration through Google/Yahoo and login.</a:t>
            </a:r>
          </a:p>
          <a:p>
            <a:r>
              <a:rPr lang="en-US" dirty="0" smtClean="0"/>
              <a:t>Authentication</a:t>
            </a:r>
          </a:p>
          <a:p>
            <a:pPr lvl="1"/>
            <a:r>
              <a:rPr lang="en-US" dirty="0" smtClean="0"/>
              <a:t>Use Google/Yahoo Accounts to login. </a:t>
            </a:r>
            <a:endParaRPr lang="en-US" dirty="0"/>
          </a:p>
          <a:p>
            <a:pPr lvl="1"/>
            <a:r>
              <a:rPr lang="en-US" dirty="0" smtClean="0"/>
              <a:t>Separate password to login is not required</a:t>
            </a:r>
          </a:p>
          <a:p>
            <a:pPr lvl="1"/>
            <a:endParaRPr lang="en-US" dirty="0" smtClean="0"/>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41220109"/>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endParaRPr lang="en-US" dirty="0"/>
          </a:p>
        </p:txBody>
      </p:sp>
      <p:sp>
        <p:nvSpPr>
          <p:cNvPr id="3" name="Content Placeholder 2"/>
          <p:cNvSpPr>
            <a:spLocks noGrp="1"/>
          </p:cNvSpPr>
          <p:nvPr>
            <p:ph idx="1"/>
          </p:nvPr>
        </p:nvSpPr>
        <p:spPr/>
        <p:txBody>
          <a:bodyPr/>
          <a:lstStyle/>
          <a:p>
            <a:r>
              <a:rPr lang="en-US" dirty="0" smtClean="0"/>
              <a:t>Login</a:t>
            </a:r>
          </a:p>
          <a:p>
            <a:pPr lvl="1"/>
            <a:r>
              <a:rPr lang="en-US" dirty="0"/>
              <a:t>http://gw68.quarry.iu.teragrid.org/log-in/</a:t>
            </a:r>
            <a:r>
              <a:rPr lang="en-US" dirty="0" smtClean="0"/>
              <a:t> (</a:t>
            </a:r>
            <a:r>
              <a:rPr lang="en-US" dirty="0" err="1"/>
              <a:t>dareuser</a:t>
            </a:r>
            <a:r>
              <a:rPr lang="en-US" dirty="0"/>
              <a:t>, password</a:t>
            </a:r>
            <a:r>
              <a:rPr lang="en-US" dirty="0" smtClean="0"/>
              <a:t>)</a:t>
            </a:r>
          </a:p>
          <a:p>
            <a:pPr lvl="1"/>
            <a:r>
              <a:rPr lang="en-US" dirty="0" smtClean="0"/>
              <a:t>Note to self: Remove the username and password before posting!!</a:t>
            </a:r>
          </a:p>
          <a:p>
            <a:r>
              <a:rPr lang="en-US" dirty="0" smtClean="0"/>
              <a:t>Create and edit Tasks</a:t>
            </a:r>
          </a:p>
          <a:p>
            <a:pPr lvl="1"/>
            <a:r>
              <a:rPr lang="en-US" dirty="0">
                <a:hlinkClick r:id="rId2"/>
              </a:rPr>
              <a:t>http://gw68.quarry.iu.teragrid.org:8080/my-tasks</a:t>
            </a:r>
            <a:r>
              <a:rPr lang="en-US" dirty="0" smtClean="0">
                <a:hlinkClick r:id="rId2"/>
              </a:rPr>
              <a:t>/</a:t>
            </a:r>
            <a:endParaRPr lang="en-US" dirty="0" smtClean="0"/>
          </a:p>
          <a:p>
            <a:pPr lvl="1"/>
            <a:r>
              <a:rPr lang="en-US" dirty="0" smtClean="0"/>
              <a:t>Click on button “Add a Task” and add necessary scripts.</a:t>
            </a:r>
          </a:p>
          <a:p>
            <a:pPr lvl="1"/>
            <a:endParaRPr lang="en-US" dirty="0" smtClean="0"/>
          </a:p>
          <a:p>
            <a:r>
              <a:rPr lang="en-US" dirty="0" smtClean="0"/>
              <a:t>Starting Pilots</a:t>
            </a:r>
          </a:p>
          <a:p>
            <a:pPr marL="800100" lvl="1" indent="-342900">
              <a:buFont typeface="+mj-lt"/>
              <a:buAutoNum type="arabicPeriod"/>
            </a:pPr>
            <a:r>
              <a:rPr lang="en-US" dirty="0" smtClean="0">
                <a:hlinkClick r:id="rId3"/>
              </a:rPr>
              <a:t>http</a:t>
            </a:r>
            <a:r>
              <a:rPr lang="en-US" dirty="0">
                <a:hlinkClick r:id="rId3"/>
              </a:rPr>
              <a:t>://gw68.quarry.iu.teragrid.org/job/bigjob</a:t>
            </a:r>
            <a:r>
              <a:rPr lang="en-US" dirty="0" smtClean="0">
                <a:hlinkClick r:id="rId3"/>
              </a:rPr>
              <a:t>/</a:t>
            </a:r>
            <a:endParaRPr lang="en-US" dirty="0" smtClean="0"/>
          </a:p>
          <a:p>
            <a:pPr marL="800100" lvl="1" indent="-342900">
              <a:buFont typeface="+mj-lt"/>
              <a:buAutoNum type="arabicPeriod"/>
            </a:pPr>
            <a:r>
              <a:rPr lang="en-US" dirty="0" smtClean="0"/>
              <a:t>Click </a:t>
            </a:r>
            <a:r>
              <a:rPr lang="en-US" dirty="0"/>
              <a:t>Start-Pilot button for </a:t>
            </a:r>
            <a:r>
              <a:rPr lang="en-US" dirty="0" err="1"/>
              <a:t>lonestar</a:t>
            </a:r>
            <a:r>
              <a:rPr lang="en-US" dirty="0"/>
              <a:t>. it submits pilot (</a:t>
            </a:r>
            <a:r>
              <a:rPr lang="en-US" dirty="0" err="1"/>
              <a:t>pbs+ssh</a:t>
            </a:r>
            <a:r>
              <a:rPr lang="en-US" dirty="0"/>
              <a:t>) to queue from</a:t>
            </a:r>
            <a:r>
              <a:rPr lang="en-US" dirty="0" smtClean="0"/>
              <a:t> predefined account </a:t>
            </a:r>
            <a:r>
              <a:rPr lang="en-US" dirty="0"/>
              <a:t>on </a:t>
            </a:r>
            <a:r>
              <a:rPr lang="en-US" dirty="0" err="1" smtClean="0"/>
              <a:t>lonestar</a:t>
            </a:r>
            <a:r>
              <a:rPr lang="en-US" dirty="0" smtClean="0"/>
              <a:t> (</a:t>
            </a:r>
            <a:r>
              <a:rPr lang="en-US" dirty="0"/>
              <a:t>smaddi2).</a:t>
            </a:r>
          </a:p>
          <a:p>
            <a:pPr marL="800100" lvl="1" indent="-342900">
              <a:buFont typeface="+mj-lt"/>
              <a:buAutoNum type="arabicPeriod"/>
            </a:pPr>
            <a:r>
              <a:rPr lang="en-US" dirty="0" smtClean="0"/>
              <a:t>Select task you want to run and hit “Add </a:t>
            </a:r>
            <a:r>
              <a:rPr lang="en-US" dirty="0"/>
              <a:t>T</a:t>
            </a:r>
            <a:r>
              <a:rPr lang="en-US" dirty="0" smtClean="0"/>
              <a:t>ask”</a:t>
            </a:r>
            <a:endParaRPr lang="en-US" dirty="0"/>
          </a:p>
          <a:p>
            <a:endParaRPr lang="en-US" dirty="0" smtClean="0"/>
          </a:p>
        </p:txBody>
      </p:sp>
      <p:sp>
        <p:nvSpPr>
          <p:cNvPr id="4" name="Rectangle 3"/>
          <p:cNvSpPr/>
          <p:nvPr/>
        </p:nvSpPr>
        <p:spPr>
          <a:xfrm>
            <a:off x="2286000" y="2136339"/>
            <a:ext cx="4572000" cy="369332"/>
          </a:xfrm>
          <a:prstGeom prst="rect">
            <a:avLst/>
          </a:prstGeom>
        </p:spPr>
        <p:txBody>
          <a:bodyPr>
            <a:spAutoFit/>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2408562"/>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Title 1"/>
          <p:cNvSpPr>
            <a:spLocks noGrp="1"/>
          </p:cNvSpPr>
          <p:nvPr>
            <p:ph type="title"/>
          </p:nvPr>
        </p:nvSpPr>
        <p:spPr>
          <a:xfrm>
            <a:off x="469900" y="542925"/>
            <a:ext cx="8229600" cy="808038"/>
          </a:xfrm>
        </p:spPr>
        <p:txBody>
          <a:bodyPr/>
          <a:lstStyle/>
          <a:p>
            <a:r>
              <a:rPr lang="en-US" smtClean="0"/>
              <a:t>Acknowledgements/Funding Sources</a:t>
            </a:r>
          </a:p>
        </p:txBody>
      </p:sp>
      <p:sp>
        <p:nvSpPr>
          <p:cNvPr id="135171" name="Content Placeholder 2"/>
          <p:cNvSpPr>
            <a:spLocks noGrp="1"/>
          </p:cNvSpPr>
          <p:nvPr>
            <p:ph idx="1"/>
          </p:nvPr>
        </p:nvSpPr>
        <p:spPr>
          <a:xfrm>
            <a:off x="457200" y="1296988"/>
            <a:ext cx="8229600" cy="4810125"/>
          </a:xfrm>
        </p:spPr>
        <p:txBody>
          <a:bodyPr/>
          <a:lstStyle/>
          <a:p>
            <a:pPr>
              <a:buFontTx/>
              <a:buNone/>
            </a:pPr>
            <a:r>
              <a:rPr lang="en-US" sz="1400" dirty="0" smtClean="0"/>
              <a:t>People:</a:t>
            </a:r>
          </a:p>
          <a:p>
            <a:pPr lvl="1"/>
            <a:r>
              <a:rPr lang="en-US" sz="1400" dirty="0" err="1" smtClean="0"/>
              <a:t>Sharath</a:t>
            </a:r>
            <a:r>
              <a:rPr lang="en-US" sz="1400" dirty="0" smtClean="0"/>
              <a:t> </a:t>
            </a:r>
            <a:r>
              <a:rPr lang="en-US" sz="1400" dirty="0" err="1" smtClean="0"/>
              <a:t>Maddineni</a:t>
            </a:r>
            <a:r>
              <a:rPr lang="en-US" sz="1400" dirty="0" smtClean="0"/>
              <a:t>  (now consultant for Google)</a:t>
            </a:r>
          </a:p>
          <a:p>
            <a:pPr lvl="1"/>
            <a:r>
              <a:rPr lang="en-US" sz="1400" dirty="0" err="1" smtClean="0"/>
              <a:t>Joohyun</a:t>
            </a:r>
            <a:r>
              <a:rPr lang="en-US" sz="1400" dirty="0" smtClean="0"/>
              <a:t> Kim (LSU)</a:t>
            </a:r>
          </a:p>
          <a:p>
            <a:pPr lvl="1"/>
            <a:r>
              <a:rPr lang="en-US" sz="1400" dirty="0" err="1" smtClean="0"/>
              <a:t>Sanket</a:t>
            </a:r>
            <a:r>
              <a:rPr lang="en-US" sz="1400" dirty="0" smtClean="0"/>
              <a:t> </a:t>
            </a:r>
            <a:r>
              <a:rPr lang="en-US" sz="1400" dirty="0" err="1" smtClean="0"/>
              <a:t>Wagle</a:t>
            </a:r>
            <a:r>
              <a:rPr lang="en-US" sz="1400" dirty="0" smtClean="0"/>
              <a:t> (Rutgers)</a:t>
            </a:r>
          </a:p>
          <a:p>
            <a:pPr lvl="1"/>
            <a:r>
              <a:rPr lang="en-US" sz="1400" dirty="0" err="1" smtClean="0"/>
              <a:t>Yaakoub</a:t>
            </a:r>
            <a:r>
              <a:rPr lang="en-US" sz="1400" dirty="0" smtClean="0"/>
              <a:t> el-</a:t>
            </a:r>
            <a:r>
              <a:rPr lang="en-US" sz="1400" dirty="0" err="1" smtClean="0"/>
              <a:t>Khamra</a:t>
            </a:r>
            <a:r>
              <a:rPr lang="en-US" sz="1400" dirty="0" smtClean="0"/>
              <a:t> (TACC)</a:t>
            </a:r>
          </a:p>
          <a:p>
            <a:pPr lvl="1"/>
            <a:r>
              <a:rPr lang="en-US" sz="1400" dirty="0" smtClean="0"/>
              <a:t>Ole Weidner (Rutgers)</a:t>
            </a:r>
          </a:p>
          <a:p>
            <a:pPr>
              <a:buFontTx/>
              <a:buNone/>
            </a:pPr>
            <a:r>
              <a:rPr lang="en-US" sz="1400" dirty="0" smtClean="0"/>
              <a:t>Active:</a:t>
            </a:r>
          </a:p>
          <a:p>
            <a:pPr lvl="1"/>
            <a:r>
              <a:rPr lang="en-US" sz="1400" dirty="0" smtClean="0"/>
              <a:t>NSF CAREER Award 2012 (OCI-1253644)</a:t>
            </a:r>
          </a:p>
          <a:p>
            <a:pPr lvl="1"/>
            <a:r>
              <a:rPr lang="en-US" sz="1400" dirty="0" smtClean="0"/>
              <a:t>CDI NSF-CDI (NSF CHE 1125332)</a:t>
            </a:r>
          </a:p>
          <a:p>
            <a:pPr lvl="1"/>
            <a:r>
              <a:rPr lang="en-US" sz="1400" dirty="0" err="1" smtClean="0"/>
              <a:t>ExTENCI</a:t>
            </a:r>
            <a:r>
              <a:rPr lang="en-US" sz="1400" dirty="0" smtClean="0"/>
              <a:t> (NSF OCI)</a:t>
            </a:r>
          </a:p>
          <a:p>
            <a:pPr lvl="1"/>
            <a:r>
              <a:rPr lang="en-US" sz="1400" dirty="0" smtClean="0"/>
              <a:t>SCIHM NSF-OCI (OCI-1235085)</a:t>
            </a:r>
          </a:p>
          <a:p>
            <a:pPr lvl="1"/>
            <a:r>
              <a:rPr lang="en-US" sz="1400" dirty="0" smtClean="0"/>
              <a:t>AIMES </a:t>
            </a:r>
            <a:r>
              <a:rPr lang="en-US" sz="1400" dirty="0" err="1" smtClean="0"/>
              <a:t>DoE</a:t>
            </a:r>
            <a:r>
              <a:rPr lang="en-US" sz="1400" dirty="0" smtClean="0"/>
              <a:t>-ASCR (DE-FG02-12ER26115)</a:t>
            </a:r>
          </a:p>
          <a:p>
            <a:pPr>
              <a:buFontTx/>
              <a:buNone/>
            </a:pPr>
            <a:r>
              <a:rPr lang="en-US" sz="1400" dirty="0" smtClean="0"/>
              <a:t>Compute Time:</a:t>
            </a:r>
          </a:p>
          <a:p>
            <a:pPr lvl="1"/>
            <a:r>
              <a:rPr lang="en-US" sz="1400" dirty="0" smtClean="0"/>
              <a:t>NSF </a:t>
            </a:r>
            <a:r>
              <a:rPr lang="en-US" sz="1400" dirty="0" err="1" smtClean="0"/>
              <a:t>TeraGrid</a:t>
            </a:r>
            <a:r>
              <a:rPr lang="en-US" sz="1400" dirty="0" smtClean="0"/>
              <a:t> TRAC award TG-MCB090174</a:t>
            </a:r>
          </a:p>
          <a:p>
            <a:pPr lvl="1"/>
            <a:r>
              <a:rPr lang="en-US" sz="1400" dirty="0" smtClean="0"/>
              <a:t>NSF </a:t>
            </a:r>
            <a:r>
              <a:rPr lang="en-US" sz="1400" dirty="0" err="1" smtClean="0"/>
              <a:t>FutureGrid</a:t>
            </a:r>
            <a:r>
              <a:rPr lang="en-US" sz="1400" dirty="0" smtClean="0"/>
              <a:t> Award (No. 42)</a:t>
            </a:r>
          </a:p>
          <a:p>
            <a:pPr>
              <a:buFontTx/>
              <a:buNone/>
            </a:pPr>
            <a:r>
              <a:rPr lang="en-US" sz="1400" dirty="0" smtClean="0"/>
              <a:t>Recent Past:</a:t>
            </a:r>
          </a:p>
          <a:p>
            <a:pPr lvl="1"/>
            <a:r>
              <a:rPr lang="en-US" sz="1400" dirty="0" smtClean="0"/>
              <a:t>NSF/LEQSF (2007-10)-CyberRII-01</a:t>
            </a:r>
          </a:p>
          <a:p>
            <a:pPr lvl="1"/>
            <a:r>
              <a:rPr lang="en-US" sz="1400" dirty="0" smtClean="0"/>
              <a:t>NSF HPCOPS NSF- OCI 0710874 award</a:t>
            </a:r>
          </a:p>
          <a:p>
            <a:pPr lvl="1"/>
            <a:r>
              <a:rPr lang="en-US" sz="1400" dirty="0" smtClean="0"/>
              <a:t>UK EPSRC (GR/D0766171/1) and </a:t>
            </a:r>
            <a:r>
              <a:rPr lang="en-US" sz="1400" dirty="0" err="1" smtClean="0"/>
              <a:t>e</a:t>
            </a:r>
            <a:r>
              <a:rPr lang="en-US" sz="1400" dirty="0" smtClean="0"/>
              <a:t>-Science Institute,  UK</a:t>
            </a:r>
          </a:p>
          <a:p>
            <a:pPr lvl="1"/>
            <a:r>
              <a:rPr lang="en-US" sz="1400" dirty="0" smtClean="0"/>
              <a:t>NSF OCI 1059635</a:t>
            </a:r>
          </a:p>
          <a:p>
            <a:pPr lvl="1"/>
            <a:r>
              <a:rPr lang="en-US" sz="1400" dirty="0" smtClean="0"/>
              <a:t>NIH Grant Number P20RR016456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10600" cy="1143000"/>
          </a:xfrm>
        </p:spPr>
        <p:txBody>
          <a:bodyPr/>
          <a:lstStyle/>
          <a:p>
            <a:r>
              <a:rPr lang="en-US" sz="2800" dirty="0" smtClean="0"/>
              <a:t>Distributed Application Runtime Environment (DARE)</a:t>
            </a:r>
            <a:endParaRPr lang="en-US" sz="2800" dirty="0"/>
          </a:p>
        </p:txBody>
      </p:sp>
      <p:sp>
        <p:nvSpPr>
          <p:cNvPr id="3" name="Content Placeholder 2"/>
          <p:cNvSpPr>
            <a:spLocks noGrp="1"/>
          </p:cNvSpPr>
          <p:nvPr>
            <p:ph sz="half" idx="2"/>
          </p:nvPr>
        </p:nvSpPr>
        <p:spPr>
          <a:xfrm>
            <a:off x="381000" y="2057400"/>
            <a:ext cx="4040188" cy="3951288"/>
          </a:xfrm>
        </p:spPr>
        <p:txBody>
          <a:bodyPr/>
          <a:lstStyle/>
          <a:p>
            <a:pPr>
              <a:buNone/>
            </a:pPr>
            <a:endParaRPr lang="en-US" sz="2000" dirty="0" smtClean="0"/>
          </a:p>
          <a:p>
            <a:r>
              <a:rPr lang="en-US" sz="2000" dirty="0" smtClean="0"/>
              <a:t>Separation of Concerns: </a:t>
            </a:r>
          </a:p>
          <a:p>
            <a:pPr lvl="1"/>
            <a:r>
              <a:rPr lang="en-US" sz="2200" dirty="0" smtClean="0"/>
              <a:t>Agile, flexible user customization </a:t>
            </a:r>
            <a:r>
              <a:rPr lang="en-US" sz="2200" dirty="0" smtClean="0">
                <a:solidFill>
                  <a:srgbClr val="800000"/>
                </a:solidFill>
              </a:rPr>
              <a:t>versus</a:t>
            </a:r>
            <a:r>
              <a:rPr lang="en-US" sz="2200" dirty="0" smtClean="0"/>
              <a:t> resource management</a:t>
            </a:r>
          </a:p>
          <a:p>
            <a:r>
              <a:rPr lang="en-US" sz="2000" dirty="0" smtClean="0"/>
              <a:t>Use standard-based access layer</a:t>
            </a:r>
          </a:p>
          <a:p>
            <a:pPr lvl="1"/>
            <a:r>
              <a:rPr lang="en-US" dirty="0" smtClean="0"/>
              <a:t>SAGA and SAGA-based Pilot Job (</a:t>
            </a:r>
            <a:r>
              <a:rPr lang="en-US" dirty="0" err="1" smtClean="0"/>
              <a:t>BigJob</a:t>
            </a:r>
            <a:r>
              <a:rPr lang="en-US" dirty="0" smtClean="0"/>
              <a:t>)</a:t>
            </a:r>
          </a:p>
          <a:p>
            <a:pPr lvl="1"/>
            <a:r>
              <a:rPr lang="en-US" dirty="0" smtClean="0"/>
              <a:t>Pilot-Job as a flexible execution environment</a:t>
            </a:r>
          </a:p>
          <a:p>
            <a:pPr lvl="1"/>
            <a:endParaRPr lang="en-US" dirty="0" smtClean="0"/>
          </a:p>
          <a:p>
            <a:endParaRPr lang="en-US" sz="2000" dirty="0"/>
          </a:p>
        </p:txBody>
      </p:sp>
      <p:pic>
        <p:nvPicPr>
          <p:cNvPr id="4" name="Content Placeholder 3" descr="dare-gateway-alt.png"/>
          <p:cNvPicPr>
            <a:picLocks noChangeAspect="1"/>
          </p:cNvPicPr>
          <p:nvPr/>
        </p:nvPicPr>
        <p:blipFill>
          <a:blip r:embed="rId2" cstate="print"/>
          <a:srcRect l="-18067" r="-18067"/>
          <a:stretch>
            <a:fillRect/>
          </a:stretch>
        </p:blipFill>
        <p:spPr bwMode="auto">
          <a:xfrm>
            <a:off x="3886200" y="2743200"/>
            <a:ext cx="5532503" cy="3048000"/>
          </a:xfrm>
          <a:prstGeom prst="rect">
            <a:avLst/>
          </a:prstGeom>
          <a:noFill/>
          <a:ln w="9525">
            <a:noFill/>
            <a:miter lim="800000"/>
            <a:headEnd/>
            <a:tailEnd/>
          </a:ln>
        </p:spPr>
      </p:pic>
      <p:sp>
        <p:nvSpPr>
          <p:cNvPr id="8" name="Rectangle 7"/>
          <p:cNvSpPr/>
          <p:nvPr/>
        </p:nvSpPr>
        <p:spPr>
          <a:xfrm>
            <a:off x="381000" y="1828800"/>
            <a:ext cx="2743200" cy="461665"/>
          </a:xfrm>
          <a:prstGeom prst="rect">
            <a:avLst/>
          </a:prstGeom>
        </p:spPr>
        <p:txBody>
          <a:bodyPr wrap="square">
            <a:spAutoFit/>
          </a:bodyPr>
          <a:lstStyle/>
          <a:p>
            <a:r>
              <a:rPr lang="en-US" sz="2400" dirty="0" smtClean="0"/>
              <a:t>Design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Implementation	</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000" dirty="0">
                <a:solidFill>
                  <a:schemeClr val="tx1"/>
                </a:solidFill>
                <a:cs typeface="Times New Roman" pitchFamily="18" charset="0"/>
              </a:rPr>
              <a:t>Celery strength is to execute short running tasks with a task queue. </a:t>
            </a:r>
            <a:endParaRPr lang="en-US" sz="2000" dirty="0" smtClean="0">
              <a:solidFill>
                <a:schemeClr val="tx1"/>
              </a:solidFill>
              <a:cs typeface="Times New Roman" pitchFamily="18" charset="0"/>
            </a:endParaRPr>
          </a:p>
          <a:p>
            <a:pPr marL="342900" lvl="1" indent="-342900">
              <a:buFont typeface="Arial" pitchFamily="34" charset="0"/>
              <a:buChar char="•"/>
            </a:pPr>
            <a:r>
              <a:rPr lang="en-US" sz="2000" dirty="0" smtClean="0">
                <a:solidFill>
                  <a:schemeClr val="tx1"/>
                </a:solidFill>
                <a:cs typeface="Times New Roman" pitchFamily="18" charset="0"/>
              </a:rPr>
              <a:t>We </a:t>
            </a:r>
            <a:r>
              <a:rPr lang="en-US" sz="2000" dirty="0">
                <a:solidFill>
                  <a:schemeClr val="tx1"/>
                </a:solidFill>
                <a:cs typeface="Times New Roman" pitchFamily="18" charset="0"/>
              </a:rPr>
              <a:t>leverage this functionality by creating </a:t>
            </a:r>
            <a:r>
              <a:rPr lang="en-US" sz="2000" dirty="0" smtClean="0">
                <a:solidFill>
                  <a:schemeClr val="tx1"/>
                </a:solidFill>
                <a:cs typeface="Times New Roman" pitchFamily="18" charset="0"/>
              </a:rPr>
              <a:t>tasks in that queue for the following </a:t>
            </a:r>
          </a:p>
          <a:p>
            <a:pPr marL="742950" lvl="2" indent="-342900"/>
            <a:r>
              <a:rPr lang="en-US" sz="2000" dirty="0">
                <a:solidFill>
                  <a:schemeClr val="tx1"/>
                </a:solidFill>
                <a:cs typeface="Times New Roman" pitchFamily="18" charset="0"/>
              </a:rPr>
              <a:t>T</a:t>
            </a:r>
            <a:r>
              <a:rPr lang="en-US" sz="2000" dirty="0" smtClean="0">
                <a:solidFill>
                  <a:schemeClr val="tx1"/>
                </a:solidFill>
                <a:cs typeface="Times New Roman" pitchFamily="18" charset="0"/>
              </a:rPr>
              <a:t>ask </a:t>
            </a:r>
            <a:r>
              <a:rPr lang="en-US" sz="2000" dirty="0">
                <a:solidFill>
                  <a:schemeClr val="tx1"/>
                </a:solidFill>
                <a:cs typeface="Times New Roman" pitchFamily="18" charset="0"/>
              </a:rPr>
              <a:t>queue for starting/stopping Pilot agents, compute units </a:t>
            </a:r>
            <a:endParaRPr lang="en-US" sz="2000" dirty="0" smtClean="0">
              <a:solidFill>
                <a:schemeClr val="tx1"/>
              </a:solidFill>
              <a:cs typeface="Times New Roman" pitchFamily="18" charset="0"/>
            </a:endParaRPr>
          </a:p>
          <a:p>
            <a:pPr marL="742950" lvl="2" indent="-342900"/>
            <a:r>
              <a:rPr lang="en-US" sz="2000" dirty="0">
                <a:solidFill>
                  <a:schemeClr val="tx1"/>
                </a:solidFill>
                <a:cs typeface="Times New Roman" pitchFamily="18" charset="0"/>
              </a:rPr>
              <a:t>S</a:t>
            </a:r>
            <a:r>
              <a:rPr lang="en-US" sz="2000" dirty="0" smtClean="0">
                <a:solidFill>
                  <a:schemeClr val="tx1"/>
                </a:solidFill>
                <a:cs typeface="Times New Roman" pitchFamily="18" charset="0"/>
              </a:rPr>
              <a:t>tatus </a:t>
            </a:r>
            <a:r>
              <a:rPr lang="en-US" sz="2000" dirty="0">
                <a:solidFill>
                  <a:schemeClr val="tx1"/>
                </a:solidFill>
                <a:cs typeface="Times New Roman" pitchFamily="18" charset="0"/>
              </a:rPr>
              <a:t>reporting for the user on the website about the task and pilot statuses</a:t>
            </a:r>
            <a:r>
              <a:rPr lang="en-US" sz="2000" dirty="0" smtClean="0">
                <a:solidFill>
                  <a:schemeClr val="tx1"/>
                </a:solidFill>
                <a:cs typeface="Times New Roman" pitchFamily="18" charset="0"/>
              </a:rPr>
              <a:t>.</a:t>
            </a:r>
          </a:p>
          <a:p>
            <a:pPr marL="342900" lvl="1" indent="-342900">
              <a:buFont typeface="Arial" pitchFamily="34" charset="0"/>
              <a:buChar char="•"/>
            </a:pPr>
            <a:r>
              <a:rPr lang="en-US" sz="2000" dirty="0">
                <a:solidFill>
                  <a:prstClr val="black"/>
                </a:solidFill>
                <a:cs typeface="Times New Roman" pitchFamily="18" charset="0"/>
              </a:rPr>
              <a:t>C</a:t>
            </a:r>
            <a:r>
              <a:rPr lang="en-US" sz="2000" dirty="0" smtClean="0">
                <a:solidFill>
                  <a:prstClr val="black"/>
                </a:solidFill>
                <a:cs typeface="Times New Roman" pitchFamily="18" charset="0"/>
              </a:rPr>
              <a:t>elery </a:t>
            </a:r>
            <a:r>
              <a:rPr lang="en-US" sz="2000" dirty="0">
                <a:solidFill>
                  <a:prstClr val="black"/>
                </a:solidFill>
                <a:cs typeface="Times New Roman" pitchFamily="18" charset="0"/>
              </a:rPr>
              <a:t>invokes asynchronous </a:t>
            </a:r>
            <a:r>
              <a:rPr lang="en-US" sz="2000" dirty="0" smtClean="0">
                <a:solidFill>
                  <a:prstClr val="black"/>
                </a:solidFill>
                <a:cs typeface="Times New Roman" pitchFamily="18" charset="0"/>
              </a:rPr>
              <a:t>BigJob </a:t>
            </a:r>
            <a:r>
              <a:rPr lang="en-US" sz="2000" dirty="0">
                <a:solidFill>
                  <a:prstClr val="black"/>
                </a:solidFill>
                <a:cs typeface="Times New Roman" pitchFamily="18" charset="0"/>
              </a:rPr>
              <a:t>calls for creating pilots/</a:t>
            </a:r>
            <a:r>
              <a:rPr lang="en-US" sz="2000" dirty="0" smtClean="0">
                <a:solidFill>
                  <a:prstClr val="black"/>
                </a:solidFill>
                <a:cs typeface="Times New Roman" pitchFamily="18" charset="0"/>
              </a:rPr>
              <a:t>tasks</a:t>
            </a:r>
          </a:p>
          <a:p>
            <a:pPr marL="342900" lvl="1" indent="-342900">
              <a:buNone/>
            </a:pPr>
            <a:endParaRPr lang="en-US" sz="2000" dirty="0" smtClean="0">
              <a:solidFill>
                <a:prstClr val="black"/>
              </a:solidFill>
              <a:latin typeface="Times New Roman" pitchFamily="18" charset="0"/>
              <a:cs typeface="Times New Roman" pitchFamily="18" charset="0"/>
            </a:endParaRPr>
          </a:p>
          <a:p>
            <a:pPr marL="0" lvl="1" indent="0">
              <a:buNone/>
            </a:pPr>
            <a:endParaRPr lang="en-US" sz="2000" dirty="0" smtClean="0"/>
          </a:p>
          <a:p>
            <a:pPr marL="0" indent="0">
              <a:buNone/>
            </a:pPr>
            <a:endParaRPr lang="en-US" sz="2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64032269"/>
      </p:ext>
    </p:extLst>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a:t>
            </a:r>
            <a:r>
              <a:rPr lang="en-US" dirty="0" err="1" smtClean="0"/>
              <a:t>BigJob</a:t>
            </a:r>
            <a:r>
              <a:rPr lang="en-US" dirty="0" smtClean="0"/>
              <a:t>: Implementation </a:t>
            </a:r>
            <a:endParaRPr lang="en-US" dirty="0"/>
          </a:p>
        </p:txBody>
      </p:sp>
      <p:sp>
        <p:nvSpPr>
          <p:cNvPr id="3" name="Content Placeholder 2"/>
          <p:cNvSpPr>
            <a:spLocks noGrp="1"/>
          </p:cNvSpPr>
          <p:nvPr>
            <p:ph idx="1"/>
          </p:nvPr>
        </p:nvSpPr>
        <p:spPr/>
        <p:txBody>
          <a:bodyPr>
            <a:normAutofit lnSpcReduction="10000"/>
          </a:bodyPr>
          <a:lstStyle/>
          <a:p>
            <a:pPr marL="914400" lvl="1" indent="-457200">
              <a:buFont typeface="Arial"/>
              <a:buChar char="•"/>
            </a:pPr>
            <a:r>
              <a:rPr lang="en-US" dirty="0" smtClean="0">
                <a:solidFill>
                  <a:schemeClr val="tx1"/>
                </a:solidFill>
                <a:cs typeface="Times New Roman" pitchFamily="18" charset="0"/>
              </a:rPr>
              <a:t>The gateway uses a website to define task, create a pilot and provide input files to run the job. </a:t>
            </a:r>
          </a:p>
          <a:p>
            <a:pPr marL="914400" lvl="1" indent="-457200">
              <a:buFont typeface="Arial"/>
              <a:buChar char="•"/>
            </a:pPr>
            <a:endParaRPr lang="en-US" dirty="0" smtClean="0">
              <a:solidFill>
                <a:schemeClr val="tx1"/>
              </a:solidFill>
              <a:cs typeface="Times New Roman" pitchFamily="18" charset="0"/>
            </a:endParaRPr>
          </a:p>
          <a:p>
            <a:pPr marL="914400" lvl="1" indent="-457200">
              <a:buFont typeface="Arial"/>
              <a:buChar char="•"/>
            </a:pPr>
            <a:r>
              <a:rPr lang="en-US" dirty="0" smtClean="0">
                <a:solidFill>
                  <a:schemeClr val="tx1"/>
                </a:solidFill>
                <a:cs typeface="Times New Roman" pitchFamily="18" charset="0"/>
              </a:rPr>
              <a:t>The user is exposed to very little python syntax so that scientists from different fields can focus on submitting jobs to the gateway instead of spending time installation, setup and debugging the code</a:t>
            </a:r>
          </a:p>
          <a:p>
            <a:pPr marL="914400" lvl="1" indent="-457200">
              <a:buFont typeface="Arial"/>
              <a:buChar char="•"/>
            </a:pPr>
            <a:endParaRPr lang="en-US" dirty="0" smtClean="0">
              <a:solidFill>
                <a:schemeClr val="tx1"/>
              </a:solidFill>
              <a:cs typeface="Times New Roman" pitchFamily="18" charset="0"/>
            </a:endParaRPr>
          </a:p>
          <a:p>
            <a:pPr marL="914400" lvl="1" indent="-457200">
              <a:buFont typeface="Arial"/>
              <a:buChar char="•"/>
            </a:pPr>
            <a:r>
              <a:rPr lang="en-US" dirty="0" smtClean="0">
                <a:solidFill>
                  <a:schemeClr val="tx1"/>
                </a:solidFill>
                <a:cs typeface="Times New Roman" pitchFamily="18" charset="0"/>
              </a:rPr>
              <a:t>All the task submitted to a pilot will have same jobid and pilot url to keep track of each tasks. The user entered tasks specific information is validated and stored into Django Models( database). </a:t>
            </a:r>
          </a:p>
          <a:p>
            <a:pPr marL="914400" lvl="1" indent="-457200">
              <a:buFont typeface="Arial"/>
              <a:buChar char="•"/>
            </a:pPr>
            <a:endParaRPr lang="en-US" dirty="0" smtClean="0">
              <a:solidFill>
                <a:schemeClr val="tx1"/>
              </a:solidFill>
              <a:cs typeface="Times New Roman" pitchFamily="18" charset="0"/>
            </a:endParaRPr>
          </a:p>
          <a:p>
            <a:pPr marL="914400" lvl="1" indent="-457200">
              <a:buFont typeface="Arial"/>
              <a:buChar char="•"/>
            </a:pPr>
            <a:r>
              <a:rPr lang="en-US" dirty="0" smtClean="0">
                <a:solidFill>
                  <a:schemeClr val="tx1"/>
                </a:solidFill>
                <a:cs typeface="Times New Roman" pitchFamily="18" charset="0"/>
              </a:rPr>
              <a:t>Celery acts as a messenger between the Web frontend and SAGA BigJob. It passes the new tasks onto the pilot container so that BigJob manager can schedule these tasks on respective resources.</a:t>
            </a:r>
          </a:p>
          <a:p>
            <a:pPr marL="914400" lvl="1" indent="-457200">
              <a:buNone/>
            </a:pPr>
            <a:r>
              <a:rPr lang="en-US" dirty="0" smtClean="0">
                <a:solidFill>
                  <a:schemeClr val="tx1"/>
                </a:solidFill>
                <a:cs typeface="Times New Roman" pitchFamily="18" charset="0"/>
              </a:rPr>
              <a:t> </a:t>
            </a:r>
          </a:p>
          <a:p>
            <a:pPr marL="914400" lvl="1" indent="-457200">
              <a:buFont typeface="Arial"/>
              <a:buChar char="•"/>
            </a:pPr>
            <a:endParaRPr lang="en-US" dirty="0" smtClean="0">
              <a:solidFill>
                <a:schemeClr val="tx1"/>
              </a:solidFill>
              <a:cs typeface="Times New Roman" pitchFamily="18" charset="0"/>
            </a:endParaRPr>
          </a:p>
          <a:p>
            <a:pPr marL="514350" indent="-514350">
              <a:buFont typeface="Arial"/>
              <a:buChar char="•"/>
            </a:pPr>
            <a:endParaRPr lang="en-US" sz="1800" dirty="0" smtClean="0">
              <a:cs typeface="Times New Roman"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35670583"/>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458200" cy="808038"/>
          </a:xfrm>
        </p:spPr>
        <p:txBody>
          <a:bodyPr/>
          <a:lstStyle/>
          <a:p>
            <a:r>
              <a:rPr lang="en-US" dirty="0" smtClean="0"/>
              <a:t>DARE: Standard-based Integrated Middleware</a:t>
            </a:r>
            <a:endParaRPr lang="en-US" dirty="0"/>
          </a:p>
        </p:txBody>
      </p:sp>
      <p:pic>
        <p:nvPicPr>
          <p:cNvPr id="4" name="Content Placeholder 3" descr="dare-middleware-arch.png"/>
          <p:cNvPicPr>
            <a:picLocks noGrp="1" noChangeAspect="1"/>
          </p:cNvPicPr>
          <p:nvPr>
            <p:ph idx="1"/>
          </p:nvPr>
        </p:nvPicPr>
        <p:blipFill>
          <a:blip r:embed="rId2" cstate="print"/>
          <a:srcRect l="-27130" r="-27130"/>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itle 2"/>
          <p:cNvSpPr txBox="1">
            <a:spLocks/>
          </p:cNvSpPr>
          <p:nvPr/>
        </p:nvSpPr>
        <p:spPr bwMode="auto">
          <a:xfrm>
            <a:off x="-25400" y="2171700"/>
            <a:ext cx="8915400" cy="1066800"/>
          </a:xfrm>
          <a:prstGeom prst="rect">
            <a:avLst/>
          </a:prstGeom>
          <a:solidFill>
            <a:schemeClr val="tx2"/>
          </a:solidFill>
          <a:ln w="9525">
            <a:noFill/>
            <a:miter lim="800000"/>
            <a:headEnd/>
            <a:tailEnd/>
          </a:ln>
        </p:spPr>
        <p:txBody>
          <a:bodyPr lIns="1188720" rIns="274320" anchor="ctr">
            <a:prstTxWarp prst="textNoShape">
              <a:avLst/>
            </a:prstTxWarp>
          </a:bodyPr>
          <a:lstStyle/>
          <a:p>
            <a:pPr>
              <a:lnSpc>
                <a:spcPct val="90000"/>
              </a:lnSpc>
            </a:pPr>
            <a:r>
              <a:rPr lang="en-US" sz="3200" dirty="0">
                <a:solidFill>
                  <a:schemeClr val="bg1"/>
                </a:solidFill>
              </a:rPr>
              <a:t>SAGA</a:t>
            </a:r>
            <a:r>
              <a:rPr lang="en-US" sz="3200">
                <a:solidFill>
                  <a:schemeClr val="bg1"/>
                </a:solidFill>
              </a:rPr>
              <a:t>:</a:t>
            </a:r>
            <a:r>
              <a:rPr lang="en-US" sz="3200" smtClean="0">
                <a:solidFill>
                  <a:schemeClr val="bg1"/>
                </a:solidFill>
              </a:rPr>
              <a:t>  Resource </a:t>
            </a:r>
            <a:r>
              <a:rPr lang="en-US" sz="3200" dirty="0">
                <a:solidFill>
                  <a:schemeClr val="bg1"/>
                </a:solidFill>
              </a:rPr>
              <a:t>Interoperability and Standards-based Access Layer</a:t>
            </a:r>
          </a:p>
        </p:txBody>
      </p:sp>
      <p:sp>
        <p:nvSpPr>
          <p:cNvPr id="41987" name="Rectangle 2"/>
          <p:cNvSpPr>
            <a:spLocks noChangeArrowheads="1"/>
          </p:cNvSpPr>
          <p:nvPr/>
        </p:nvSpPr>
        <p:spPr bwMode="auto">
          <a:xfrm>
            <a:off x="2184400" y="4032250"/>
            <a:ext cx="6019800" cy="461963"/>
          </a:xfrm>
          <a:prstGeom prst="rect">
            <a:avLst/>
          </a:prstGeom>
          <a:noFill/>
          <a:ln w="9525">
            <a:noFill/>
            <a:miter lim="800000"/>
            <a:headEnd/>
            <a:tailEnd/>
          </a:ln>
        </p:spPr>
        <p:txBody>
          <a:bodyPr>
            <a:prstTxWarp prst="textNoShape">
              <a:avLst/>
            </a:prstTxWarp>
            <a:spAutoFit/>
          </a:bodyPr>
          <a:lstStyle/>
          <a:p>
            <a:pPr marL="936625" lvl="1"/>
            <a:r>
              <a:rPr lang="en-US" sz="2400">
                <a:hlinkClick r:id="rId2"/>
              </a:rPr>
              <a:t>http://saga-project.org</a:t>
            </a:r>
            <a:endParaRPr 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Title 4"/>
          <p:cNvSpPr>
            <a:spLocks noGrp="1"/>
          </p:cNvSpPr>
          <p:nvPr>
            <p:ph type="title"/>
          </p:nvPr>
        </p:nvSpPr>
        <p:spPr/>
        <p:txBody>
          <a:bodyPr/>
          <a:lstStyle/>
          <a:p>
            <a:r>
              <a:rPr lang="en-US" sz="2800" smtClean="0"/>
              <a:t>SAGA: Standard for Distributed Applications</a:t>
            </a:r>
          </a:p>
        </p:txBody>
      </p:sp>
      <p:pic>
        <p:nvPicPr>
          <p:cNvPr id="67587" name="Content Placeholder 6" descr="saga-architecture-1"/>
          <p:cNvPicPr>
            <a:picLocks noGrp="1" noChangeAspect="1"/>
          </p:cNvPicPr>
          <p:nvPr>
            <p:ph sz="half" idx="2"/>
          </p:nvPr>
        </p:nvPicPr>
        <p:blipFill>
          <a:blip r:embed="rId2" cstate="print"/>
          <a:srcRect t="-16631" b="-16631"/>
          <a:stretch>
            <a:fillRect/>
          </a:stretch>
        </p:blipFill>
        <p:spPr>
          <a:xfrm>
            <a:off x="0" y="1468438"/>
            <a:ext cx="4268788" cy="4175125"/>
          </a:xfrm>
        </p:spPr>
      </p:pic>
      <p:pic>
        <p:nvPicPr>
          <p:cNvPr id="67588" name="Picture 2"/>
          <p:cNvPicPr>
            <a:picLocks noChangeAspect="1" noChangeArrowheads="1"/>
          </p:cNvPicPr>
          <p:nvPr/>
        </p:nvPicPr>
        <p:blipFill>
          <a:blip r:embed="rId3" cstate="print"/>
          <a:srcRect/>
          <a:stretch>
            <a:fillRect/>
          </a:stretch>
        </p:blipFill>
        <p:spPr bwMode="auto">
          <a:xfrm>
            <a:off x="4335463" y="1752600"/>
            <a:ext cx="4665662" cy="395763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Title 4"/>
          <p:cNvSpPr>
            <a:spLocks noGrp="1"/>
          </p:cNvSpPr>
          <p:nvPr>
            <p:ph type="title"/>
          </p:nvPr>
        </p:nvSpPr>
        <p:spPr>
          <a:xfrm>
            <a:off x="317500" y="939800"/>
            <a:ext cx="8229600" cy="808038"/>
          </a:xfrm>
        </p:spPr>
        <p:txBody>
          <a:bodyPr/>
          <a:lstStyle/>
          <a:p>
            <a:r>
              <a:rPr lang="en-US" dirty="0" smtClean="0"/>
              <a:t>SAGA: Interoperability layer </a:t>
            </a:r>
            <a:br>
              <a:rPr lang="en-US" dirty="0" smtClean="0"/>
            </a:br>
            <a:endParaRPr lang="en-US" dirty="0" smtClean="0"/>
          </a:p>
        </p:txBody>
      </p:sp>
      <p:sp>
        <p:nvSpPr>
          <p:cNvPr id="68611" name="Content Placeholder 3"/>
          <p:cNvSpPr>
            <a:spLocks noGrp="1"/>
          </p:cNvSpPr>
          <p:nvPr>
            <p:ph idx="4294967295"/>
          </p:nvPr>
        </p:nvSpPr>
        <p:spPr>
          <a:xfrm>
            <a:off x="0" y="1752600"/>
            <a:ext cx="8763000" cy="4533900"/>
          </a:xfrm>
        </p:spPr>
        <p:txBody>
          <a:bodyPr/>
          <a:lstStyle/>
          <a:p>
            <a:r>
              <a:rPr lang="en-US" sz="2000" dirty="0" smtClean="0"/>
              <a:t>HOW SAGA is Used?</a:t>
            </a:r>
          </a:p>
          <a:p>
            <a:pPr lvl="1"/>
            <a:r>
              <a:rPr lang="en-US" sz="2000" dirty="0" smtClean="0"/>
              <a:t>Uniform Access-layer to DCI</a:t>
            </a:r>
          </a:p>
          <a:p>
            <a:pPr lvl="2"/>
            <a:r>
              <a:rPr lang="en-US" sz="2000" dirty="0" smtClean="0"/>
              <a:t>XSEDE,  DATAONE, UK NGS and NAREGI/RENEKI and Clouds</a:t>
            </a:r>
          </a:p>
          <a:p>
            <a:pPr lvl="1"/>
            <a:r>
              <a:rPr lang="en-US" sz="2000" dirty="0" smtClean="0"/>
              <a:t>Application “Scripting Layer” to DCI</a:t>
            </a:r>
          </a:p>
          <a:p>
            <a:pPr lvl="2"/>
            <a:r>
              <a:rPr lang="en-US" sz="2000" dirty="0" smtClean="0"/>
              <a:t>Improved and enhanced HTHP ensembles</a:t>
            </a:r>
          </a:p>
          <a:p>
            <a:pPr lvl="1"/>
            <a:r>
              <a:rPr lang="en-US" sz="2000" b="1" dirty="0" smtClean="0"/>
              <a:t>Build tools, middleware services and capabilities that use DCI  (e.g. Gateways, </a:t>
            </a:r>
            <a:r>
              <a:rPr lang="en-US" sz="2000" b="1" i="1" dirty="0" smtClean="0"/>
              <a:t>Pilot-Jobs)</a:t>
            </a:r>
          </a:p>
          <a:p>
            <a:pPr lvl="2"/>
            <a:r>
              <a:rPr lang="en-US" sz="2000" b="1" i="1" dirty="0" smtClean="0"/>
              <a:t>One persons applications is another persons tool!</a:t>
            </a:r>
            <a:endParaRPr lang="en-US" sz="2000" b="1" dirty="0" smtClean="0"/>
          </a:p>
          <a:p>
            <a:r>
              <a:rPr lang="en-US" sz="2000" dirty="0" smtClean="0"/>
              <a:t>WHAT is SAGA Used for?</a:t>
            </a:r>
          </a:p>
          <a:p>
            <a:pPr lvl="1"/>
            <a:r>
              <a:rPr lang="en-US" sz="2000" dirty="0" smtClean="0"/>
              <a:t>Support production-grade science and engineering</a:t>
            </a:r>
          </a:p>
          <a:p>
            <a:pPr lvl="2"/>
            <a:r>
              <a:rPr lang="en-US" sz="2000" dirty="0" smtClean="0"/>
              <a:t>Aircraft design (Airbus), HEP (search for Higgs &amp; neutrinos!)</a:t>
            </a:r>
          </a:p>
          <a:p>
            <a:pPr lvl="1"/>
            <a:r>
              <a:rPr lang="en-US" sz="2000" dirty="0" smtClean="0"/>
              <a:t>Research tool to design, implement reason about distributed programming models, systems  and applications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p:txBody>
          <a:bodyPr/>
          <a:lstStyle/>
          <a:p>
            <a:r>
              <a:rPr lang="en-US" sz="3200" smtClean="0"/>
              <a:t>SAGA-Python</a:t>
            </a:r>
          </a:p>
        </p:txBody>
      </p:sp>
      <p:sp>
        <p:nvSpPr>
          <p:cNvPr id="69635" name="Rectangle 2"/>
          <p:cNvSpPr>
            <a:spLocks noGrp="1" noChangeArrowheads="1"/>
          </p:cNvSpPr>
          <p:nvPr>
            <p:ph idx="1"/>
          </p:nvPr>
        </p:nvSpPr>
        <p:spPr>
          <a:xfrm>
            <a:off x="203200" y="1562100"/>
            <a:ext cx="8229600" cy="4533900"/>
          </a:xfrm>
        </p:spPr>
        <p:txBody>
          <a:bodyPr/>
          <a:lstStyle/>
          <a:p>
            <a:pPr marL="623888"/>
            <a:r>
              <a:rPr lang="en-US"/>
              <a:t>Re-architected implementation of saga (BlisS) that provides</a:t>
            </a:r>
          </a:p>
          <a:p>
            <a:pPr marL="936625" lvl="1"/>
            <a:r>
              <a:rPr lang="en-US"/>
              <a:t>support for bulk optimization</a:t>
            </a:r>
          </a:p>
          <a:p>
            <a:pPr marL="936625" lvl="1"/>
            <a:r>
              <a:rPr lang="en-US"/>
              <a:t>support for callbacks</a:t>
            </a:r>
          </a:p>
          <a:p>
            <a:pPr marL="936625" lvl="1"/>
            <a:r>
              <a:rPr lang="en-US"/>
              <a:t>support for asynchronous operations</a:t>
            </a:r>
          </a:p>
          <a:p>
            <a:pPr marL="623888"/>
            <a:r>
              <a:rPr lang="en-US"/>
              <a:t>Implements ‘official’ OGF python language bindings</a:t>
            </a:r>
          </a:p>
          <a:p>
            <a:pPr marL="623888"/>
            <a:r>
              <a:rPr lang="en-US"/>
              <a:t>Implements the job, file, replica and resource APIs</a:t>
            </a:r>
          </a:p>
          <a:p>
            <a:pPr marL="623888"/>
            <a:r>
              <a:rPr lang="en-US"/>
              <a:t>Supports multiple backends:</a:t>
            </a:r>
          </a:p>
          <a:p>
            <a:pPr marL="936625" lvl="1"/>
            <a:r>
              <a:rPr lang="en-US"/>
              <a:t>PBS, TORQUE, SGE, SLURM, Condor, SFTP, iRODS, (GSI-)SSH</a:t>
            </a:r>
          </a:p>
          <a:p>
            <a:pPr marL="936625" lvl="1"/>
            <a:r>
              <a:rPr lang="en-US" i="1"/>
              <a:t>local</a:t>
            </a:r>
            <a:r>
              <a:rPr lang="en-US"/>
              <a:t> schedulers (PBS, SGE, ...) can be accessed remotely via SSH tunnels</a:t>
            </a:r>
          </a:p>
          <a:p>
            <a:pPr marL="623888"/>
            <a:r>
              <a:rPr lang="en-US"/>
              <a:t>Website: </a:t>
            </a:r>
          </a:p>
          <a:p>
            <a:pPr marL="936625" lvl="1"/>
            <a:r>
              <a:rPr lang="en-US">
                <a:hlinkClick r:id="rId2"/>
              </a:rPr>
              <a:t>http://saga-project.org</a:t>
            </a:r>
            <a:endParaRPr lang="en-US"/>
          </a:p>
          <a:p>
            <a:pPr marL="936625" lvl="1"/>
            <a:r>
              <a:rPr lang="en-US" u="sng">
                <a:hlinkClick r:id="rId3"/>
              </a:rPr>
              <a:t>http://saga-project.github.com/saga-python/</a:t>
            </a:r>
            <a:endParaRPr lang="en-US"/>
          </a:p>
          <a:p>
            <a:pPr marL="936625" lvl="1"/>
            <a:r>
              <a:rPr lang="en-US" u="sng">
                <a:hlinkClick r:id="rId4"/>
              </a:rPr>
              <a:t>https://github.com/saga-project/saga-python</a:t>
            </a:r>
            <a:endParaRPr lang="en-US"/>
          </a:p>
          <a:p>
            <a:pPr marL="623888"/>
            <a:endParaRPr lang="en-US"/>
          </a:p>
        </p:txBody>
      </p:sp>
      <p:pic>
        <p:nvPicPr>
          <p:cNvPr id="69636" name="Picture 2"/>
          <p:cNvPicPr>
            <a:picLocks noChangeAspect="1" noChangeArrowheads="1"/>
          </p:cNvPicPr>
          <p:nvPr/>
        </p:nvPicPr>
        <p:blipFill>
          <a:blip r:embed="rId5" cstate="print"/>
          <a:srcRect/>
          <a:stretch>
            <a:fillRect/>
          </a:stretch>
        </p:blipFill>
        <p:spPr bwMode="auto">
          <a:xfrm>
            <a:off x="6673850" y="4775200"/>
            <a:ext cx="2165350" cy="1836738"/>
          </a:xfrm>
          <a:prstGeom prst="rect">
            <a:avLst/>
          </a:prstGeom>
          <a:noFill/>
          <a:ln w="12700">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Title 2"/>
          <p:cNvSpPr txBox="1">
            <a:spLocks/>
          </p:cNvSpPr>
          <p:nvPr/>
        </p:nvSpPr>
        <p:spPr bwMode="auto">
          <a:xfrm>
            <a:off x="0" y="2171700"/>
            <a:ext cx="8915400" cy="1066800"/>
          </a:xfrm>
          <a:prstGeom prst="rect">
            <a:avLst/>
          </a:prstGeom>
          <a:solidFill>
            <a:schemeClr val="tx2"/>
          </a:solidFill>
          <a:ln w="9525">
            <a:noFill/>
            <a:miter lim="800000"/>
            <a:headEnd/>
            <a:tailEnd/>
          </a:ln>
        </p:spPr>
        <p:txBody>
          <a:bodyPr lIns="1188720" rIns="274320" anchor="ctr">
            <a:prstTxWarp prst="textNoShape">
              <a:avLst/>
            </a:prstTxWarp>
          </a:bodyPr>
          <a:lstStyle/>
          <a:p>
            <a:pPr>
              <a:lnSpc>
                <a:spcPct val="90000"/>
              </a:lnSpc>
            </a:pPr>
            <a:r>
              <a:rPr lang="en-US" sz="3400" dirty="0">
                <a:solidFill>
                  <a:schemeClr val="bg1"/>
                </a:solidFill>
              </a:rPr>
              <a:t>BigJob: A Reference Implementation of the P*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BigJob: Implementation of the P* Model </a:t>
            </a:r>
          </a:p>
        </p:txBody>
      </p:sp>
      <p:pic>
        <p:nvPicPr>
          <p:cNvPr id="48131" name="Content Placeholder 4" descr="bigjob-bigdata-architecture.jpg"/>
          <p:cNvPicPr>
            <a:picLocks noGrp="1" noChangeAspect="1"/>
          </p:cNvPicPr>
          <p:nvPr>
            <p:ph idx="1"/>
          </p:nvPr>
        </p:nvPicPr>
        <p:blipFill>
          <a:blip r:embed="rId3" cstate="print"/>
          <a:srcRect l="-12011" r="-12011"/>
          <a:stretch>
            <a:fillRect/>
          </a:stretch>
        </p:blipFill>
        <p:spPr/>
      </p:pic>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RU_Template_Verdana_G">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U_Template_Verdana_G">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675</TotalTime>
  <Words>1481</Words>
  <Application>Microsoft Macintosh PowerPoint</Application>
  <PresentationFormat>On-screen Show (4:3)</PresentationFormat>
  <Paragraphs>194</Paragraphs>
  <Slides>21</Slides>
  <Notes>5</Notes>
  <HiddenSlides>0</HiddenSlides>
  <MMClips>0</MMClips>
  <ScaleCrop>false</ScaleCrop>
  <HeadingPairs>
    <vt:vector size="4" baseType="variant">
      <vt:variant>
        <vt:lpstr>Design Template</vt:lpstr>
      </vt:variant>
      <vt:variant>
        <vt:i4>2</vt:i4>
      </vt:variant>
      <vt:variant>
        <vt:lpstr>Slide Titles</vt:lpstr>
      </vt:variant>
      <vt:variant>
        <vt:i4>21</vt:i4>
      </vt:variant>
    </vt:vector>
  </HeadingPairs>
  <TitlesOfParts>
    <vt:vector size="23" baseType="lpstr">
      <vt:lpstr>RU_Template_Verdana_G</vt:lpstr>
      <vt:lpstr>1_RU_Template_Verdana_G</vt:lpstr>
      <vt:lpstr>DARE: A Standards-based Middleware for Science Gateways</vt:lpstr>
      <vt:lpstr>Distributed Application Runtime Environment (DARE)</vt:lpstr>
      <vt:lpstr>DARE: Standard-based Integrated Middleware</vt:lpstr>
      <vt:lpstr>Slide 4</vt:lpstr>
      <vt:lpstr>SAGA: Standard for Distributed Applications</vt:lpstr>
      <vt:lpstr>SAGA: Interoperability layer  </vt:lpstr>
      <vt:lpstr>SAGA-Python</vt:lpstr>
      <vt:lpstr>Slide 8</vt:lpstr>
      <vt:lpstr>BigJob: Implementation of the P* Model </vt:lpstr>
      <vt:lpstr>BigJob: Resource Interoperability</vt:lpstr>
      <vt:lpstr>Slide 11</vt:lpstr>
      <vt:lpstr>DARE-BigJob: Motivation and Goals</vt:lpstr>
      <vt:lpstr>DARE-BigJob: Practical Information</vt:lpstr>
      <vt:lpstr>DARE-BigJob: Control Flow</vt:lpstr>
      <vt:lpstr>DARE-BigJob:  Scripting Example (1)</vt:lpstr>
      <vt:lpstr>DARE-BigJob:  Scripting Example (1)</vt:lpstr>
      <vt:lpstr>DARE-BigJob</vt:lpstr>
      <vt:lpstr>DARE-BigJob</vt:lpstr>
      <vt:lpstr>Acknowledgements/Funding Sources</vt:lpstr>
      <vt:lpstr>DARE-BigJob: Implementation </vt:lpstr>
      <vt:lpstr>DARE-BigJob: Implementation </vt:lpstr>
    </vt:vector>
  </TitlesOfParts>
  <Company>OIT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DARE</dc:title>
  <dc:creator>sanketw</dc:creator>
  <cp:lastModifiedBy>Shantenu Jha</cp:lastModifiedBy>
  <cp:revision>83</cp:revision>
  <dcterms:created xsi:type="dcterms:W3CDTF">2013-04-09T11:06:03Z</dcterms:created>
  <dcterms:modified xsi:type="dcterms:W3CDTF">2013-04-09T11:31:38Z</dcterms:modified>
</cp:coreProperties>
</file>