
<file path=[Content_Types].xml><?xml version="1.0" encoding="utf-8"?>
<Types xmlns="http://schemas.openxmlformats.org/package/2006/content-types">
  <Default Extension="emf" ContentType="image/x-emf"/>
  <Override PartName="/docProps/core.xml" ContentType="application/vnd.openxmlformats-package.core-properties+xml"/>
  <Override PartName="/ppt/slideLayouts/slideLayout6.xml" ContentType="application/vnd.openxmlformats-officedocument.presentationml.slideLayout+xml"/>
  <Override PartName="/ppt/theme/theme3.xml" ContentType="application/vnd.openxmlformats-officedocument.theme+xml"/>
  <Default Extension="rels" ContentType="application/vnd.openxmlformats-package.relationships+xml"/>
  <Override PartName="/ppt/slideLayouts/slideLayout8.xml" ContentType="application/vnd.openxmlformats-officedocument.presentationml.slideLayout+xml"/>
  <Override PartName="/ppt/handoutMasters/handoutMaster1.xml" ContentType="application/vnd.openxmlformats-officedocument.presentationml.handoutMaster+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theme/theme2.xml" ContentType="application/vnd.openxmlformats-officedocument.theme+xml"/>
  <Override PartName="/ppt/viewProps.xml" ContentType="application/vnd.openxmlformats-officedocument.presentationml.viewProps+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Default Extension="jpeg" ContentType="image/jpeg"/>
  <Override PartName="/ppt/tableStyles.xml" ContentType="application/vnd.openxmlformats-officedocument.presentationml.tableStyles+xml"/>
  <Override PartName="/ppt/slideLayouts/slideLayout4.xml" ContentType="application/vnd.openxmlformats-officedocument.presentationml.slideLayout+xml"/>
  <Override PartName="/ppt/theme/theme1.xml" ContentType="application/vnd.openxmlformats-officedocument.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3"/>
  </p:notesMasterIdLst>
  <p:handoutMasterIdLst>
    <p:handoutMasterId r:id="rId4"/>
  </p:handoutMasterIdLst>
  <p:sldIdLst>
    <p:sldId id="302" r:id="rId2"/>
  </p:sldIdLst>
  <p:sldSz cx="6858000" cy="9144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CE0026"/>
    <a:srgbClr val="5F5F5F"/>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4882" autoAdjust="0"/>
    <p:restoredTop sz="94698" autoAdjust="0"/>
  </p:normalViewPr>
  <p:slideViewPr>
    <p:cSldViewPr snapToGrid="0">
      <p:cViewPr>
        <p:scale>
          <a:sx n="150" d="100"/>
          <a:sy n="150" d="100"/>
        </p:scale>
        <p:origin x="-1096" y="120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72421"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027" y="0"/>
            <a:ext cx="2972421" cy="465138"/>
          </a:xfrm>
          <a:prstGeom prst="rect">
            <a:avLst/>
          </a:prstGeom>
        </p:spPr>
        <p:txBody>
          <a:bodyPr vert="horz" lIns="91440" tIns="45720" rIns="91440" bIns="45720" rtlCol="0"/>
          <a:lstStyle>
            <a:lvl1pPr algn="r">
              <a:defRPr sz="1200"/>
            </a:lvl1pPr>
          </a:lstStyle>
          <a:p>
            <a:fld id="{BBDB5A80-DDD7-4BB5-911A-4078C611548F}" type="datetimeFigureOut">
              <a:rPr lang="en-US" smtClean="0"/>
              <a:pPr/>
              <a:t>11/2/12</a:t>
            </a:fld>
            <a:endParaRPr lang="en-US"/>
          </a:p>
        </p:txBody>
      </p:sp>
      <p:sp>
        <p:nvSpPr>
          <p:cNvPr id="4" name="Footer Placeholder 3"/>
          <p:cNvSpPr>
            <a:spLocks noGrp="1"/>
          </p:cNvSpPr>
          <p:nvPr>
            <p:ph type="ftr" sz="quarter" idx="2"/>
          </p:nvPr>
        </p:nvSpPr>
        <p:spPr>
          <a:xfrm>
            <a:off x="2" y="8829675"/>
            <a:ext cx="2972421"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027" y="8829675"/>
            <a:ext cx="2972421" cy="465138"/>
          </a:xfrm>
          <a:prstGeom prst="rect">
            <a:avLst/>
          </a:prstGeom>
        </p:spPr>
        <p:txBody>
          <a:bodyPr vert="horz" lIns="91440" tIns="45720" rIns="91440" bIns="45720" rtlCol="0" anchor="b"/>
          <a:lstStyle>
            <a:lvl1pPr algn="r">
              <a:defRPr sz="1200"/>
            </a:lvl1pPr>
          </a:lstStyle>
          <a:p>
            <a:fld id="{DE81B5F9-A3ED-4353-B4EE-55FF0CBDD34B}"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305052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884614" y="0"/>
            <a:ext cx="2971800" cy="464820"/>
          </a:xfrm>
          <a:prstGeom prst="rect">
            <a:avLst/>
          </a:prstGeom>
        </p:spPr>
        <p:txBody>
          <a:bodyPr vert="horz" lIns="93177" tIns="46589" rIns="93177" bIns="46589" rtlCol="0"/>
          <a:lstStyle>
            <a:lvl1pPr algn="r">
              <a:defRPr sz="1200"/>
            </a:lvl1pPr>
          </a:lstStyle>
          <a:p>
            <a:fld id="{B32BBCCD-5E56-45A5-A92A-E718BDC96D7E}" type="datetimeFigureOut">
              <a:rPr lang="en-US" smtClean="0"/>
              <a:pPr/>
              <a:t>11/2/12</a:t>
            </a:fld>
            <a:endParaRPr lang="en-US" dirty="0"/>
          </a:p>
        </p:txBody>
      </p:sp>
      <p:sp>
        <p:nvSpPr>
          <p:cNvPr id="4" name="Slide Image Placeholder 3"/>
          <p:cNvSpPr>
            <a:spLocks noGrp="1" noRot="1" noChangeAspect="1"/>
          </p:cNvSpPr>
          <p:nvPr>
            <p:ph type="sldImg" idx="2"/>
          </p:nvPr>
        </p:nvSpPr>
        <p:spPr>
          <a:xfrm>
            <a:off x="2122488" y="696913"/>
            <a:ext cx="2613025"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685801" y="4415790"/>
            <a:ext cx="548640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29967"/>
            <a:ext cx="297180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4" y="8829967"/>
            <a:ext cx="2971800" cy="464820"/>
          </a:xfrm>
          <a:prstGeom prst="rect">
            <a:avLst/>
          </a:prstGeom>
        </p:spPr>
        <p:txBody>
          <a:bodyPr vert="horz" lIns="93177" tIns="46589" rIns="93177" bIns="46589" rtlCol="0" anchor="b"/>
          <a:lstStyle>
            <a:lvl1pPr algn="r">
              <a:defRPr sz="1200"/>
            </a:lvl1pPr>
          </a:lstStyle>
          <a:p>
            <a:fld id="{7B62FE69-A338-46C3-A95C-069610902215}" type="slidenum">
              <a:rPr lang="en-US" smtClean="0"/>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00819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104" name="Picture 8" descr="PPT_intropage_print"/>
          <p:cNvPicPr>
            <a:picLocks noChangeAspect="1" noChangeArrowheads="1"/>
          </p:cNvPicPr>
          <p:nvPr/>
        </p:nvPicPr>
        <p:blipFill>
          <a:blip r:embed="rId2" cstate="print"/>
          <a:srcRect/>
          <a:stretch>
            <a:fillRect/>
          </a:stretch>
        </p:blipFill>
        <p:spPr bwMode="auto">
          <a:xfrm>
            <a:off x="0" y="0"/>
            <a:ext cx="6858000" cy="9144000"/>
          </a:xfrm>
          <a:prstGeom prst="rect">
            <a:avLst/>
          </a:prstGeom>
          <a:noFill/>
        </p:spPr>
      </p:pic>
      <p:sp>
        <p:nvSpPr>
          <p:cNvPr id="4098" name="Rectangle 2"/>
          <p:cNvSpPr>
            <a:spLocks noGrp="1" noChangeArrowheads="1"/>
          </p:cNvSpPr>
          <p:nvPr>
            <p:ph type="ctrTitle"/>
          </p:nvPr>
        </p:nvSpPr>
        <p:spPr>
          <a:xfrm>
            <a:off x="514350" y="2840568"/>
            <a:ext cx="5829300" cy="1960033"/>
          </a:xfrm>
        </p:spPr>
        <p:txBody>
          <a:bodyPr/>
          <a:lstStyle>
            <a:lvl1pPr algn="ctr">
              <a:defRPr>
                <a:solidFill>
                  <a:schemeClr val="bg1"/>
                </a:solidFill>
              </a:defRPr>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solidFill>
                  <a:schemeClr val="bg1"/>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0" y="8646160"/>
            <a:ext cx="6858000" cy="497840"/>
          </a:xfrm>
          <a:prstGeom prst="rect">
            <a:avLst/>
          </a:prstGeom>
        </p:spPr>
        <p:txBody>
          <a:bodyPr/>
          <a:lstStyle>
            <a:lvl1pPr>
              <a:defRPr/>
            </a:lvl1pPr>
          </a:lstStyle>
          <a:p>
            <a:fld id="{1D2D5DCB-FAC1-4966-A96B-F75FACFCD701}"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812800"/>
            <a:ext cx="1543050" cy="726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812800"/>
            <a:ext cx="4514850" cy="726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0" y="8646160"/>
            <a:ext cx="6858000" cy="497840"/>
          </a:xfrm>
          <a:prstGeom prst="rect">
            <a:avLst/>
          </a:prstGeom>
        </p:spPr>
        <p:txBody>
          <a:bodyPr/>
          <a:lstStyle>
            <a:lvl1pPr>
              <a:defRPr/>
            </a:lvl1pPr>
          </a:lstStyle>
          <a:p>
            <a:fld id="{3B15C04A-CDFD-4385-BFB5-59BFD076D150}"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0" y="8646160"/>
            <a:ext cx="6858000" cy="497840"/>
          </a:xfrm>
          <a:prstGeom prst="rect">
            <a:avLst/>
          </a:prstGeom>
        </p:spPr>
        <p:txBody>
          <a:bodyPr/>
          <a:lstStyle>
            <a:lvl1pPr>
              <a:defRPr/>
            </a:lvl1pPr>
          </a:lstStyle>
          <a:p>
            <a:fld id="{ADE90023-0040-4B06-AE7E-A6FF5CAC46A4}"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a:xfrm>
            <a:off x="0" y="8646160"/>
            <a:ext cx="6858000" cy="497840"/>
          </a:xfrm>
          <a:prstGeom prst="rect">
            <a:avLst/>
          </a:prstGeom>
        </p:spPr>
        <p:txBody>
          <a:bodyPr/>
          <a:lstStyle>
            <a:lvl1pPr>
              <a:defRPr/>
            </a:lvl1pPr>
          </a:lstStyle>
          <a:p>
            <a:fld id="{F10D4C61-9127-488D-BBEC-2010024C3A4D}"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032000"/>
            <a:ext cx="3028950" cy="604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032000"/>
            <a:ext cx="3028950" cy="604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0" y="8646160"/>
            <a:ext cx="6858000" cy="497840"/>
          </a:xfrm>
          <a:prstGeom prst="rect">
            <a:avLst/>
          </a:prstGeom>
        </p:spPr>
        <p:txBody>
          <a:bodyPr/>
          <a:lstStyle>
            <a:lvl1pPr>
              <a:defRPr/>
            </a:lvl1pPr>
          </a:lstStyle>
          <a:p>
            <a:fld id="{79E51AD1-42BB-43C3-88D5-FAB2EB3A7159}"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a:xfrm>
            <a:off x="0" y="8646160"/>
            <a:ext cx="6858000" cy="497840"/>
          </a:xfrm>
          <a:prstGeom prst="rect">
            <a:avLst/>
          </a:prstGeom>
        </p:spPr>
        <p:txBody>
          <a:bodyPr/>
          <a:lstStyle>
            <a:lvl1pPr>
              <a:defRPr/>
            </a:lvl1pPr>
          </a:lstStyle>
          <a:p>
            <a:fld id="{2F537E65-C1C7-4205-A83F-D208DE2F6355}"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0" y="8646160"/>
            <a:ext cx="6858000" cy="497840"/>
          </a:xfrm>
          <a:prstGeom prst="rect">
            <a:avLst/>
          </a:prstGeom>
        </p:spPr>
        <p:txBody>
          <a:bodyPr/>
          <a:lstStyle>
            <a:lvl1pPr>
              <a:defRPr/>
            </a:lvl1pPr>
          </a:lstStyle>
          <a:p>
            <a:fld id="{ADFE72C4-2FF2-412F-9F83-CCE43CA0F49F}"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0" y="8646160"/>
            <a:ext cx="6858000" cy="497840"/>
          </a:xfrm>
          <a:prstGeom prst="rect">
            <a:avLst/>
          </a:prstGeom>
        </p:spPr>
        <p:txBody>
          <a:bodyPr/>
          <a:lstStyle>
            <a:lvl1pPr>
              <a:defRPr/>
            </a:lvl1pPr>
          </a:lstStyle>
          <a:p>
            <a:fld id="{B4788E5C-035D-41E1-A7C3-8A430A280D84}"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0" y="8646160"/>
            <a:ext cx="6858000" cy="497840"/>
          </a:xfrm>
          <a:prstGeom prst="rect">
            <a:avLst/>
          </a:prstGeom>
        </p:spPr>
        <p:txBody>
          <a:bodyPr/>
          <a:lstStyle>
            <a:lvl1pPr>
              <a:defRPr/>
            </a:lvl1pPr>
          </a:lstStyle>
          <a:p>
            <a:fld id="{FC0DD6BE-30B5-4A06-BA29-4E92C5B976AA}"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0" y="8646160"/>
            <a:ext cx="6858000" cy="497840"/>
          </a:xfrm>
          <a:prstGeom prst="rect">
            <a:avLst/>
          </a:prstGeom>
        </p:spPr>
        <p:txBody>
          <a:bodyPr/>
          <a:lstStyle>
            <a:lvl1pPr>
              <a:defRPr/>
            </a:lvl1pPr>
          </a:lstStyle>
          <a:p>
            <a:fld id="{A085C294-F3DB-49BC-A0D1-B504DAE8F29C}"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812800"/>
            <a:ext cx="6172200" cy="7518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233680" y="1757680"/>
            <a:ext cx="6421120" cy="690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031" name="Picture 7" descr="RU_units-banner_red2"/>
          <p:cNvPicPr>
            <a:picLocks noChangeAspect="1" noChangeArrowheads="1"/>
          </p:cNvPicPr>
          <p:nvPr/>
        </p:nvPicPr>
        <p:blipFill rotWithShape="1">
          <a:blip r:embed="rId13" cstate="print"/>
          <a:srcRect l="-709" r="735"/>
          <a:stretch/>
        </p:blipFill>
        <p:spPr bwMode="auto">
          <a:xfrm>
            <a:off x="-50800" y="1"/>
            <a:ext cx="6934200" cy="825500"/>
          </a:xfrm>
          <a:prstGeom prst="rect">
            <a:avLst/>
          </a:prstGeom>
          <a:noFill/>
        </p:spPr>
      </p:pic>
      <p:sp>
        <p:nvSpPr>
          <p:cNvPr id="2" name="TextBox 1"/>
          <p:cNvSpPr txBox="1"/>
          <p:nvPr userDrawn="1"/>
        </p:nvSpPr>
        <p:spPr>
          <a:xfrm>
            <a:off x="1412240" y="172720"/>
            <a:ext cx="4643120" cy="369332"/>
          </a:xfrm>
          <a:prstGeom prst="rect">
            <a:avLst/>
          </a:prstGeom>
          <a:noFill/>
        </p:spPr>
        <p:txBody>
          <a:bodyPr wrap="square" rtlCol="0">
            <a:spAutoFit/>
          </a:bodyPr>
          <a:lstStyle/>
          <a:p>
            <a:pPr algn="ctr"/>
            <a:r>
              <a:rPr lang="en-US" sz="1800" b="1" i="1" dirty="0" smtClean="0">
                <a:solidFill>
                  <a:schemeClr val="bg1"/>
                </a:solidFill>
                <a:latin typeface="Times New Roman" pitchFamily="18" charset="0"/>
                <a:ea typeface="宋体" charset="-122"/>
                <a:cs typeface="Times New Roman" pitchFamily="18" charset="0"/>
              </a:rPr>
              <a:t>Rutgers Discovery Informatics Institute (RDI</a:t>
            </a:r>
            <a:r>
              <a:rPr lang="en-US" sz="1800" b="1" i="1" baseline="30000" dirty="0" smtClean="0">
                <a:solidFill>
                  <a:schemeClr val="bg1"/>
                </a:solidFill>
                <a:latin typeface="Times New Roman" pitchFamily="18" charset="0"/>
                <a:ea typeface="宋体" charset="-122"/>
                <a:cs typeface="Times New Roman" pitchFamily="18" charset="0"/>
              </a:rPr>
              <a:t>2</a:t>
            </a:r>
            <a:r>
              <a:rPr lang="en-US" sz="1800" b="1" i="1" dirty="0" smtClean="0">
                <a:solidFill>
                  <a:schemeClr val="bg1"/>
                </a:solidFill>
                <a:latin typeface="Times New Roman" pitchFamily="18" charset="0"/>
                <a:ea typeface="宋体" charset="-122"/>
                <a:cs typeface="Times New Roman" pitchFamily="18" charset="0"/>
              </a:rPr>
              <a:t>)</a:t>
            </a:r>
          </a:p>
        </p:txBody>
      </p:sp>
      <p:pic>
        <p:nvPicPr>
          <p:cNvPr id="7" name="Picture 6" descr="rdi2-qr.jpg"/>
          <p:cNvPicPr>
            <a:picLocks noChangeAspect="1"/>
          </p:cNvPicPr>
          <p:nvPr userDrawn="1"/>
        </p:nvPicPr>
        <p:blipFill>
          <a:blip r:embed="rId14"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6043989" y="-6350"/>
            <a:ext cx="833061" cy="831850"/>
          </a:xfrm>
          <a:prstGeom prst="rect">
            <a:avLst/>
          </a:prstGeom>
        </p:spPr>
      </p:pic>
      <p:sp>
        <p:nvSpPr>
          <p:cNvPr id="3" name="Rectangle 2"/>
          <p:cNvSpPr/>
          <p:nvPr userDrawn="1"/>
        </p:nvSpPr>
        <p:spPr>
          <a:xfrm>
            <a:off x="0" y="8682335"/>
            <a:ext cx="6858000" cy="461665"/>
          </a:xfrm>
          <a:prstGeom prst="rect">
            <a:avLst/>
          </a:prstGeom>
        </p:spPr>
        <p:txBody>
          <a:bodyPr wrap="square">
            <a:spAutoFit/>
          </a:bodyPr>
          <a:lstStyle/>
          <a:p>
            <a:r>
              <a:rPr lang="en-US" sz="1200" b="1" dirty="0" smtClean="0">
                <a:solidFill>
                  <a:schemeClr val="tx1">
                    <a:lumMod val="65000"/>
                    <a:lumOff val="35000"/>
                  </a:schemeClr>
                </a:solidFill>
                <a:latin typeface="Times New Roman" pitchFamily="18" charset="0"/>
                <a:ea typeface="Calibri"/>
                <a:cs typeface="Times New Roman" pitchFamily="18" charset="0"/>
              </a:rPr>
              <a:t>Rutgers Discovery Informatics Institute is a Rutgers Nexus Program.  For more information about the Institute visit:  rdi2.rutgers.edu  </a:t>
            </a:r>
            <a:endParaRPr lang="en-US" sz="1200" dirty="0" smtClean="0">
              <a:solidFill>
                <a:schemeClr val="tx1">
                  <a:lumMod val="65000"/>
                  <a:lumOff val="35000"/>
                </a:schemeClr>
              </a:solidFill>
              <a:latin typeface="Times New Roman" pitchFamily="18" charset="0"/>
              <a:ea typeface="Calibri"/>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3000">
          <a:solidFill>
            <a:schemeClr val="tx2"/>
          </a:solidFill>
          <a:latin typeface="Arial" charset="0"/>
        </a:defRPr>
      </a:lvl2pPr>
      <a:lvl3pPr algn="l" rtl="0" eaLnBrk="1" fontAlgn="base" hangingPunct="1">
        <a:spcBef>
          <a:spcPct val="0"/>
        </a:spcBef>
        <a:spcAft>
          <a:spcPct val="0"/>
        </a:spcAft>
        <a:defRPr sz="3000">
          <a:solidFill>
            <a:schemeClr val="tx2"/>
          </a:solidFill>
          <a:latin typeface="Arial" charset="0"/>
        </a:defRPr>
      </a:lvl3pPr>
      <a:lvl4pPr algn="l" rtl="0" eaLnBrk="1" fontAlgn="base" hangingPunct="1">
        <a:spcBef>
          <a:spcPct val="0"/>
        </a:spcBef>
        <a:spcAft>
          <a:spcPct val="0"/>
        </a:spcAft>
        <a:defRPr sz="3000">
          <a:solidFill>
            <a:schemeClr val="tx2"/>
          </a:solidFill>
          <a:latin typeface="Arial" charset="0"/>
        </a:defRPr>
      </a:lvl4pPr>
      <a:lvl5pPr algn="l" rtl="0" eaLnBrk="1" fontAlgn="base" hangingPunct="1">
        <a:spcBef>
          <a:spcPct val="0"/>
        </a:spcBef>
        <a:spcAft>
          <a:spcPct val="0"/>
        </a:spcAft>
        <a:defRPr sz="3000">
          <a:solidFill>
            <a:schemeClr val="tx2"/>
          </a:solidFill>
          <a:latin typeface="Arial" charset="0"/>
        </a:defRPr>
      </a:lvl5pPr>
      <a:lvl6pPr marL="457200" algn="l" rtl="0" eaLnBrk="1" fontAlgn="base" hangingPunct="1">
        <a:spcBef>
          <a:spcPct val="0"/>
        </a:spcBef>
        <a:spcAft>
          <a:spcPct val="0"/>
        </a:spcAft>
        <a:defRPr sz="3000">
          <a:solidFill>
            <a:schemeClr val="tx2"/>
          </a:solidFill>
          <a:latin typeface="Arial" charset="0"/>
        </a:defRPr>
      </a:lvl6pPr>
      <a:lvl7pPr marL="914400" algn="l" rtl="0" eaLnBrk="1" fontAlgn="base" hangingPunct="1">
        <a:spcBef>
          <a:spcPct val="0"/>
        </a:spcBef>
        <a:spcAft>
          <a:spcPct val="0"/>
        </a:spcAft>
        <a:defRPr sz="3000">
          <a:solidFill>
            <a:schemeClr val="tx2"/>
          </a:solidFill>
          <a:latin typeface="Arial" charset="0"/>
        </a:defRPr>
      </a:lvl7pPr>
      <a:lvl8pPr marL="1371600" algn="l" rtl="0" eaLnBrk="1" fontAlgn="base" hangingPunct="1">
        <a:spcBef>
          <a:spcPct val="0"/>
        </a:spcBef>
        <a:spcAft>
          <a:spcPct val="0"/>
        </a:spcAft>
        <a:defRPr sz="3000">
          <a:solidFill>
            <a:schemeClr val="tx2"/>
          </a:solidFill>
          <a:latin typeface="Arial" charset="0"/>
        </a:defRPr>
      </a:lvl8pPr>
      <a:lvl9pPr marL="1828800" algn="l" rtl="0" eaLnBrk="1" fontAlgn="base" hangingPunct="1">
        <a:spcBef>
          <a:spcPct val="0"/>
        </a:spcBef>
        <a:spcAft>
          <a:spcPct val="0"/>
        </a:spcAft>
        <a:defRPr sz="3000">
          <a:solidFill>
            <a:schemeClr val="tx2"/>
          </a:solidFill>
          <a:latin typeface="Arial" charset="0"/>
        </a:defRPr>
      </a:lvl9pPr>
    </p:titleStyle>
    <p:bodyStyle>
      <a:lvl1pPr marL="342900" indent="-342900" algn="l" rtl="0" eaLnBrk="1" fontAlgn="base" hangingPunct="1">
        <a:spcBef>
          <a:spcPct val="20000"/>
        </a:spcBef>
        <a:spcAft>
          <a:spcPct val="0"/>
        </a:spcAft>
        <a:buChar char="•"/>
        <a:defRPr sz="2200">
          <a:solidFill>
            <a:srgbClr val="5F5F5F"/>
          </a:solidFill>
          <a:latin typeface="+mn-lt"/>
          <a:ea typeface="+mn-ea"/>
          <a:cs typeface="+mn-cs"/>
        </a:defRPr>
      </a:lvl1pPr>
      <a:lvl2pPr marL="742950" indent="-285750" algn="l" rtl="0" eaLnBrk="1" fontAlgn="base" hangingPunct="1">
        <a:spcBef>
          <a:spcPct val="20000"/>
        </a:spcBef>
        <a:spcAft>
          <a:spcPct val="0"/>
        </a:spcAft>
        <a:buChar char="–"/>
        <a:defRPr>
          <a:solidFill>
            <a:srgbClr val="5F5F5F"/>
          </a:solidFill>
          <a:latin typeface="+mn-lt"/>
        </a:defRPr>
      </a:lvl2pPr>
      <a:lvl3pPr marL="1143000" indent="-228600" algn="l" rtl="0" eaLnBrk="1" fontAlgn="base" hangingPunct="1">
        <a:spcBef>
          <a:spcPct val="20000"/>
        </a:spcBef>
        <a:spcAft>
          <a:spcPct val="0"/>
        </a:spcAft>
        <a:buChar char="•"/>
        <a:defRPr sz="1600">
          <a:solidFill>
            <a:srgbClr val="5F5F5F"/>
          </a:solidFill>
          <a:latin typeface="+mn-lt"/>
        </a:defRPr>
      </a:lvl3pPr>
      <a:lvl4pPr marL="1600200" indent="-228600" algn="l" rtl="0" eaLnBrk="1" fontAlgn="base" hangingPunct="1">
        <a:spcBef>
          <a:spcPct val="20000"/>
        </a:spcBef>
        <a:spcAft>
          <a:spcPct val="0"/>
        </a:spcAft>
        <a:buChar char="–"/>
        <a:defRPr sz="1400">
          <a:solidFill>
            <a:srgbClr val="5F5F5F"/>
          </a:solidFill>
          <a:latin typeface="+mn-lt"/>
        </a:defRPr>
      </a:lvl4pPr>
      <a:lvl5pPr marL="2057400" indent="-228600" algn="l" rtl="0" eaLnBrk="1" fontAlgn="base" hangingPunct="1">
        <a:spcBef>
          <a:spcPct val="20000"/>
        </a:spcBef>
        <a:spcAft>
          <a:spcPct val="0"/>
        </a:spcAft>
        <a:buChar char="»"/>
        <a:defRPr sz="1400">
          <a:solidFill>
            <a:srgbClr val="5F5F5F"/>
          </a:solidFill>
          <a:latin typeface="+mn-lt"/>
        </a:defRPr>
      </a:lvl5pPr>
      <a:lvl6pPr marL="2514600" indent="-228600" algn="l" rtl="0" eaLnBrk="1" fontAlgn="base" hangingPunct="1">
        <a:spcBef>
          <a:spcPct val="20000"/>
        </a:spcBef>
        <a:spcAft>
          <a:spcPct val="0"/>
        </a:spcAft>
        <a:buChar char="»"/>
        <a:defRPr sz="1400">
          <a:solidFill>
            <a:srgbClr val="5F5F5F"/>
          </a:solidFill>
          <a:latin typeface="+mn-lt"/>
        </a:defRPr>
      </a:lvl6pPr>
      <a:lvl7pPr marL="2971800" indent="-228600" algn="l" rtl="0" eaLnBrk="1" fontAlgn="base" hangingPunct="1">
        <a:spcBef>
          <a:spcPct val="20000"/>
        </a:spcBef>
        <a:spcAft>
          <a:spcPct val="0"/>
        </a:spcAft>
        <a:buChar char="»"/>
        <a:defRPr sz="1400">
          <a:solidFill>
            <a:srgbClr val="5F5F5F"/>
          </a:solidFill>
          <a:latin typeface="+mn-lt"/>
        </a:defRPr>
      </a:lvl7pPr>
      <a:lvl8pPr marL="3429000" indent="-228600" algn="l" rtl="0" eaLnBrk="1" fontAlgn="base" hangingPunct="1">
        <a:spcBef>
          <a:spcPct val="20000"/>
        </a:spcBef>
        <a:spcAft>
          <a:spcPct val="0"/>
        </a:spcAft>
        <a:buChar char="»"/>
        <a:defRPr sz="1400">
          <a:solidFill>
            <a:srgbClr val="5F5F5F"/>
          </a:solidFill>
          <a:latin typeface="+mn-lt"/>
        </a:defRPr>
      </a:lvl8pPr>
      <a:lvl9pPr marL="3886200" indent="-228600" algn="l" rtl="0" eaLnBrk="1" fontAlgn="base" hangingPunct="1">
        <a:spcBef>
          <a:spcPct val="20000"/>
        </a:spcBef>
        <a:spcAft>
          <a:spcPct val="0"/>
        </a:spcAft>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radical.rutgers.edu/people" TargetMode="External"/><Relationship Id="rId4" Type="http://schemas.openxmlformats.org/officeDocument/2006/relationships/hyperlink" Target="http://saga-project.github.com/bliss/" TargetMode="External"/><Relationship Id="rId5" Type="http://schemas.openxmlformats.org/officeDocument/2006/relationships/image" Target="../media/image4.emf"/><Relationship Id="rId6" Type="http://schemas.openxmlformats.org/officeDocument/2006/relationships/hyperlink" Target="http://saga-project.github.com/BigJob" TargetMode="External"/><Relationship Id="rId1" Type="http://schemas.openxmlformats.org/officeDocument/2006/relationships/slideLayout" Target="../slideLayouts/slideLayout2.xml"/><Relationship Id="rId2" Type="http://schemas.openxmlformats.org/officeDocument/2006/relationships/hyperlink" Target="http://radical.rutgers.edu/project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TextBox 10"/>
          <p:cNvSpPr txBox="1"/>
          <p:nvPr/>
        </p:nvSpPr>
        <p:spPr>
          <a:xfrm>
            <a:off x="0" y="853509"/>
            <a:ext cx="6858000" cy="461665"/>
          </a:xfrm>
          <a:prstGeom prst="rect">
            <a:avLst/>
          </a:prstGeom>
          <a:noFill/>
        </p:spPr>
        <p:txBody>
          <a:bodyPr wrap="square" rtlCol="0">
            <a:spAutoFit/>
          </a:bodyPr>
          <a:lstStyle/>
          <a:p>
            <a:r>
              <a:rPr lang="en-US" sz="2400" b="1" dirty="0" smtClean="0">
                <a:latin typeface="Lucida Grande"/>
                <a:cs typeface="Lucida Grande"/>
              </a:rPr>
              <a:t>RADICAL</a:t>
            </a:r>
          </a:p>
        </p:txBody>
      </p:sp>
      <p:sp>
        <p:nvSpPr>
          <p:cNvPr id="12" name="Rectangle 11"/>
          <p:cNvSpPr/>
          <p:nvPr/>
        </p:nvSpPr>
        <p:spPr>
          <a:xfrm>
            <a:off x="0" y="1238867"/>
            <a:ext cx="6858000" cy="707886"/>
          </a:xfrm>
          <a:prstGeom prst="rect">
            <a:avLst/>
          </a:prstGeom>
        </p:spPr>
        <p:txBody>
          <a:bodyPr wrap="square">
            <a:spAutoFit/>
          </a:bodyPr>
          <a:lstStyle/>
          <a:p>
            <a:r>
              <a:rPr lang="en-US" sz="800" dirty="0" smtClean="0">
                <a:latin typeface="Lucida Grande"/>
                <a:cs typeface="Lucida Grande"/>
              </a:rPr>
              <a:t>The Research </a:t>
            </a:r>
            <a:r>
              <a:rPr lang="en-US" sz="800" dirty="0">
                <a:latin typeface="Lucida Grande"/>
                <a:cs typeface="Lucida Grande"/>
              </a:rPr>
              <a:t>in Advanced Distributed </a:t>
            </a:r>
            <a:r>
              <a:rPr lang="en-US" sz="800" dirty="0" err="1">
                <a:latin typeface="Lucida Grande"/>
                <a:cs typeface="Lucida Grande"/>
              </a:rPr>
              <a:t>Cyberinfrastructure</a:t>
            </a:r>
            <a:r>
              <a:rPr lang="en-US" sz="800" dirty="0">
                <a:latin typeface="Lucida Grande"/>
                <a:cs typeface="Lucida Grande"/>
              </a:rPr>
              <a:t> and Applications </a:t>
            </a:r>
            <a:r>
              <a:rPr lang="en-US" sz="800" dirty="0" smtClean="0">
                <a:latin typeface="Lucida Grande"/>
                <a:cs typeface="Lucida Grande"/>
              </a:rPr>
              <a:t>Laboratory (</a:t>
            </a:r>
            <a:r>
              <a:rPr lang="en-US" sz="800" dirty="0" smtClean="0">
                <a:latin typeface="Lucida Grande"/>
                <a:cs typeface="Lucida Grande"/>
              </a:rPr>
              <a:t>RADICAL) is involved in enhancing the theory and  advancing the practice of of Distributed </a:t>
            </a:r>
            <a:r>
              <a:rPr lang="en-US" sz="800" dirty="0" err="1" smtClean="0">
                <a:latin typeface="Lucida Grande"/>
                <a:cs typeface="Lucida Grande"/>
              </a:rPr>
              <a:t>Cyberinfrastructure</a:t>
            </a:r>
            <a:r>
              <a:rPr lang="en-US" sz="800" dirty="0" smtClean="0">
                <a:latin typeface="Lucida Grande"/>
                <a:cs typeface="Lucida Grande"/>
              </a:rPr>
              <a:t>, whilst providing scalable </a:t>
            </a:r>
            <a:r>
              <a:rPr lang="en-US" sz="800" dirty="0" err="1" smtClean="0">
                <a:latin typeface="Lucida Grande"/>
                <a:cs typeface="Lucida Grande"/>
              </a:rPr>
              <a:t>cybertools</a:t>
            </a:r>
            <a:r>
              <a:rPr lang="en-US" sz="800" dirty="0" smtClean="0">
                <a:latin typeface="Lucida Grande"/>
                <a:cs typeface="Lucida Grande"/>
              </a:rPr>
              <a:t> for computation and data-enabled science. Visit us at </a:t>
            </a:r>
            <a:r>
              <a:rPr lang="en-US" sz="800" dirty="0" smtClean="0">
                <a:latin typeface="Lucida Grande"/>
                <a:cs typeface="Lucida Grande"/>
                <a:hlinkClick r:id="rId2"/>
              </a:rPr>
              <a:t>http://radical.rutgers.edu/projects</a:t>
            </a:r>
            <a:r>
              <a:rPr lang="en-US" sz="800" dirty="0" smtClean="0">
                <a:latin typeface="Lucida Grande"/>
                <a:cs typeface="Lucida Grande"/>
              </a:rPr>
              <a:t> for more information and see us </a:t>
            </a:r>
            <a:r>
              <a:rPr lang="en-US" sz="800" dirty="0" err="1" smtClean="0">
                <a:latin typeface="Lucida Grande"/>
                <a:cs typeface="Lucida Grande"/>
              </a:rPr>
              <a:t>at</a:t>
            </a:r>
            <a:r>
              <a:rPr lang="en-US" sz="800" dirty="0" err="1" smtClean="0">
                <a:latin typeface="Lucida Grande"/>
                <a:cs typeface="Lucida Grande"/>
                <a:hlinkClick r:id="rId3"/>
              </a:rPr>
              <a:t>http://radical.rutgers.edu/people</a:t>
            </a:r>
            <a:endParaRPr lang="en-US" sz="800" dirty="0" smtClean="0">
              <a:latin typeface="Lucida Grande"/>
              <a:cs typeface="Lucida Grande"/>
            </a:endParaRPr>
          </a:p>
          <a:p>
            <a:endParaRPr lang="en-US" sz="800" dirty="0" smtClean="0">
              <a:latin typeface="Lucida Grande"/>
              <a:cs typeface="Lucida Grande"/>
            </a:endParaRPr>
          </a:p>
          <a:p>
            <a:endParaRPr lang="en-US" sz="800" dirty="0">
              <a:latin typeface="Lucida Grande"/>
              <a:cs typeface="Lucida Grande"/>
            </a:endParaRPr>
          </a:p>
        </p:txBody>
      </p:sp>
      <p:sp>
        <p:nvSpPr>
          <p:cNvPr id="13" name="Rectangle 12"/>
          <p:cNvSpPr/>
          <p:nvPr/>
        </p:nvSpPr>
        <p:spPr>
          <a:xfrm>
            <a:off x="3574749" y="952785"/>
            <a:ext cx="6858000" cy="523220"/>
          </a:xfrm>
          <a:prstGeom prst="rect">
            <a:avLst/>
          </a:prstGeom>
        </p:spPr>
        <p:txBody>
          <a:bodyPr wrap="square">
            <a:spAutoFit/>
          </a:bodyPr>
          <a:lstStyle/>
          <a:p>
            <a:r>
              <a:rPr lang="en-US" sz="1500" b="1" dirty="0" smtClean="0">
                <a:solidFill>
                  <a:srgbClr val="CE0026"/>
                </a:solidFill>
                <a:latin typeface="Lucida Grande"/>
                <a:cs typeface="Lucida Grande"/>
              </a:rPr>
              <a:t>http://</a:t>
            </a:r>
            <a:r>
              <a:rPr lang="en-US" sz="1500" b="1" dirty="0" err="1" smtClean="0">
                <a:solidFill>
                  <a:srgbClr val="CE0026"/>
                </a:solidFill>
                <a:latin typeface="Lucida Grande"/>
                <a:cs typeface="Lucida Grande"/>
              </a:rPr>
              <a:t>www.radical.rutgers.edu</a:t>
            </a:r>
            <a:endParaRPr lang="en-US" sz="1500" b="1" dirty="0" smtClean="0">
              <a:solidFill>
                <a:srgbClr val="CE0026"/>
              </a:solidFill>
              <a:latin typeface="Lucida Grande"/>
              <a:cs typeface="Lucida Grande"/>
            </a:endParaRPr>
          </a:p>
          <a:p>
            <a:endParaRPr lang="en-US" sz="1200" dirty="0">
              <a:latin typeface="Lucida Grande"/>
              <a:cs typeface="Lucida Grande"/>
            </a:endParaRPr>
          </a:p>
        </p:txBody>
      </p:sp>
      <p:cxnSp>
        <p:nvCxnSpPr>
          <p:cNvPr id="30" name="Straight Connector 29"/>
          <p:cNvCxnSpPr/>
          <p:nvPr/>
        </p:nvCxnSpPr>
        <p:spPr>
          <a:xfrm flipV="1">
            <a:off x="3421440" y="1594976"/>
            <a:ext cx="7560" cy="4029443"/>
          </a:xfrm>
          <a:prstGeom prst="line">
            <a:avLst/>
          </a:prstGeom>
        </p:spPr>
        <p:style>
          <a:lnRef idx="2">
            <a:schemeClr val="accent3"/>
          </a:lnRef>
          <a:fillRef idx="0">
            <a:schemeClr val="accent3"/>
          </a:fillRef>
          <a:effectRef idx="1">
            <a:schemeClr val="accent3"/>
          </a:effectRef>
          <a:fontRef idx="minor">
            <a:schemeClr val="tx1"/>
          </a:fontRef>
        </p:style>
      </p:cxnSp>
      <p:cxnSp>
        <p:nvCxnSpPr>
          <p:cNvPr id="35" name="Straight Connector 34"/>
          <p:cNvCxnSpPr/>
          <p:nvPr/>
        </p:nvCxnSpPr>
        <p:spPr>
          <a:xfrm>
            <a:off x="0" y="8624487"/>
            <a:ext cx="6858000"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40" name="Straight Connector 39"/>
          <p:cNvCxnSpPr/>
          <p:nvPr/>
        </p:nvCxnSpPr>
        <p:spPr>
          <a:xfrm>
            <a:off x="0" y="5661068"/>
            <a:ext cx="6858000" cy="0"/>
          </a:xfrm>
          <a:prstGeom prst="line">
            <a:avLst/>
          </a:prstGeom>
        </p:spPr>
        <p:style>
          <a:lnRef idx="2">
            <a:schemeClr val="accent3"/>
          </a:lnRef>
          <a:fillRef idx="0">
            <a:schemeClr val="accent3"/>
          </a:fillRef>
          <a:effectRef idx="1">
            <a:schemeClr val="accent3"/>
          </a:effectRef>
          <a:fontRef idx="minor">
            <a:schemeClr val="tx1"/>
          </a:fontRef>
        </p:style>
      </p:cxnSp>
      <p:sp>
        <p:nvSpPr>
          <p:cNvPr id="41" name="TextBox 40"/>
          <p:cNvSpPr txBox="1"/>
          <p:nvPr/>
        </p:nvSpPr>
        <p:spPr>
          <a:xfrm>
            <a:off x="0" y="1652924"/>
            <a:ext cx="3325702" cy="276999"/>
          </a:xfrm>
          <a:prstGeom prst="rect">
            <a:avLst/>
          </a:prstGeom>
          <a:noFill/>
        </p:spPr>
        <p:txBody>
          <a:bodyPr wrap="square" rtlCol="0">
            <a:spAutoFit/>
          </a:bodyPr>
          <a:lstStyle/>
          <a:p>
            <a:r>
              <a:rPr lang="en-US" sz="1200" b="1" dirty="0" smtClean="0">
                <a:latin typeface="Lucida Grande"/>
                <a:cs typeface="Lucida Grande"/>
              </a:rPr>
              <a:t>SAGA:</a:t>
            </a:r>
            <a:r>
              <a:rPr lang="en-US" sz="1200" b="1" dirty="0" smtClean="0">
                <a:latin typeface="Lucida Grande"/>
                <a:cs typeface="Lucida Grande"/>
              </a:rPr>
              <a:t> Simple </a:t>
            </a:r>
            <a:r>
              <a:rPr lang="en-US" sz="1200" b="1" dirty="0" smtClean="0">
                <a:latin typeface="Lucida Grande"/>
                <a:cs typeface="Lucida Grande"/>
              </a:rPr>
              <a:t>API for Grid Applications</a:t>
            </a:r>
            <a:endParaRPr lang="en-US" sz="1200" b="1" dirty="0">
              <a:latin typeface="Lucida Grande"/>
              <a:cs typeface="Lucida Grande"/>
            </a:endParaRPr>
          </a:p>
        </p:txBody>
      </p:sp>
      <p:sp>
        <p:nvSpPr>
          <p:cNvPr id="43" name="TextBox 42"/>
          <p:cNvSpPr txBox="1"/>
          <p:nvPr/>
        </p:nvSpPr>
        <p:spPr>
          <a:xfrm>
            <a:off x="3532298" y="1649820"/>
            <a:ext cx="3325702" cy="276999"/>
          </a:xfrm>
          <a:prstGeom prst="rect">
            <a:avLst/>
          </a:prstGeom>
          <a:noFill/>
        </p:spPr>
        <p:txBody>
          <a:bodyPr wrap="square" rtlCol="0">
            <a:spAutoFit/>
          </a:bodyPr>
          <a:lstStyle/>
          <a:p>
            <a:r>
              <a:rPr lang="en-US" sz="1200" b="1" dirty="0" err="1" smtClean="0">
                <a:latin typeface="Lucida Grande"/>
                <a:cs typeface="Lucida Grande"/>
              </a:rPr>
              <a:t>Cyberinfrastructure</a:t>
            </a:r>
            <a:r>
              <a:rPr lang="en-US" sz="1200" b="1" dirty="0" smtClean="0">
                <a:latin typeface="Lucida Grande"/>
                <a:cs typeface="Lucida Grande"/>
              </a:rPr>
              <a:t> Projects</a:t>
            </a:r>
            <a:endParaRPr lang="en-US" sz="1200" b="1" dirty="0">
              <a:latin typeface="Lucida Grande"/>
              <a:cs typeface="Lucida Grande"/>
            </a:endParaRPr>
          </a:p>
        </p:txBody>
      </p:sp>
      <p:sp>
        <p:nvSpPr>
          <p:cNvPr id="44" name="TextBox 43"/>
          <p:cNvSpPr txBox="1"/>
          <p:nvPr/>
        </p:nvSpPr>
        <p:spPr>
          <a:xfrm>
            <a:off x="0" y="5715658"/>
            <a:ext cx="3325702" cy="276999"/>
          </a:xfrm>
          <a:prstGeom prst="rect">
            <a:avLst/>
          </a:prstGeom>
          <a:noFill/>
        </p:spPr>
        <p:txBody>
          <a:bodyPr wrap="square" rtlCol="0">
            <a:spAutoFit/>
          </a:bodyPr>
          <a:lstStyle/>
          <a:p>
            <a:r>
              <a:rPr lang="en-US" sz="1200" b="1" dirty="0" smtClean="0">
                <a:latin typeface="Lucida Grande"/>
                <a:cs typeface="Lucida Grande"/>
              </a:rPr>
              <a:t>P*: A Model for Pilot Abstractions</a:t>
            </a:r>
            <a:endParaRPr lang="en-US" sz="1200" b="1" dirty="0">
              <a:latin typeface="Lucida Grande"/>
              <a:cs typeface="Lucida Grande"/>
            </a:endParaRPr>
          </a:p>
        </p:txBody>
      </p:sp>
      <p:sp>
        <p:nvSpPr>
          <p:cNvPr id="45" name="TextBox 44"/>
          <p:cNvSpPr txBox="1"/>
          <p:nvPr/>
        </p:nvSpPr>
        <p:spPr>
          <a:xfrm>
            <a:off x="3532298" y="1998034"/>
            <a:ext cx="3325702" cy="3693320"/>
          </a:xfrm>
          <a:prstGeom prst="rect">
            <a:avLst/>
          </a:prstGeom>
          <a:noFill/>
        </p:spPr>
        <p:txBody>
          <a:bodyPr wrap="square" rtlCol="0">
            <a:spAutoFit/>
          </a:bodyPr>
          <a:lstStyle/>
          <a:p>
            <a:r>
              <a:rPr lang="en-US" sz="800" b="1" dirty="0" smtClean="0">
                <a:latin typeface="Lucida Grande"/>
                <a:cs typeface="Lucida Grande"/>
              </a:rPr>
              <a:t>I. Extending </a:t>
            </a:r>
            <a:r>
              <a:rPr lang="en-US" sz="800" b="1" dirty="0" smtClean="0">
                <a:latin typeface="Lucida Grande"/>
                <a:cs typeface="Lucida Grande"/>
              </a:rPr>
              <a:t>National </a:t>
            </a:r>
            <a:r>
              <a:rPr lang="en-US" sz="800" b="1" dirty="0" err="1" smtClean="0">
                <a:latin typeface="Lucida Grande"/>
                <a:cs typeface="Lucida Grande"/>
              </a:rPr>
              <a:t>Cyberinfrastructure(</a:t>
            </a:r>
            <a:r>
              <a:rPr lang="en-US" sz="800" b="1" dirty="0" err="1" smtClean="0">
                <a:latin typeface="Lucida Grande"/>
                <a:cs typeface="Lucida Grande"/>
              </a:rPr>
              <a:t>ExTENCI</a:t>
            </a:r>
            <a:r>
              <a:rPr lang="en-US" sz="800" b="1" dirty="0" smtClean="0">
                <a:latin typeface="Lucida Grande"/>
                <a:cs typeface="Lucida Grande"/>
              </a:rPr>
              <a:t>): </a:t>
            </a:r>
            <a:r>
              <a:rPr lang="en-US" sz="800" dirty="0" smtClean="0">
                <a:latin typeface="Lucida Grande"/>
                <a:cs typeface="Lucida Grande"/>
              </a:rPr>
              <a:t>The </a:t>
            </a:r>
            <a:r>
              <a:rPr lang="en-US" sz="800" dirty="0" err="1" smtClean="0">
                <a:latin typeface="Lucida Grande"/>
                <a:cs typeface="Lucida Grande"/>
              </a:rPr>
              <a:t>ExTENCI</a:t>
            </a:r>
            <a:r>
              <a:rPr lang="en-US" sz="800" dirty="0" smtClean="0">
                <a:latin typeface="Lucida Grande"/>
                <a:cs typeface="Lucida Grande"/>
              </a:rPr>
              <a:t> project aims to provide </a:t>
            </a:r>
            <a:r>
              <a:rPr lang="en-US" sz="800" dirty="0" err="1" smtClean="0">
                <a:latin typeface="Lucida Grande"/>
                <a:cs typeface="Lucida Grande"/>
              </a:rPr>
              <a:t>interoperablity</a:t>
            </a:r>
            <a:r>
              <a:rPr lang="en-US" sz="800" dirty="0" smtClean="0">
                <a:latin typeface="Lucida Grande"/>
                <a:cs typeface="Lucida Grande"/>
              </a:rPr>
              <a:t> between the nation’s production </a:t>
            </a:r>
            <a:r>
              <a:rPr lang="en-US" sz="800" dirty="0" err="1" smtClean="0">
                <a:latin typeface="Lucida Grande"/>
                <a:cs typeface="Lucida Grande"/>
              </a:rPr>
              <a:t>cyberinfrastructure</a:t>
            </a:r>
            <a:r>
              <a:rPr lang="en-US" sz="800" dirty="0" smtClean="0">
                <a:latin typeface="Lucida Grande"/>
                <a:cs typeface="Lucida Grande"/>
              </a:rPr>
              <a:t>.</a:t>
            </a:r>
            <a:r>
              <a:rPr lang="en-US" sz="800" dirty="0" smtClean="0">
                <a:latin typeface="Lucida Grande"/>
                <a:cs typeface="Lucida Grande"/>
              </a:rPr>
              <a:t> Currently focused on </a:t>
            </a:r>
            <a:r>
              <a:rPr lang="en-US" sz="800" dirty="0" err="1" smtClean="0">
                <a:latin typeface="Lucida Grande"/>
                <a:cs typeface="Lucida Grande"/>
              </a:rPr>
              <a:t>interoperabilty</a:t>
            </a:r>
            <a:r>
              <a:rPr lang="en-US" sz="800" dirty="0" smtClean="0">
                <a:latin typeface="Lucida Grande"/>
                <a:cs typeface="Lucida Grande"/>
              </a:rPr>
              <a:t> between XSEDE and OSG, RADICAL is supporting the use of SAGA and </a:t>
            </a:r>
            <a:r>
              <a:rPr lang="en-US" sz="800" dirty="0" err="1" smtClean="0">
                <a:latin typeface="Lucida Grande"/>
                <a:cs typeface="Lucida Grande"/>
              </a:rPr>
              <a:t>BigJob</a:t>
            </a:r>
            <a:r>
              <a:rPr lang="en-US" sz="800" dirty="0" smtClean="0">
                <a:latin typeface="Lucida Grande"/>
                <a:cs typeface="Lucida Grande"/>
              </a:rPr>
              <a:t> to advance data-intensive applications such as next-generation gene sequencing, as well as high-performance high-throughput applications.</a:t>
            </a:r>
            <a:endParaRPr lang="en-US" sz="800" b="1" dirty="0" smtClean="0">
              <a:latin typeface="Lucida Grande"/>
              <a:cs typeface="Lucida Grande"/>
            </a:endParaRPr>
          </a:p>
          <a:p>
            <a:endParaRPr lang="en-US" sz="800" b="1" dirty="0" smtClean="0">
              <a:latin typeface="Lucida Grande"/>
              <a:cs typeface="Lucida Grande"/>
            </a:endParaRPr>
          </a:p>
          <a:p>
            <a:r>
              <a:rPr lang="en-US" sz="800" b="1" dirty="0" smtClean="0">
                <a:latin typeface="Lucida Grande"/>
                <a:cs typeface="Lucida Grande"/>
              </a:rPr>
              <a:t>II</a:t>
            </a:r>
            <a:r>
              <a:rPr lang="en-US" sz="800" b="1" dirty="0" smtClean="0">
                <a:latin typeface="Lucida Grande"/>
                <a:cs typeface="Lucida Grande"/>
              </a:rPr>
              <a:t>. Standards</a:t>
            </a:r>
            <a:r>
              <a:rPr lang="en-US" sz="800" b="1" dirty="0">
                <a:latin typeface="Lucida Grande"/>
                <a:cs typeface="Lucida Grande"/>
              </a:rPr>
              <a:t>-based </a:t>
            </a:r>
            <a:r>
              <a:rPr lang="en-US" sz="800" b="1" dirty="0" err="1">
                <a:latin typeface="Lucida Grande"/>
                <a:cs typeface="Lucida Grande"/>
              </a:rPr>
              <a:t>Cyberinfrastructure</a:t>
            </a:r>
            <a:r>
              <a:rPr lang="en-US" sz="800" b="1" dirty="0">
                <a:latin typeface="Lucida Grande"/>
                <a:cs typeface="Lucida Grande"/>
              </a:rPr>
              <a:t> for </a:t>
            </a:r>
            <a:r>
              <a:rPr lang="en-US" sz="800" b="1" dirty="0" err="1">
                <a:latin typeface="Lucida Grande"/>
                <a:cs typeface="Lucida Grande"/>
              </a:rPr>
              <a:t>Hydrometrogical</a:t>
            </a:r>
            <a:r>
              <a:rPr lang="en-US" sz="800" b="1" dirty="0">
                <a:latin typeface="Lucida Grande"/>
                <a:cs typeface="Lucida Grande"/>
              </a:rPr>
              <a:t> </a:t>
            </a:r>
            <a:r>
              <a:rPr lang="en-US" sz="800" b="1" dirty="0" smtClean="0">
                <a:latin typeface="Lucida Grande"/>
                <a:cs typeface="Lucida Grande"/>
              </a:rPr>
              <a:t>Modeling (SCHIM</a:t>
            </a:r>
            <a:r>
              <a:rPr lang="en-US" sz="800" b="1" dirty="0" smtClean="0">
                <a:latin typeface="Lucida Grande"/>
                <a:cs typeface="Lucida Grande"/>
              </a:rPr>
              <a:t>): </a:t>
            </a:r>
            <a:r>
              <a:rPr lang="en-US" sz="800" dirty="0" smtClean="0">
                <a:latin typeface="Lucida Grande"/>
                <a:cs typeface="Lucida Grande"/>
              </a:rPr>
              <a:t>I</a:t>
            </a:r>
            <a:r>
              <a:rPr lang="en-US" sz="800" dirty="0" smtClean="0">
                <a:latin typeface="Lucida Grande"/>
                <a:cs typeface="Lucida Grande"/>
              </a:rPr>
              <a:t>n collaboration with US and European partners, </a:t>
            </a:r>
            <a:r>
              <a:rPr lang="en-US" sz="800" dirty="0" smtClean="0">
                <a:latin typeface="Lucida Grande"/>
                <a:cs typeface="Lucida Grande"/>
              </a:rPr>
              <a:t>RADICAL is enabling climate modeling scientists to utilize interoperable, extensible and standards-based capabilities. RADICAL is enabling the coupling of advanced data-infrastructure (</a:t>
            </a:r>
            <a:r>
              <a:rPr lang="en-US" sz="800" dirty="0" err="1" smtClean="0">
                <a:latin typeface="Lucida Grande"/>
                <a:cs typeface="Lucida Grande"/>
              </a:rPr>
              <a:t>iRODS</a:t>
            </a:r>
            <a:r>
              <a:rPr lang="en-US" sz="800" dirty="0" smtClean="0">
                <a:latin typeface="Lucida Grande"/>
                <a:cs typeface="Lucida Grande"/>
              </a:rPr>
              <a:t>) with high-performance infrastructure such as XSEDE and PRACE. </a:t>
            </a:r>
            <a:endParaRPr lang="en-US" sz="800" b="1" dirty="0" smtClean="0">
              <a:latin typeface="Lucida Grande"/>
              <a:cs typeface="Lucida Grande"/>
            </a:endParaRPr>
          </a:p>
          <a:p>
            <a:endParaRPr lang="en-US" sz="1000" b="1" dirty="0" smtClean="0">
              <a:latin typeface="Lucida Grande"/>
              <a:cs typeface="Lucida Grande"/>
            </a:endParaRPr>
          </a:p>
          <a:p>
            <a:r>
              <a:rPr lang="en-US" sz="800" b="1" dirty="0" smtClean="0">
                <a:latin typeface="Lucida Grande"/>
                <a:cs typeface="Lucida Grande"/>
              </a:rPr>
              <a:t>III</a:t>
            </a:r>
            <a:r>
              <a:rPr lang="en-US" sz="800" b="1" dirty="0" smtClean="0">
                <a:latin typeface="Lucida Grande"/>
                <a:cs typeface="Lucida Grande"/>
              </a:rPr>
              <a:t>.</a:t>
            </a:r>
            <a:r>
              <a:rPr lang="en-US" sz="800" b="1" dirty="0" smtClean="0">
                <a:latin typeface="Lucida Grande"/>
                <a:cs typeface="Lucida Grande"/>
              </a:rPr>
              <a:t> </a:t>
            </a:r>
            <a:r>
              <a:rPr lang="en-US" sz="800" b="1" dirty="0" smtClean="0">
                <a:latin typeface="Lucida Grande"/>
                <a:cs typeface="Lucida Grande"/>
              </a:rPr>
              <a:t>NSF-CDI: </a:t>
            </a:r>
            <a:r>
              <a:rPr lang="en-US" sz="800" b="1" dirty="0" smtClean="0">
                <a:latin typeface="Lucida Grande"/>
                <a:cs typeface="Lucida Grande"/>
              </a:rPr>
              <a:t>Large</a:t>
            </a:r>
            <a:r>
              <a:rPr lang="en-US" sz="800" b="1" dirty="0">
                <a:latin typeface="Lucida Grande"/>
                <a:cs typeface="Lucida Grande"/>
              </a:rPr>
              <a:t>-Scale Replica-Exchange on National Production </a:t>
            </a:r>
            <a:r>
              <a:rPr lang="en-US" sz="800" b="1" dirty="0" err="1" smtClean="0">
                <a:latin typeface="Lucida Grande"/>
                <a:cs typeface="Lucida Grande"/>
              </a:rPr>
              <a:t>Cyberinfrastructure</a:t>
            </a:r>
            <a:r>
              <a:rPr lang="en-US" sz="800" b="1" dirty="0" smtClean="0">
                <a:latin typeface="Lucida Grande"/>
                <a:cs typeface="Lucida Grande"/>
              </a:rPr>
              <a:t>: </a:t>
            </a:r>
            <a:r>
              <a:rPr lang="en-US" sz="800" dirty="0" smtClean="0">
                <a:latin typeface="Lucida Grande"/>
                <a:cs typeface="Lucida Grande"/>
              </a:rPr>
              <a:t>SAGA </a:t>
            </a:r>
            <a:r>
              <a:rPr lang="en-US" sz="800" dirty="0">
                <a:latin typeface="Lucida Grande"/>
                <a:cs typeface="Lucida Grande"/>
              </a:rPr>
              <a:t>and SAGA-based Pilot Abstractions (such as </a:t>
            </a:r>
            <a:r>
              <a:rPr lang="en-US" sz="800" dirty="0" err="1">
                <a:latin typeface="Lucida Grande"/>
                <a:cs typeface="Lucida Grande"/>
              </a:rPr>
              <a:t>BigJob</a:t>
            </a:r>
            <a:r>
              <a:rPr lang="en-US" sz="800" dirty="0">
                <a:latin typeface="Lucida Grande"/>
                <a:cs typeface="Lucida Grande"/>
              </a:rPr>
              <a:t>, see below) are being used to support thousands of </a:t>
            </a:r>
            <a:r>
              <a:rPr lang="en-US" sz="800" dirty="0" smtClean="0">
                <a:latin typeface="Lucida Grande"/>
                <a:cs typeface="Lucida Grande"/>
              </a:rPr>
              <a:t>molecular dynamics (MD) replicas </a:t>
            </a:r>
            <a:r>
              <a:rPr lang="en-US" sz="800" dirty="0">
                <a:latin typeface="Lucida Grande"/>
                <a:cs typeface="Lucida Grande"/>
              </a:rPr>
              <a:t>across national production-grade </a:t>
            </a:r>
            <a:r>
              <a:rPr lang="en-US" sz="800" dirty="0" err="1">
                <a:latin typeface="Lucida Grande"/>
                <a:cs typeface="Lucida Grande"/>
              </a:rPr>
              <a:t>cyberinfrastructure</a:t>
            </a:r>
            <a:r>
              <a:rPr lang="en-US" sz="800" dirty="0">
                <a:latin typeface="Lucida Grande"/>
                <a:cs typeface="Lucida Grande"/>
              </a:rPr>
              <a:t> (such as XSEDE and </a:t>
            </a:r>
            <a:r>
              <a:rPr lang="en-US" sz="800" dirty="0" err="1">
                <a:latin typeface="Lucida Grande"/>
                <a:cs typeface="Lucida Grande"/>
              </a:rPr>
              <a:t>FutureGrid</a:t>
            </a:r>
            <a:r>
              <a:rPr lang="en-US" sz="800" dirty="0">
                <a:latin typeface="Lucida Grande"/>
                <a:cs typeface="Lucida Grande"/>
              </a:rPr>
              <a:t>) with differing coupling schemas. Multiple molecular dynamic engines including AMBER, NAMD, and IMPACT are supported</a:t>
            </a:r>
            <a:r>
              <a:rPr lang="en-US" sz="800" dirty="0" smtClean="0">
                <a:latin typeface="Lucida Grande"/>
                <a:cs typeface="Lucida Grande"/>
              </a:rPr>
              <a:t>. Pilot</a:t>
            </a:r>
            <a:r>
              <a:rPr lang="en-US" sz="800" dirty="0">
                <a:latin typeface="Lucida Grande"/>
                <a:cs typeface="Lucida Grande"/>
              </a:rPr>
              <a:t>-abstractions (</a:t>
            </a:r>
            <a:r>
              <a:rPr lang="en-US" sz="800" dirty="0" err="1">
                <a:latin typeface="Lucida Grande"/>
                <a:cs typeface="Lucida Grande"/>
              </a:rPr>
              <a:t>i</a:t>
            </a:r>
            <a:r>
              <a:rPr lang="en-US" sz="800" dirty="0">
                <a:latin typeface="Lucida Grande"/>
                <a:cs typeface="Lucida Grande"/>
              </a:rPr>
              <a:t>) help support the concurrent execution and coordination of thousands of uncoupled ensembles (each of which is an MPI-based HPC simulation</a:t>
            </a:r>
            <a:r>
              <a:rPr lang="en-US" sz="800" dirty="0" smtClean="0">
                <a:latin typeface="Lucida Grande"/>
                <a:cs typeface="Lucida Grande"/>
              </a:rPr>
              <a:t>) and (</a:t>
            </a:r>
            <a:r>
              <a:rPr lang="en-US" sz="800" dirty="0">
                <a:latin typeface="Lucida Grande"/>
                <a:cs typeface="Lucida Grande"/>
              </a:rPr>
              <a:t>ii) provide a framework to support the execution of multiple loosely-coupled replicas</a:t>
            </a:r>
            <a:r>
              <a:rPr lang="en-US" sz="800" dirty="0" smtClean="0">
                <a:latin typeface="Lucida Grande"/>
                <a:cs typeface="Lucida Grande"/>
              </a:rPr>
              <a:t>.</a:t>
            </a:r>
            <a:endParaRPr lang="en-US" sz="800" b="1" dirty="0">
              <a:latin typeface="Lucida Grande"/>
              <a:cs typeface="Lucida Grande"/>
            </a:endParaRPr>
          </a:p>
        </p:txBody>
      </p:sp>
      <p:sp>
        <p:nvSpPr>
          <p:cNvPr id="46" name="Rectangle 45"/>
          <p:cNvSpPr/>
          <p:nvPr/>
        </p:nvSpPr>
        <p:spPr>
          <a:xfrm>
            <a:off x="0" y="1962383"/>
            <a:ext cx="3429000" cy="2554546"/>
          </a:xfrm>
          <a:prstGeom prst="rect">
            <a:avLst/>
          </a:prstGeom>
        </p:spPr>
        <p:txBody>
          <a:bodyPr>
            <a:spAutoFit/>
          </a:bodyPr>
          <a:lstStyle/>
          <a:p>
            <a:pPr algn="just"/>
            <a:r>
              <a:rPr lang="en-US" sz="800" dirty="0">
                <a:latin typeface="Lucida Grande"/>
                <a:cs typeface="Lucida Grande"/>
              </a:rPr>
              <a:t>SAGA is a standardized API for developing distributed applications that can run on grid and cloud infrastructure. The SAGA API has an emphasis on job handling and monitoring, file transfer and management as well as distributed orchestration mechanisms. The main goals of SAGA are</a:t>
            </a:r>
            <a:r>
              <a:rPr lang="en-US" sz="800" dirty="0" smtClean="0">
                <a:latin typeface="Lucida Grande"/>
                <a:cs typeface="Lucida Grande"/>
              </a:rPr>
              <a:t>:</a:t>
            </a:r>
          </a:p>
          <a:p>
            <a:pPr algn="just"/>
            <a:endParaRPr lang="en-US" sz="800" dirty="0">
              <a:latin typeface="Lucida Grande"/>
              <a:cs typeface="Lucida Grande"/>
            </a:endParaRPr>
          </a:p>
          <a:p>
            <a:pPr marL="171450" indent="-171450" algn="just">
              <a:buFont typeface="Arial"/>
              <a:buChar char="•"/>
            </a:pPr>
            <a:r>
              <a:rPr lang="en-US" sz="800" dirty="0" smtClean="0">
                <a:latin typeface="Lucida Grande"/>
                <a:cs typeface="Lucida Grande"/>
              </a:rPr>
              <a:t>Provide </a:t>
            </a:r>
            <a:r>
              <a:rPr lang="en-US" sz="800" dirty="0">
                <a:latin typeface="Lucida Grande"/>
                <a:cs typeface="Lucida Grande"/>
              </a:rPr>
              <a:t>a uniform access-layer to heterogeneous distributed computing infrastructures and middleware</a:t>
            </a:r>
          </a:p>
          <a:p>
            <a:pPr marL="171450" indent="-171450" algn="just">
              <a:buFont typeface="Arial"/>
              <a:buChar char="•"/>
            </a:pPr>
            <a:r>
              <a:rPr lang="en-US" sz="800" dirty="0" smtClean="0">
                <a:latin typeface="Lucida Grande"/>
                <a:cs typeface="Lucida Grande"/>
              </a:rPr>
              <a:t>Provide </a:t>
            </a:r>
            <a:r>
              <a:rPr lang="en-US" sz="800" dirty="0">
                <a:latin typeface="Lucida Grande"/>
                <a:cs typeface="Lucida Grande"/>
              </a:rPr>
              <a:t>a stable programming interface for distributed applications, frameworks and tool development</a:t>
            </a:r>
          </a:p>
          <a:p>
            <a:pPr marL="171450" indent="-171450" algn="just">
              <a:buFont typeface="Arial"/>
              <a:buChar char="•"/>
            </a:pPr>
            <a:r>
              <a:rPr lang="en-US" sz="800" dirty="0" smtClean="0">
                <a:latin typeface="Lucida Grande"/>
                <a:cs typeface="Lucida Grande"/>
              </a:rPr>
              <a:t>Lower </a:t>
            </a:r>
            <a:r>
              <a:rPr lang="en-US" sz="800" dirty="0">
                <a:latin typeface="Lucida Grande"/>
                <a:cs typeface="Lucida Grande"/>
              </a:rPr>
              <a:t>the application deployment barrier on production Cyber-Infrastructure</a:t>
            </a:r>
          </a:p>
          <a:p>
            <a:pPr marL="171450" indent="-171450" algn="just">
              <a:buFont typeface="Arial"/>
              <a:buChar char="•"/>
            </a:pPr>
            <a:r>
              <a:rPr lang="en-US" sz="800" dirty="0" smtClean="0">
                <a:latin typeface="Lucida Grande"/>
                <a:cs typeface="Lucida Grande"/>
              </a:rPr>
              <a:t>Provide </a:t>
            </a:r>
            <a:r>
              <a:rPr lang="en-US" sz="800" dirty="0">
                <a:latin typeface="Lucida Grande"/>
                <a:cs typeface="Lucida Grande"/>
              </a:rPr>
              <a:t>the building blocks to enable the design and implementation of higher-level abstractions in support of distributed application </a:t>
            </a:r>
            <a:r>
              <a:rPr lang="en-US" sz="800" dirty="0" smtClean="0">
                <a:latin typeface="Lucida Grande"/>
                <a:cs typeface="Lucida Grande"/>
              </a:rPr>
              <a:t>requirements</a:t>
            </a:r>
          </a:p>
          <a:p>
            <a:pPr algn="just"/>
            <a:endParaRPr lang="en-US" sz="800" dirty="0">
              <a:latin typeface="Lucida Grande"/>
              <a:cs typeface="Lucida Grande"/>
            </a:endParaRPr>
          </a:p>
          <a:p>
            <a:pPr algn="just"/>
            <a:r>
              <a:rPr lang="en-US" sz="800" dirty="0">
                <a:latin typeface="Lucida Grande"/>
                <a:cs typeface="Lucida Grande"/>
              </a:rPr>
              <a:t>The aim of the SAGA Project is to guide and influence the evolution of the standard and open source SAGA implementations and to promote SAGA as an abstraction layer in the global distributed computing community.</a:t>
            </a:r>
          </a:p>
        </p:txBody>
      </p:sp>
      <p:sp>
        <p:nvSpPr>
          <p:cNvPr id="48" name="Rectangle 47"/>
          <p:cNvSpPr/>
          <p:nvPr/>
        </p:nvSpPr>
        <p:spPr>
          <a:xfrm>
            <a:off x="0" y="4573890"/>
            <a:ext cx="3429000" cy="1077218"/>
          </a:xfrm>
          <a:prstGeom prst="rect">
            <a:avLst/>
          </a:prstGeom>
        </p:spPr>
        <p:txBody>
          <a:bodyPr>
            <a:spAutoFit/>
          </a:bodyPr>
          <a:lstStyle/>
          <a:p>
            <a:pPr algn="just"/>
            <a:r>
              <a:rPr lang="en-US" sz="800" b="1" i="1" dirty="0" smtClean="0">
                <a:solidFill>
                  <a:srgbClr val="800000"/>
                </a:solidFill>
                <a:latin typeface="Lucida Grande"/>
                <a:cs typeface="Lucida Grande"/>
              </a:rPr>
              <a:t>Implementation: </a:t>
            </a:r>
            <a:r>
              <a:rPr lang="en-US" sz="800" i="1" dirty="0" smtClean="0">
                <a:latin typeface="Lucida Grande"/>
                <a:cs typeface="Lucida Grande"/>
              </a:rPr>
              <a:t>SAGA-Python </a:t>
            </a:r>
            <a:r>
              <a:rPr lang="en-US" sz="800" dirty="0" smtClean="0">
                <a:latin typeface="Lucida Grande"/>
                <a:cs typeface="Lucida Grande"/>
              </a:rPr>
              <a:t>is </a:t>
            </a:r>
            <a:r>
              <a:rPr lang="en-US" sz="800" dirty="0">
                <a:latin typeface="Lucida Grande"/>
                <a:cs typeface="Lucida Grande"/>
              </a:rPr>
              <a:t>a light-weight Python package that implements parts of </a:t>
            </a:r>
            <a:r>
              <a:rPr lang="en-US" sz="800" dirty="0" smtClean="0">
                <a:latin typeface="Lucida Grande"/>
                <a:cs typeface="Lucida Grande"/>
              </a:rPr>
              <a:t>the OGF GFD.90 SAGA interface specification and provides plug-ins for different distributed middleware systems and services. SAGA-</a:t>
            </a:r>
            <a:r>
              <a:rPr lang="en-US" sz="800" dirty="0">
                <a:latin typeface="Lucida Grande"/>
                <a:cs typeface="Lucida Grande"/>
              </a:rPr>
              <a:t>Python can be used to develop distributed applications and frameworks that run on distributed </a:t>
            </a:r>
            <a:r>
              <a:rPr lang="en-US" sz="800" dirty="0" err="1">
                <a:latin typeface="Lucida Grande"/>
                <a:cs typeface="Lucida Grande"/>
              </a:rPr>
              <a:t>cyberinfrastructure</a:t>
            </a:r>
            <a:r>
              <a:rPr lang="en-US" sz="800" dirty="0">
                <a:latin typeface="Lucida Grande"/>
                <a:cs typeface="Lucida Grande"/>
              </a:rPr>
              <a:t> like XSEDE, LONI and </a:t>
            </a:r>
            <a:r>
              <a:rPr lang="en-US" sz="800" dirty="0" err="1">
                <a:latin typeface="Lucida Grande"/>
                <a:cs typeface="Lucida Grande"/>
              </a:rPr>
              <a:t>FutureGrid</a:t>
            </a:r>
            <a:r>
              <a:rPr lang="en-US" sz="800" dirty="0">
                <a:latin typeface="Lucida Grande"/>
                <a:cs typeface="Lucida Grande"/>
              </a:rPr>
              <a:t>, as well as clouds and local clusters</a:t>
            </a:r>
            <a:r>
              <a:rPr lang="en-US" sz="800" dirty="0" smtClean="0">
                <a:latin typeface="Lucida Grande"/>
                <a:cs typeface="Lucida Grande"/>
              </a:rPr>
              <a:t>.</a:t>
            </a:r>
          </a:p>
          <a:p>
            <a:pPr algn="just"/>
            <a:r>
              <a:rPr lang="en-US" sz="800" dirty="0">
                <a:latin typeface="Lucida Grande"/>
                <a:cs typeface="Lucida Grande"/>
              </a:rPr>
              <a:t>Visit </a:t>
            </a:r>
            <a:r>
              <a:rPr lang="en-US" sz="800" dirty="0">
                <a:latin typeface="Lucida Grande"/>
                <a:cs typeface="Lucida Grande"/>
                <a:hlinkClick r:id="rId4"/>
              </a:rPr>
              <a:t>http://saga-project.github.com/bliss</a:t>
            </a:r>
            <a:r>
              <a:rPr lang="en-US" sz="800" dirty="0" smtClean="0">
                <a:latin typeface="Lucida Grande"/>
                <a:cs typeface="Lucida Grande"/>
                <a:hlinkClick r:id="rId4"/>
              </a:rPr>
              <a:t>/</a:t>
            </a:r>
            <a:r>
              <a:rPr lang="en-US" sz="800" dirty="0" smtClean="0">
                <a:latin typeface="Lucida Grande"/>
                <a:cs typeface="Lucida Grande"/>
              </a:rPr>
              <a:t> for more information.</a:t>
            </a:r>
            <a:endParaRPr lang="en-US" sz="800" dirty="0">
              <a:latin typeface="Lucida Grande"/>
              <a:cs typeface="Lucida Grande"/>
            </a:endParaRPr>
          </a:p>
        </p:txBody>
      </p:sp>
      <p:pic>
        <p:nvPicPr>
          <p:cNvPr id="54" name="Picture 53"/>
          <p:cNvPicPr>
            <a:picLocks noChangeAspect="1"/>
          </p:cNvPicPr>
          <p:nvPr/>
        </p:nvPicPr>
        <p:blipFill>
          <a:blip r:embed="rId5"/>
          <a:stretch>
            <a:fillRect/>
          </a:stretch>
        </p:blipFill>
        <p:spPr>
          <a:xfrm>
            <a:off x="69120" y="6100718"/>
            <a:ext cx="2097818" cy="2020561"/>
          </a:xfrm>
          <a:prstGeom prst="rect">
            <a:avLst/>
          </a:prstGeom>
        </p:spPr>
      </p:pic>
      <p:sp>
        <p:nvSpPr>
          <p:cNvPr id="55" name="TextBox 54"/>
          <p:cNvSpPr txBox="1"/>
          <p:nvPr/>
        </p:nvSpPr>
        <p:spPr>
          <a:xfrm>
            <a:off x="60480" y="8138559"/>
            <a:ext cx="2134080" cy="553998"/>
          </a:xfrm>
          <a:prstGeom prst="rect">
            <a:avLst/>
          </a:prstGeom>
          <a:noFill/>
        </p:spPr>
        <p:txBody>
          <a:bodyPr wrap="square" rtlCol="0">
            <a:spAutoFit/>
          </a:bodyPr>
          <a:lstStyle/>
          <a:p>
            <a:r>
              <a:rPr lang="en-US" sz="600" b="1" i="1" dirty="0" smtClean="0"/>
              <a:t>Fig. 1: P* Model: Elements, Characteristics, and Interactions: </a:t>
            </a:r>
            <a:r>
              <a:rPr lang="en-US" sz="600" i="1" dirty="0" smtClean="0"/>
              <a:t>The manager has two functions: it manages 1) Pilots (step 1-3) and 2) the execution of CUs. After a CU is submitted to the manager, it transitions to an SU, which is scheduled to a Pilot by the PM</a:t>
            </a:r>
            <a:endParaRPr lang="en-US" sz="600" i="1" dirty="0"/>
          </a:p>
        </p:txBody>
      </p:sp>
      <p:sp>
        <p:nvSpPr>
          <p:cNvPr id="56" name="TextBox 55"/>
          <p:cNvSpPr txBox="1"/>
          <p:nvPr/>
        </p:nvSpPr>
        <p:spPr>
          <a:xfrm>
            <a:off x="2285018" y="6046922"/>
            <a:ext cx="4471462" cy="3062377"/>
          </a:xfrm>
          <a:prstGeom prst="rect">
            <a:avLst/>
          </a:prstGeom>
          <a:noFill/>
        </p:spPr>
        <p:txBody>
          <a:bodyPr wrap="square" rtlCol="0">
            <a:spAutoFit/>
          </a:bodyPr>
          <a:lstStyle/>
          <a:p>
            <a:pPr marL="285750" indent="-285750" algn="just"/>
            <a:r>
              <a:rPr lang="en-US" sz="1000" b="1" dirty="0" smtClean="0">
                <a:solidFill>
                  <a:srgbClr val="000000"/>
                </a:solidFill>
                <a:latin typeface="Lucida Grande"/>
                <a:cs typeface="Lucida Grande"/>
              </a:rPr>
              <a:t>	P</a:t>
            </a:r>
            <a:r>
              <a:rPr lang="en-US" sz="1000" b="1" dirty="0" smtClean="0">
                <a:solidFill>
                  <a:srgbClr val="000000"/>
                </a:solidFill>
                <a:latin typeface="Lucida Grande"/>
                <a:cs typeface="Lucida Grande"/>
              </a:rPr>
              <a:t>*: </a:t>
            </a:r>
            <a:r>
              <a:rPr lang="en-US" sz="900" dirty="0" smtClean="0">
                <a:latin typeface="Lucida Grande"/>
                <a:cs typeface="Lucida Grande"/>
              </a:rPr>
              <a:t>Distributed computing infrastructures (DCIs) </a:t>
            </a:r>
            <a:r>
              <a:rPr lang="en-US" sz="900" dirty="0">
                <a:latin typeface="Lucida Grande"/>
                <a:cs typeface="Lucida Grande"/>
              </a:rPr>
              <a:t>are by definition comprised of a set of resources that are fluctuating – growing, shrinking, changing in load and capability (in contrast to a static resource utilization model of traditional parallel and cluster computing systems). </a:t>
            </a:r>
            <a:r>
              <a:rPr lang="en-US" sz="900" dirty="0" smtClean="0">
                <a:latin typeface="Lucida Grande"/>
                <a:cs typeface="Lucida Grande"/>
              </a:rPr>
              <a:t>Not </a:t>
            </a:r>
            <a:r>
              <a:rPr lang="en-US" sz="900" dirty="0">
                <a:latin typeface="Lucida Grande"/>
                <a:cs typeface="Lucida Grande"/>
              </a:rPr>
              <a:t>surprisingly, Pilot-Jobs have been one of the most successful abstractions in distributed </a:t>
            </a:r>
            <a:r>
              <a:rPr lang="en-US" sz="900" dirty="0" smtClean="0">
                <a:latin typeface="Lucida Grande"/>
                <a:cs typeface="Lucida Grande"/>
              </a:rPr>
              <a:t>computing. Pilot</a:t>
            </a:r>
            <a:r>
              <a:rPr lang="en-US" sz="900" dirty="0">
                <a:latin typeface="Lucida Grande"/>
                <a:cs typeface="Lucida Grande"/>
              </a:rPr>
              <a:t>-Jobs liberate applications and/or users from the challenging requirement of mapping specific tasks onto explicit heterogeneous and dynamic resource pools. Pilot-Jobs thus shield applications from having to load-balance tasks across such </a:t>
            </a:r>
            <a:r>
              <a:rPr lang="en-US" sz="900" dirty="0" smtClean="0">
                <a:latin typeface="Lucida Grande"/>
                <a:cs typeface="Lucida Grande"/>
              </a:rPr>
              <a:t>resources. The </a:t>
            </a:r>
            <a:r>
              <a:rPr lang="en-US" sz="900" dirty="0">
                <a:latin typeface="Lucida Grande"/>
                <a:cs typeface="Lucida Grande"/>
              </a:rPr>
              <a:t>P* model </a:t>
            </a:r>
            <a:r>
              <a:rPr lang="en-US" sz="900" dirty="0" smtClean="0">
                <a:latin typeface="Lucida Grande"/>
                <a:cs typeface="Lucida Grande"/>
              </a:rPr>
              <a:t>provides </a:t>
            </a:r>
            <a:r>
              <a:rPr lang="en-US" sz="900" dirty="0">
                <a:latin typeface="Lucida Grande"/>
                <a:cs typeface="Lucida Grande"/>
              </a:rPr>
              <a:t>a unified model for describing and </a:t>
            </a:r>
            <a:r>
              <a:rPr lang="en-US" sz="900" dirty="0" smtClean="0">
                <a:latin typeface="Lucida Grande"/>
                <a:cs typeface="Lucida Grande"/>
              </a:rPr>
              <a:t>analyzing common elements of </a:t>
            </a:r>
            <a:r>
              <a:rPr lang="en-US" sz="900" dirty="0">
                <a:latin typeface="Lucida Grande"/>
                <a:cs typeface="Lucida Grande"/>
              </a:rPr>
              <a:t>Pilot-Job implementations. The P* approach </a:t>
            </a:r>
            <a:r>
              <a:rPr lang="en-US" sz="900" dirty="0" smtClean="0">
                <a:latin typeface="Lucida Grande"/>
                <a:cs typeface="Lucida Grande"/>
              </a:rPr>
              <a:t>to pilots </a:t>
            </a:r>
            <a:r>
              <a:rPr lang="en-US" sz="900" dirty="0">
                <a:latin typeface="Lucida Grande"/>
                <a:cs typeface="Lucida Grande"/>
              </a:rPr>
              <a:t>has the following natural advantages: </a:t>
            </a:r>
            <a:endParaRPr lang="en-US" sz="900" dirty="0" smtClean="0">
              <a:latin typeface="Lucida Grande"/>
              <a:cs typeface="Lucida Grande"/>
            </a:endParaRPr>
          </a:p>
          <a:p>
            <a:pPr algn="just"/>
            <a:r>
              <a:rPr lang="en-US" sz="900" dirty="0">
                <a:latin typeface="Lucida Grande"/>
                <a:cs typeface="Lucida Grande"/>
              </a:rPr>
              <a:t> </a:t>
            </a:r>
            <a:r>
              <a:rPr lang="en-US" sz="900" dirty="0" smtClean="0">
                <a:latin typeface="Lucida Grande"/>
                <a:cs typeface="Lucida Grande"/>
              </a:rPr>
              <a:t>      	(</a:t>
            </a:r>
            <a:r>
              <a:rPr lang="en-US" sz="900" dirty="0" err="1">
                <a:latin typeface="Lucida Grande"/>
                <a:cs typeface="Lucida Grande"/>
              </a:rPr>
              <a:t>i</a:t>
            </a:r>
            <a:r>
              <a:rPr lang="en-US" sz="900" dirty="0">
                <a:latin typeface="Lucida Grande"/>
                <a:cs typeface="Lucida Grande"/>
              </a:rPr>
              <a:t>) permits late binding </a:t>
            </a:r>
            <a:r>
              <a:rPr lang="en-US" sz="900" dirty="0" smtClean="0">
                <a:latin typeface="Lucida Grande"/>
                <a:cs typeface="Lucida Grande"/>
              </a:rPr>
              <a:t>of workloads </a:t>
            </a:r>
            <a:r>
              <a:rPr lang="en-US" sz="900" dirty="0">
                <a:latin typeface="Lucida Grande"/>
                <a:cs typeface="Lucida Grande"/>
              </a:rPr>
              <a:t>to </a:t>
            </a:r>
            <a:r>
              <a:rPr lang="en-US" sz="900" dirty="0" smtClean="0">
                <a:latin typeface="Lucida Grande"/>
                <a:cs typeface="Lucida Grande"/>
              </a:rPr>
              <a:t>resources</a:t>
            </a:r>
          </a:p>
          <a:p>
            <a:pPr algn="just"/>
            <a:r>
              <a:rPr lang="en-US" sz="900" dirty="0">
                <a:latin typeface="Lucida Grande"/>
                <a:cs typeface="Lucida Grande"/>
              </a:rPr>
              <a:t>	</a:t>
            </a:r>
            <a:r>
              <a:rPr lang="en-US" sz="900" dirty="0" smtClean="0">
                <a:latin typeface="Lucida Grande"/>
                <a:cs typeface="Lucida Grande"/>
              </a:rPr>
              <a:t>(</a:t>
            </a:r>
            <a:r>
              <a:rPr lang="en-US" sz="900" dirty="0">
                <a:latin typeface="Lucida Grande"/>
                <a:cs typeface="Lucida Grande"/>
              </a:rPr>
              <a:t>ii) </a:t>
            </a:r>
            <a:r>
              <a:rPr lang="en-US" sz="900" dirty="0" smtClean="0">
                <a:latin typeface="Lucida Grande"/>
                <a:cs typeface="Lucida Grande"/>
              </a:rPr>
              <a:t>decouples </a:t>
            </a:r>
            <a:r>
              <a:rPr lang="en-US" sz="900" dirty="0">
                <a:latin typeface="Lucida Grande"/>
                <a:cs typeface="Lucida Grande"/>
              </a:rPr>
              <a:t>tasks from resource </a:t>
            </a:r>
            <a:r>
              <a:rPr lang="en-US" sz="900" dirty="0" smtClean="0">
                <a:latin typeface="Lucida Grande"/>
                <a:cs typeface="Lucida Grande"/>
              </a:rPr>
              <a:t>management</a:t>
            </a:r>
          </a:p>
          <a:p>
            <a:pPr algn="just"/>
            <a:r>
              <a:rPr lang="en-US" sz="900" dirty="0">
                <a:latin typeface="Lucida Grande"/>
                <a:cs typeface="Lucida Grande"/>
              </a:rPr>
              <a:t>	</a:t>
            </a:r>
            <a:r>
              <a:rPr lang="en-US" sz="900" dirty="0" smtClean="0">
                <a:latin typeface="Lucida Grande"/>
                <a:cs typeface="Lucida Grande"/>
              </a:rPr>
              <a:t>(iii) by symmetry, can be extended to data. </a:t>
            </a:r>
          </a:p>
          <a:p>
            <a:pPr algn="just"/>
            <a:r>
              <a:rPr lang="en-US" sz="900" dirty="0" smtClean="0">
                <a:latin typeface="Lucida Grande"/>
                <a:cs typeface="Lucida Grande"/>
              </a:rPr>
              <a:t>        SAGA-</a:t>
            </a:r>
            <a:r>
              <a:rPr lang="en-US" sz="900" dirty="0" err="1" smtClean="0">
                <a:latin typeface="Lucida Grande"/>
                <a:cs typeface="Lucida Grande"/>
              </a:rPr>
              <a:t>BigJob</a:t>
            </a:r>
            <a:r>
              <a:rPr lang="en-US" sz="900" dirty="0" smtClean="0">
                <a:latin typeface="Lucida Grande"/>
                <a:cs typeface="Lucida Grande"/>
              </a:rPr>
              <a:t> is a Pilot-Job framework. More information about SAGA-   </a:t>
            </a:r>
          </a:p>
          <a:p>
            <a:pPr algn="just"/>
            <a:r>
              <a:rPr lang="en-US" sz="900" dirty="0">
                <a:latin typeface="Lucida Grande"/>
                <a:cs typeface="Lucida Grande"/>
              </a:rPr>
              <a:t> </a:t>
            </a:r>
            <a:r>
              <a:rPr lang="en-US" sz="900" dirty="0" smtClean="0">
                <a:latin typeface="Lucida Grande"/>
                <a:cs typeface="Lucida Grande"/>
              </a:rPr>
              <a:t>       </a:t>
            </a:r>
            <a:r>
              <a:rPr lang="en-US" sz="900" dirty="0" err="1" smtClean="0">
                <a:latin typeface="Lucida Grande"/>
                <a:cs typeface="Lucida Grande"/>
              </a:rPr>
              <a:t>BigJob</a:t>
            </a:r>
            <a:r>
              <a:rPr lang="en-US" sz="900" dirty="0" smtClean="0">
                <a:latin typeface="Lucida Grande"/>
                <a:cs typeface="Lucida Grande"/>
              </a:rPr>
              <a:t>  can be found at </a:t>
            </a:r>
            <a:r>
              <a:rPr lang="en-US" sz="900" dirty="0" smtClean="0">
                <a:latin typeface="Lucida Grande"/>
                <a:cs typeface="Lucida Grande"/>
                <a:hlinkClick r:id="rId6"/>
              </a:rPr>
              <a:t>http://saga-project.github.com/BigJob</a:t>
            </a:r>
            <a:r>
              <a:rPr lang="en-US" sz="900" dirty="0" smtClean="0">
                <a:latin typeface="Lucida Grande"/>
                <a:cs typeface="Lucida Grande"/>
              </a:rPr>
              <a:t> </a:t>
            </a:r>
            <a:endParaRPr lang="en-US" sz="900" dirty="0">
              <a:latin typeface="Lucida Grande"/>
              <a:cs typeface="Lucida Grande"/>
            </a:endParaRPr>
          </a:p>
          <a:p>
            <a:pPr marL="285750" indent="-285750">
              <a:buAutoNum type="romanUcPeriod"/>
            </a:pPr>
            <a:endParaRPr lang="en-US" sz="1000" dirty="0"/>
          </a:p>
          <a:p>
            <a:endParaRPr lang="en-US" sz="1000" b="1" dirty="0" smtClean="0">
              <a:solidFill>
                <a:srgbClr val="000000"/>
              </a:solidFill>
              <a:latin typeface="Lucida Grande"/>
              <a:cs typeface="Lucida Grande"/>
            </a:endParaRPr>
          </a:p>
          <a:p>
            <a:endParaRPr lang="en-US" sz="1000" b="1" dirty="0">
              <a:solidFill>
                <a:srgbClr val="000000"/>
              </a:solidFill>
              <a:latin typeface="Lucida Grande"/>
              <a:cs typeface="Lucida Grande"/>
            </a:endParaRP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16603517"/>
      </p:ext>
    </p:extLst>
  </p:cSld>
  <p:clrMapOvr>
    <a:masterClrMapping/>
  </p:clrMapOvr>
  <p:timing>
    <p:tnLst>
      <p:par>
        <p:cTn id="1" dur="indefinite" restart="never" nodeType="tmRoot"/>
      </p:par>
    </p:tnLst>
  </p:timing>
</p:sld>
</file>

<file path=ppt/theme/theme1.xml><?xml version="1.0" encoding="utf-8"?>
<a:theme xmlns:a="http://schemas.openxmlformats.org/drawingml/2006/main" name="RU_Template_Arial_G[1]">
  <a:themeElements>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U_Template_Verdana_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U_Template_Verdana_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U_Template_Verdana_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U_Template_Verdana_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U_Template_Verdana_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U_Template_Verdana_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U_Template_Verdana_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U_Template_Verdana_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U_Template_Verdana_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U_Template_Verdana_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U_Template_Verdana_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U_Template_Verdana_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RU_Template_Arial_G[1]</Template>
  <TotalTime>2698</TotalTime>
  <Words>833</Words>
  <Application>Microsoft Macintosh PowerPoint</Application>
  <PresentationFormat>On-screen Show (4:3)</PresentationFormat>
  <Paragraphs>29</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RU_Template_Arial_G[1]</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pbrennan</dc:creator>
  <cp:lastModifiedBy>Shantenu Jha</cp:lastModifiedBy>
  <cp:revision>233</cp:revision>
  <dcterms:created xsi:type="dcterms:W3CDTF">2012-11-02T22:11:24Z</dcterms:created>
  <dcterms:modified xsi:type="dcterms:W3CDTF">2012-11-02T22:34:12Z</dcterms:modified>
</cp:coreProperties>
</file>