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64" r:id="rId5"/>
    <p:sldId id="269" r:id="rId6"/>
    <p:sldId id="268" r:id="rId7"/>
    <p:sldId id="267" r:id="rId8"/>
    <p:sldId id="263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7" autoAdjust="0"/>
    <p:restoredTop sz="86412" autoAdjust="0"/>
  </p:normalViewPr>
  <p:slideViewPr>
    <p:cSldViewPr>
      <p:cViewPr varScale="1">
        <p:scale>
          <a:sx n="110" d="100"/>
          <a:sy n="110" d="100"/>
        </p:scale>
        <p:origin x="-8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EA41D45-DE08-425E-8369-85A31925BB6D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B50E8D4-24F9-4F11-B68E-30919EC0CA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a-project/experiments" TargetMode="External"/><Relationship Id="rId2" Type="http://schemas.openxmlformats.org/officeDocument/2006/relationships/hyperlink" Target="https://github.com/saga-project/BigJo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hyperlink" Target="http://saga-project.github.com/BigJob/sphinxdo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4114800"/>
            <a:ext cx="7772400" cy="91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Jack A. Smith, PhD</a:t>
            </a:r>
          </a:p>
          <a:p>
            <a:r>
              <a:rPr lang="en-US" sz="2000" dirty="0" smtClean="0"/>
              <a:t>Marshall University</a:t>
            </a:r>
          </a:p>
          <a:p>
            <a:endParaRPr lang="en-US" sz="2000" dirty="0" smtClean="0"/>
          </a:p>
          <a:p>
            <a:r>
              <a:rPr lang="en-US" sz="2000" dirty="0" smtClean="0"/>
              <a:t>XSEDE CC ECSS Fellow, 2012-13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304800"/>
            <a:ext cx="7772400" cy="2895600"/>
          </a:xfrm>
        </p:spPr>
        <p:txBody>
          <a:bodyPr>
            <a:noAutofit/>
          </a:bodyPr>
          <a:lstStyle/>
          <a:p>
            <a:r>
              <a:rPr lang="en-US" sz="28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ECSS  </a:t>
            </a:r>
            <a:r>
              <a:rPr lang="en-US" sz="28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Fellowship </a:t>
            </a:r>
            <a:r>
              <a:rPr lang="en-US" sz="28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Project: 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r>
              <a:rPr lang="en-US" sz="3600" i="1" cap="none" dirty="0" smtClean="0">
                <a:effectLst/>
              </a:rPr>
              <a:t>High-Throughput Computing for the Comparative Genomics of</a:t>
            </a:r>
            <a:br>
              <a:rPr lang="en-US" sz="3600" i="1" cap="none" dirty="0" smtClean="0">
                <a:effectLst/>
              </a:rPr>
            </a:br>
            <a:r>
              <a:rPr lang="en-US" sz="3600" i="1" cap="none" dirty="0" err="1" smtClean="0">
                <a:effectLst/>
              </a:rPr>
              <a:t>Mononucleosomes</a:t>
            </a:r>
            <a:r>
              <a:rPr lang="en-US" sz="3600" i="1" cap="none" dirty="0" smtClean="0">
                <a:effectLst/>
              </a:rPr>
              <a:t> </a:t>
            </a:r>
            <a:br>
              <a:rPr lang="en-US" sz="3600" i="1" cap="none" dirty="0" smtClean="0">
                <a:effectLst/>
              </a:rPr>
            </a:br>
            <a:r>
              <a:rPr lang="en-US" sz="3600" i="1" cap="none" dirty="0" smtClean="0">
                <a:effectLst/>
              </a:rPr>
              <a:t>Using </a:t>
            </a:r>
            <a:r>
              <a:rPr lang="en-US" sz="3600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BigJob</a:t>
            </a:r>
            <a:endParaRPr lang="en-US" sz="3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565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770465"/>
            <a:ext cx="4040188" cy="762000"/>
          </a:xfrm>
        </p:spPr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2768"/>
            <a:ext cx="4038600" cy="39136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Mentorship by ECSS staff</a:t>
            </a:r>
          </a:p>
          <a:p>
            <a:r>
              <a:rPr lang="en-US" sz="2000" dirty="0" smtClean="0"/>
              <a:t>Limited interaction with user</a:t>
            </a:r>
          </a:p>
          <a:p>
            <a:r>
              <a:rPr lang="en-US" sz="2000" dirty="0" smtClean="0"/>
              <a:t>Limited ownership of tool development</a:t>
            </a:r>
          </a:p>
          <a:p>
            <a:r>
              <a:rPr lang="en-US" sz="2000" dirty="0" smtClean="0"/>
              <a:t>Time at TACC facility</a:t>
            </a:r>
          </a:p>
          <a:p>
            <a:r>
              <a:rPr lang="en-US" sz="2000" dirty="0" smtClean="0"/>
              <a:t>Regular daily/weekly schedule</a:t>
            </a:r>
          </a:p>
          <a:p>
            <a:r>
              <a:rPr lang="en-US" sz="2000" dirty="0" smtClean="0"/>
              <a:t>In-depth experience with primarily one new tool</a:t>
            </a:r>
          </a:p>
          <a:p>
            <a:r>
              <a:rPr lang="en-US" sz="2000" dirty="0" smtClean="0"/>
              <a:t>Assisting user with developed tools on prototypical runs</a:t>
            </a:r>
          </a:p>
          <a:p>
            <a:r>
              <a:rPr lang="en-US" sz="2000" dirty="0" smtClean="0"/>
              <a:t>Weekly updates to ECSS staff</a:t>
            </a:r>
          </a:p>
          <a:p>
            <a:r>
              <a:rPr lang="en-US" sz="2000" dirty="0" smtClean="0"/>
              <a:t>Project report to ECSS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9788" y="1572768"/>
            <a:ext cx="4038600" cy="391363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Mentorship by multiple groups</a:t>
            </a:r>
          </a:p>
          <a:p>
            <a:r>
              <a:rPr lang="en-US" sz="2000" dirty="0" smtClean="0"/>
              <a:t>Close interaction with user and tool development teams</a:t>
            </a:r>
          </a:p>
          <a:p>
            <a:r>
              <a:rPr lang="en-US" sz="2000" dirty="0" smtClean="0"/>
              <a:t>Almost sole ownership of tool development</a:t>
            </a:r>
          </a:p>
          <a:p>
            <a:r>
              <a:rPr lang="en-US" sz="2000" dirty="0" smtClean="0"/>
              <a:t>Remote collaboration</a:t>
            </a:r>
          </a:p>
          <a:p>
            <a:r>
              <a:rPr lang="en-US" sz="2000" dirty="0" smtClean="0"/>
              <a:t>Small and large chunks of time with great variation</a:t>
            </a:r>
          </a:p>
          <a:p>
            <a:r>
              <a:rPr lang="en-US" sz="2000" dirty="0" smtClean="0"/>
              <a:t>Experience with wide breadth of tools, from NAMD to Python and version control (</a:t>
            </a:r>
            <a:r>
              <a:rPr lang="en-US" sz="2000" dirty="0" err="1" smtClean="0"/>
              <a:t>Git</a:t>
            </a:r>
            <a:r>
              <a:rPr lang="en-US" sz="2000" dirty="0" smtClean="0"/>
              <a:t>) to </a:t>
            </a:r>
            <a:r>
              <a:rPr lang="en-US" sz="2000" dirty="0" err="1" smtClean="0"/>
              <a:t>LaTeX</a:t>
            </a:r>
            <a:endParaRPr lang="en-US" sz="2000" dirty="0" smtClean="0"/>
          </a:p>
          <a:p>
            <a:r>
              <a:rPr lang="en-US" sz="2000" dirty="0" smtClean="0"/>
              <a:t>Doing production runs with developed tools</a:t>
            </a:r>
          </a:p>
          <a:p>
            <a:r>
              <a:rPr lang="en-US" sz="2000" dirty="0" smtClean="0"/>
              <a:t>Regular group Skype sessions</a:t>
            </a:r>
          </a:p>
          <a:p>
            <a:r>
              <a:rPr lang="en-US" sz="2000" dirty="0" smtClean="0"/>
              <a:t>Co-author on paper (journal)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>
          <a:xfrm>
            <a:off x="4648200" y="770465"/>
            <a:ext cx="4040188" cy="762000"/>
          </a:xfrm>
        </p:spPr>
        <p:txBody>
          <a:bodyPr/>
          <a:lstStyle/>
          <a:p>
            <a:r>
              <a:rPr lang="en-US" dirty="0" smtClean="0"/>
              <a:t>Realizations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022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Team</a:t>
            </a:r>
          </a:p>
          <a:p>
            <a:r>
              <a:rPr lang="en-US" dirty="0" smtClean="0"/>
              <a:t>Project Overview</a:t>
            </a:r>
          </a:p>
          <a:p>
            <a:pPr lvl="1"/>
            <a:r>
              <a:rPr lang="en-US" dirty="0" smtClean="0"/>
              <a:t>Nucleosome Modeling</a:t>
            </a:r>
          </a:p>
          <a:p>
            <a:pPr lvl="1"/>
            <a:r>
              <a:rPr lang="en-US" dirty="0" smtClean="0"/>
              <a:t>SAGA/</a:t>
            </a:r>
            <a:r>
              <a:rPr lang="en-US" dirty="0" err="1" smtClean="0"/>
              <a:t>BigJob</a:t>
            </a:r>
            <a:endParaRPr lang="en-US" dirty="0" smtClean="0"/>
          </a:p>
          <a:p>
            <a:pPr lvl="1"/>
            <a:r>
              <a:rPr lang="en-US" dirty="0" smtClean="0"/>
              <a:t>Adding Workflow Management</a:t>
            </a:r>
          </a:p>
          <a:p>
            <a:r>
              <a:rPr lang="en-US" dirty="0" smtClean="0"/>
              <a:t>Activities as ECSS Fellow</a:t>
            </a:r>
          </a:p>
          <a:p>
            <a:r>
              <a:rPr lang="en-US" dirty="0" smtClean="0"/>
              <a:t>Project Outcomes</a:t>
            </a:r>
          </a:p>
          <a:p>
            <a:r>
              <a:rPr lang="en-US" dirty="0" smtClean="0"/>
              <a:t>Expectations </a:t>
            </a:r>
            <a:r>
              <a:rPr lang="en-US" dirty="0" err="1" smtClean="0"/>
              <a:t>vs</a:t>
            </a:r>
            <a:r>
              <a:rPr lang="en-US" dirty="0" smtClean="0"/>
              <a:t> Realizations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085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 Tech </a:t>
            </a:r>
            <a:r>
              <a:rPr lang="en-US" dirty="0"/>
              <a:t>–</a:t>
            </a:r>
            <a:r>
              <a:rPr lang="en-US" dirty="0" smtClean="0"/>
              <a:t> Theoretical Molecular Biology Lab</a:t>
            </a:r>
          </a:p>
          <a:p>
            <a:pPr lvl="1"/>
            <a:r>
              <a:rPr lang="en-US" dirty="0" smtClean="0"/>
              <a:t>Dr. Tom Bishop</a:t>
            </a:r>
          </a:p>
          <a:p>
            <a:pPr lvl="1"/>
            <a:r>
              <a:rPr lang="en-US" dirty="0" smtClean="0"/>
              <a:t>James Solow</a:t>
            </a:r>
          </a:p>
          <a:p>
            <a:r>
              <a:rPr lang="en-US" dirty="0" smtClean="0"/>
              <a:t>Rutgers University – RADICAL Group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Shantenu</a:t>
            </a:r>
            <a:r>
              <a:rPr lang="en-US" dirty="0" smtClean="0"/>
              <a:t> </a:t>
            </a:r>
            <a:r>
              <a:rPr lang="en-US" dirty="0" err="1" smtClean="0"/>
              <a:t>Jha</a:t>
            </a:r>
            <a:endParaRPr lang="en-US" dirty="0" smtClean="0"/>
          </a:p>
          <a:p>
            <a:pPr lvl="1"/>
            <a:r>
              <a:rPr lang="en-US" dirty="0" smtClean="0"/>
              <a:t>Melissa Romanus</a:t>
            </a:r>
          </a:p>
          <a:p>
            <a:pPr lvl="1"/>
            <a:r>
              <a:rPr lang="en-US" dirty="0" smtClean="0"/>
              <a:t>Pradeep Kumar Mantha</a:t>
            </a:r>
          </a:p>
          <a:p>
            <a:r>
              <a:rPr lang="en-US" dirty="0" smtClean="0"/>
              <a:t>TACC – XSEDE ECSS</a:t>
            </a:r>
          </a:p>
          <a:p>
            <a:pPr lvl="1"/>
            <a:r>
              <a:rPr lang="en-US" dirty="0" smtClean="0"/>
              <a:t>Yaakoub El Khamra</a:t>
            </a:r>
          </a:p>
          <a:p>
            <a:r>
              <a:rPr lang="en-US" dirty="0" smtClean="0"/>
              <a:t>Marshall University &amp; WV HEPC</a:t>
            </a:r>
          </a:p>
          <a:p>
            <a:pPr lvl="1"/>
            <a:r>
              <a:rPr lang="en-US" dirty="0" smtClean="0"/>
              <a:t>Dr. Jack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Project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35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lvl="0"/>
            <a:r>
              <a:rPr lang="en-US" dirty="0" err="1" smtClean="0"/>
              <a:t>Nucleosome</a:t>
            </a:r>
            <a:r>
              <a:rPr lang="en-US" dirty="0" smtClean="0"/>
              <a:t> </a:t>
            </a:r>
            <a:r>
              <a:rPr lang="en-US" dirty="0" smtClean="0"/>
              <a:t>Modeling</a:t>
            </a:r>
          </a:p>
          <a:p>
            <a:pPr lvl="0"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SAGA/</a:t>
            </a:r>
            <a:r>
              <a:rPr lang="en-US" dirty="0" err="1" smtClean="0"/>
              <a:t>BigJob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Adding </a:t>
            </a:r>
            <a:r>
              <a:rPr lang="en-US" dirty="0" smtClean="0"/>
              <a:t>Workflow Management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Picture 2" descr="http://radical.rutgers.edu/tmp/2012/07/header_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612" r="77171" b="8570"/>
          <a:stretch/>
        </p:blipFill>
        <p:spPr bwMode="auto">
          <a:xfrm>
            <a:off x="6172200" y="1066800"/>
            <a:ext cx="1600200" cy="15579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software.intel.com/sites/default/files/m/d/4/1/d/8/da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505200"/>
            <a:ext cx="1412108" cy="1755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" descr="File:SAGA Architec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514600"/>
            <a:ext cx="2507186" cy="1580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9581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Nucleosome</a:t>
            </a:r>
          </a:p>
          <a:p>
            <a:pPr lvl="1"/>
            <a:r>
              <a:rPr lang="en-US" sz="2000" dirty="0" smtClean="0"/>
              <a:t>DNA strand of ~150 base pairs</a:t>
            </a:r>
          </a:p>
          <a:p>
            <a:pPr lvl="1"/>
            <a:r>
              <a:rPr lang="en-US" sz="2000" dirty="0" smtClean="0"/>
              <a:t>Histone </a:t>
            </a:r>
            <a:r>
              <a:rPr lang="en-US" sz="2000" dirty="0" err="1" smtClean="0"/>
              <a:t>octamer</a:t>
            </a:r>
            <a:r>
              <a:rPr lang="en-US" sz="2000" dirty="0" smtClean="0"/>
              <a:t>  ~800 residues</a:t>
            </a:r>
          </a:p>
          <a:p>
            <a:pPr lvl="1"/>
            <a:r>
              <a:rPr lang="en-US" sz="2000" dirty="0" err="1"/>
              <a:t>S</a:t>
            </a:r>
            <a:r>
              <a:rPr lang="en-US" sz="2000" dirty="0" err="1" smtClean="0"/>
              <a:t>uperhelix</a:t>
            </a:r>
            <a:r>
              <a:rPr lang="en-US" sz="2000" dirty="0" smtClean="0"/>
              <a:t>  of ~1.7 turns</a:t>
            </a:r>
          </a:p>
          <a:p>
            <a:r>
              <a:rPr lang="en-US" dirty="0" smtClean="0"/>
              <a:t>Current Study - 105 Nucleosomes</a:t>
            </a:r>
          </a:p>
          <a:p>
            <a:pPr lvl="1"/>
            <a:r>
              <a:rPr lang="en-US" sz="2000" dirty="0" smtClean="0"/>
              <a:t>5 Chromosome regions</a:t>
            </a:r>
          </a:p>
          <a:p>
            <a:pPr lvl="1"/>
            <a:r>
              <a:rPr lang="en-US" sz="2000" dirty="0" smtClean="0"/>
              <a:t>21 Displacements (center +/- helical repeat)</a:t>
            </a:r>
          </a:p>
          <a:p>
            <a:r>
              <a:rPr lang="en-US" dirty="0" smtClean="0"/>
              <a:t>NAMD Molecular Dynamics</a:t>
            </a:r>
          </a:p>
          <a:p>
            <a:pPr lvl="1"/>
            <a:r>
              <a:rPr lang="en-US" sz="2000" dirty="0" smtClean="0"/>
              <a:t>Simulation box with ~45K waters</a:t>
            </a:r>
          </a:p>
          <a:p>
            <a:pPr lvl="1"/>
            <a:r>
              <a:rPr lang="en-US" sz="2000" dirty="0" smtClean="0"/>
              <a:t>All-atom simulation ~160K atoms </a:t>
            </a:r>
          </a:p>
          <a:p>
            <a:pPr lvl="1"/>
            <a:r>
              <a:rPr lang="en-US" sz="2000" dirty="0" smtClean="0"/>
              <a:t>20 Nanoseconds in 1-nanosecond steps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96000" cy="1219200"/>
          </a:xfrm>
        </p:spPr>
        <p:txBody>
          <a:bodyPr/>
          <a:lstStyle/>
          <a:p>
            <a:pPr lvl="0"/>
            <a:r>
              <a:rPr lang="en-US" dirty="0" smtClean="0"/>
              <a:t>Nucleosome Modeling</a:t>
            </a:r>
            <a:endParaRPr lang="en-US" dirty="0"/>
          </a:p>
        </p:txBody>
      </p:sp>
      <p:pic>
        <p:nvPicPr>
          <p:cNvPr id="1026" name="Picture 2" descr="http://radical.rutgers.edu/tmp/2012/07/header_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612" r="77171" b="8570"/>
          <a:stretch/>
        </p:blipFill>
        <p:spPr bwMode="auto">
          <a:xfrm>
            <a:off x="5562600" y="304316"/>
            <a:ext cx="2739878" cy="26674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ikispaces.psu.edu/download/attachments/46924774/image-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2" t="13534" r="4538" b="6165"/>
          <a:stretch/>
        </p:blipFill>
        <p:spPr bwMode="auto">
          <a:xfrm>
            <a:off x="7162800" y="2285610"/>
            <a:ext cx="1228725" cy="12195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RrYluivkBwiJKwKQNb1bImeJ9XSXFkqNMFnadLWDpUNjeClG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1885950" cy="2688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604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Built on SAGA (Simple API for Grid </a:t>
            </a:r>
            <a:r>
              <a:rPr lang="en-US" sz="2000" dirty="0" err="1" smtClean="0"/>
              <a:t>Applicatons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OGF (Open Grid Foundation) GFD.90 standard</a:t>
            </a:r>
          </a:p>
          <a:p>
            <a:pPr lvl="1"/>
            <a:r>
              <a:rPr lang="en-US" sz="2000" dirty="0" smtClean="0"/>
              <a:t>Middleware  + resource-specific adapters </a:t>
            </a:r>
          </a:p>
          <a:p>
            <a:r>
              <a:rPr lang="en-US" sz="2000" dirty="0" err="1" smtClean="0"/>
              <a:t>BigJob</a:t>
            </a:r>
            <a:r>
              <a:rPr lang="en-US" sz="2000" dirty="0" smtClean="0"/>
              <a:t> b</a:t>
            </a:r>
            <a:r>
              <a:rPr lang="en-US" sz="2000" dirty="0" smtClean="0"/>
              <a:t>ased </a:t>
            </a:r>
            <a:r>
              <a:rPr lang="en-US" sz="2000" dirty="0" smtClean="0"/>
              <a:t>on Pilot-Job concept</a:t>
            </a:r>
          </a:p>
          <a:p>
            <a:pPr lvl="1"/>
            <a:r>
              <a:rPr lang="en-US" sz="2000" dirty="0" smtClean="0"/>
              <a:t>Ensemble of jobs </a:t>
            </a:r>
            <a:r>
              <a:rPr lang="en-US" sz="2000" dirty="0" smtClean="0"/>
              <a:t>(sub-jobs) as one job</a:t>
            </a:r>
            <a:endParaRPr lang="en-US" sz="2000" dirty="0" smtClean="0"/>
          </a:p>
          <a:p>
            <a:pPr lvl="1"/>
            <a:r>
              <a:rPr lang="en-US" sz="2000" dirty="0" smtClean="0"/>
              <a:t>Distributed compute and data resources</a:t>
            </a:r>
          </a:p>
          <a:p>
            <a:r>
              <a:rPr lang="en-US" sz="2000" dirty="0" smtClean="0"/>
              <a:t>Python </a:t>
            </a:r>
            <a:r>
              <a:rPr lang="en-US" sz="2000" dirty="0" smtClean="0"/>
              <a:t>Implementation</a:t>
            </a:r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Site:</a:t>
            </a:r>
          </a:p>
          <a:p>
            <a:pPr lvl="1"/>
            <a:r>
              <a:rPr lang="en-US" sz="1400" dirty="0" smtClean="0">
                <a:hlinkClick r:id="rId2"/>
              </a:rPr>
              <a:t>https://github.com/saga-project/BigJob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>
                <a:hlinkClick r:id="rId3"/>
              </a:rPr>
              <a:t>https://github.com/saga-project/experiments</a:t>
            </a:r>
            <a:endParaRPr lang="en-US" sz="1400" dirty="0" smtClean="0"/>
          </a:p>
          <a:p>
            <a:r>
              <a:rPr lang="en-US" sz="2000" dirty="0" smtClean="0"/>
              <a:t>Documentation</a:t>
            </a:r>
          </a:p>
          <a:p>
            <a:pPr lvl="1"/>
            <a:r>
              <a:rPr lang="en-US" sz="1400" dirty="0" smtClean="0">
                <a:hlinkClick r:id="rId4"/>
              </a:rPr>
              <a:t>http://saga-project.github.com/BigJob/sphinxdoc/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SAGA/</a:t>
            </a:r>
            <a:r>
              <a:rPr lang="en-US" dirty="0" err="1" smtClean="0"/>
              <a:t>BigJob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215913">
            <a:off x="5514360" y="3516308"/>
            <a:ext cx="3030859" cy="1749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File:SAGA Architec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1143000"/>
            <a:ext cx="2202386" cy="1388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558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30223" t="33158" r="6165" b="23053"/>
          <a:stretch>
            <a:fillRect/>
          </a:stretch>
        </p:blipFill>
        <p:spPr bwMode="auto">
          <a:xfrm rot="21008356">
            <a:off x="6375794" y="1470250"/>
            <a:ext cx="2186609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External </a:t>
            </a:r>
            <a:r>
              <a:rPr lang="en-US" dirty="0" err="1" smtClean="0"/>
              <a:t>Config</a:t>
            </a:r>
            <a:r>
              <a:rPr lang="en-US" dirty="0" smtClean="0"/>
              <a:t> file with task </a:t>
            </a:r>
            <a:r>
              <a:rPr lang="en-US" dirty="0"/>
              <a:t>d</a:t>
            </a:r>
            <a:r>
              <a:rPr lang="en-US" dirty="0" smtClean="0"/>
              <a:t>efinitions</a:t>
            </a:r>
          </a:p>
          <a:p>
            <a:pPr lvl="1"/>
            <a:r>
              <a:rPr lang="en-US" dirty="0" smtClean="0"/>
              <a:t>Input file </a:t>
            </a:r>
            <a:r>
              <a:rPr lang="en-US" dirty="0" smtClean="0"/>
              <a:t>locations</a:t>
            </a:r>
            <a:endParaRPr lang="en-US" dirty="0" smtClean="0"/>
          </a:p>
          <a:p>
            <a:pPr lvl="1"/>
            <a:r>
              <a:rPr lang="en-US" dirty="0" smtClean="0"/>
              <a:t>Output options</a:t>
            </a:r>
          </a:p>
          <a:p>
            <a:pPr lvl="1"/>
            <a:r>
              <a:rPr lang="en-US" dirty="0" smtClean="0"/>
              <a:t>Dependencies</a:t>
            </a:r>
          </a:p>
          <a:p>
            <a:r>
              <a:rPr lang="en-US" dirty="0" smtClean="0"/>
              <a:t>Script to generate workflow (tasks)</a:t>
            </a:r>
          </a:p>
          <a:p>
            <a:pPr lvl="1"/>
            <a:r>
              <a:rPr lang="en-US" dirty="0" smtClean="0"/>
              <a:t>Traversing previous output directories</a:t>
            </a:r>
          </a:p>
          <a:p>
            <a:pPr lvl="1"/>
            <a:r>
              <a:rPr lang="en-US" dirty="0" smtClean="0"/>
              <a:t>Inspecting critical files to determine completion</a:t>
            </a:r>
          </a:p>
          <a:p>
            <a:r>
              <a:rPr lang="en-US" dirty="0" smtClean="0"/>
              <a:t>Various assumptions about file-naming</a:t>
            </a:r>
          </a:p>
          <a:p>
            <a:pPr lvl="1"/>
            <a:r>
              <a:rPr lang="en-US" dirty="0" smtClean="0"/>
              <a:t>Could not depend on NAMD </a:t>
            </a:r>
            <a:r>
              <a:rPr lang="en-US" dirty="0" err="1" smtClean="0"/>
              <a:t>Config</a:t>
            </a:r>
            <a:r>
              <a:rPr lang="en-US" dirty="0" smtClean="0"/>
              <a:t> inspection</a:t>
            </a:r>
          </a:p>
          <a:p>
            <a:r>
              <a:rPr lang="en-US" dirty="0" smtClean="0"/>
              <a:t>3 Tiers of queuing, resource allocation, orchestration</a:t>
            </a:r>
          </a:p>
          <a:p>
            <a:pPr lvl="1"/>
            <a:r>
              <a:rPr lang="en-US" dirty="0" smtClean="0"/>
              <a:t>Within </a:t>
            </a:r>
            <a:r>
              <a:rPr lang="en-US" dirty="0" err="1" smtClean="0"/>
              <a:t>BigJob</a:t>
            </a:r>
            <a:r>
              <a:rPr lang="en-US" dirty="0" smtClean="0"/>
              <a:t> script – tasks (w/ dependencies)</a:t>
            </a:r>
          </a:p>
          <a:p>
            <a:pPr lvl="1"/>
            <a:r>
              <a:rPr lang="en-US" dirty="0" smtClean="0"/>
              <a:t>Within Pilot-Job (Pilot-Compute) – sub-jobs</a:t>
            </a:r>
          </a:p>
          <a:p>
            <a:pPr lvl="1"/>
            <a:r>
              <a:rPr lang="en-US" dirty="0" smtClean="0"/>
              <a:t>Within SGE system – batch jobs</a:t>
            </a:r>
          </a:p>
          <a:p>
            <a:r>
              <a:rPr lang="en-US" dirty="0" smtClean="0"/>
              <a:t>Log and status files to monitor and analyze progress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Adding Workflow Management</a:t>
            </a:r>
            <a:endParaRPr lang="en-US" dirty="0"/>
          </a:p>
        </p:txBody>
      </p:sp>
      <p:pic>
        <p:nvPicPr>
          <p:cNvPr id="5122" name="Picture 2" descr="http://software.intel.com/sites/default/files/m/d/4/1/d/8/da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6082" y="2971800"/>
            <a:ext cx="1471447" cy="182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5317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Developed </a:t>
            </a:r>
            <a:r>
              <a:rPr lang="en-US" sz="1600" dirty="0" err="1" smtClean="0"/>
              <a:t>BigJob</a:t>
            </a:r>
            <a:r>
              <a:rPr lang="en-US" sz="1600" dirty="0" smtClean="0"/>
              <a:t> (pilot) script in Python</a:t>
            </a:r>
          </a:p>
          <a:p>
            <a:pPr lvl="1"/>
            <a:r>
              <a:rPr lang="en-US" sz="1400" dirty="0" smtClean="0"/>
              <a:t>Implemented workflow </a:t>
            </a:r>
            <a:r>
              <a:rPr lang="en-US" sz="1400" dirty="0" smtClean="0"/>
              <a:t>logic</a:t>
            </a:r>
          </a:p>
          <a:p>
            <a:pPr lvl="1"/>
            <a:r>
              <a:rPr lang="en-US" sz="1400" dirty="0" smtClean="0"/>
              <a:t>Wrote script to generate </a:t>
            </a:r>
            <a:r>
              <a:rPr lang="en-US" sz="1400" dirty="0" smtClean="0"/>
              <a:t>workflow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</a:t>
            </a:r>
            <a:r>
              <a:rPr lang="en-US" sz="1400" dirty="0" smtClean="0"/>
              <a:t>from output files</a:t>
            </a:r>
          </a:p>
          <a:p>
            <a:pPr lvl="1"/>
            <a:r>
              <a:rPr lang="en-US" sz="1400" dirty="0" smtClean="0"/>
              <a:t>Experimented with data staging (Pilot-Data)</a:t>
            </a:r>
          </a:p>
          <a:p>
            <a:r>
              <a:rPr lang="en-US" sz="1600" dirty="0" smtClean="0"/>
              <a:t>Worked mostly on </a:t>
            </a:r>
            <a:r>
              <a:rPr lang="en-US" sz="1600" dirty="0" err="1" smtClean="0"/>
              <a:t>Lonestar</a:t>
            </a:r>
            <a:r>
              <a:rPr lang="en-US" sz="1600" dirty="0" smtClean="0"/>
              <a:t> @ TACC</a:t>
            </a:r>
          </a:p>
          <a:p>
            <a:pPr lvl="1"/>
            <a:r>
              <a:rPr lang="en-US" sz="1400" dirty="0" smtClean="0"/>
              <a:t>Some on Kraken @ NICS, Stampede @ TACC, Thy @ LA Tech</a:t>
            </a:r>
          </a:p>
          <a:p>
            <a:r>
              <a:rPr lang="en-US" sz="1600" dirty="0" smtClean="0"/>
              <a:t>Worked with Tom Bishop and James Solow (graduate student) on simulation, who</a:t>
            </a:r>
          </a:p>
          <a:p>
            <a:pPr lvl="1"/>
            <a:r>
              <a:rPr lang="en-US" sz="1400" dirty="0" smtClean="0"/>
              <a:t>Moved ~8TB of data to and from </a:t>
            </a:r>
            <a:r>
              <a:rPr lang="en-US" sz="1400" dirty="0" err="1" smtClean="0"/>
              <a:t>Lonestar</a:t>
            </a:r>
            <a:endParaRPr lang="en-US" sz="1400" dirty="0" smtClean="0"/>
          </a:p>
          <a:p>
            <a:pPr lvl="1"/>
            <a:r>
              <a:rPr lang="en-US" sz="1400" dirty="0" smtClean="0"/>
              <a:t>Developed NAMD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</a:t>
            </a:r>
            <a:r>
              <a:rPr lang="en-US" sz="1400" dirty="0" smtClean="0"/>
              <a:t>files</a:t>
            </a:r>
          </a:p>
          <a:p>
            <a:r>
              <a:rPr lang="en-US" sz="1600" dirty="0" smtClean="0"/>
              <a:t>Worked with Yaakoub El Khamra on TACC and XSEDE ECSS issues</a:t>
            </a:r>
            <a:endParaRPr lang="en-US" sz="1600" dirty="0"/>
          </a:p>
          <a:p>
            <a:r>
              <a:rPr lang="en-US" sz="1600" dirty="0"/>
              <a:t>Worked </a:t>
            </a:r>
            <a:r>
              <a:rPr lang="en-US" sz="1600" dirty="0" smtClean="0"/>
              <a:t>with </a:t>
            </a:r>
            <a:r>
              <a:rPr lang="en-US" sz="1600" dirty="0"/>
              <a:t>RADICAL Group  on development</a:t>
            </a:r>
          </a:p>
          <a:p>
            <a:r>
              <a:rPr lang="en-US" sz="1600" dirty="0" smtClean="0"/>
              <a:t>Participated on SAGA/</a:t>
            </a:r>
            <a:r>
              <a:rPr lang="en-US" sz="1600" dirty="0" err="1" smtClean="0"/>
              <a:t>BigJob</a:t>
            </a:r>
            <a:r>
              <a:rPr lang="en-US" sz="1600" dirty="0" smtClean="0"/>
              <a:t> user </a:t>
            </a:r>
            <a:r>
              <a:rPr lang="en-US" sz="1600" dirty="0" smtClean="0"/>
              <a:t>&amp; developer </a:t>
            </a:r>
            <a:r>
              <a:rPr lang="en-US" sz="1600" dirty="0" smtClean="0"/>
              <a:t>discussion lists</a:t>
            </a:r>
          </a:p>
          <a:p>
            <a:r>
              <a:rPr lang="en-US" sz="1600" dirty="0" smtClean="0"/>
              <a:t>Contributed to SAGA/</a:t>
            </a:r>
            <a:r>
              <a:rPr lang="en-US" sz="1600" dirty="0" err="1" smtClean="0"/>
              <a:t>BigJob</a:t>
            </a:r>
            <a:r>
              <a:rPr lang="en-US" sz="1600" dirty="0" smtClean="0"/>
              <a:t>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site</a:t>
            </a:r>
          </a:p>
          <a:p>
            <a:r>
              <a:rPr lang="en-US" sz="1600" dirty="0" smtClean="0"/>
              <a:t>Weekly Skype calls with whole team</a:t>
            </a:r>
          </a:p>
          <a:p>
            <a:r>
              <a:rPr lang="en-US" sz="1600" dirty="0" smtClean="0"/>
              <a:t>XSEDE 13 paper </a:t>
            </a:r>
          </a:p>
          <a:p>
            <a:pPr lvl="1"/>
            <a:r>
              <a:rPr lang="en-US" sz="1400" i="1" dirty="0" smtClean="0"/>
              <a:t>Computational Workflow</a:t>
            </a:r>
          </a:p>
          <a:p>
            <a:pPr lvl="1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Activities as ECSS Fellow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408579">
            <a:off x="6450003" y="1154399"/>
            <a:ext cx="190781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11592" t="10409" r="7260" b="6320"/>
          <a:stretch>
            <a:fillRect/>
          </a:stretch>
        </p:blipFill>
        <p:spPr bwMode="auto">
          <a:xfrm>
            <a:off x="7391400" y="3733800"/>
            <a:ext cx="106680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0261" y="4572001"/>
            <a:ext cx="1944030" cy="1295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xmlns="" val="28619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 </a:t>
            </a:r>
            <a:r>
              <a:rPr lang="en-US" dirty="0" err="1" smtClean="0"/>
              <a:t>BigJob</a:t>
            </a:r>
            <a:r>
              <a:rPr lang="en-US" dirty="0" smtClean="0"/>
              <a:t> Run</a:t>
            </a:r>
          </a:p>
          <a:p>
            <a:pPr lvl="1"/>
            <a:r>
              <a:rPr lang="en-US" dirty="0" smtClean="0"/>
              <a:t>210 Simulations (5 x 21 x 2)</a:t>
            </a:r>
          </a:p>
          <a:p>
            <a:pPr lvl="1"/>
            <a:r>
              <a:rPr lang="en-US" dirty="0" smtClean="0"/>
              <a:t>2400 Cores on </a:t>
            </a:r>
            <a:r>
              <a:rPr lang="en-US" dirty="0" err="1" smtClean="0"/>
              <a:t>Lonestar</a:t>
            </a:r>
            <a:r>
              <a:rPr lang="en-US" dirty="0" smtClean="0"/>
              <a:t> for ~21 </a:t>
            </a:r>
            <a:r>
              <a:rPr lang="en-US" dirty="0" err="1" smtClean="0"/>
              <a:t>hrs</a:t>
            </a:r>
            <a:endParaRPr lang="en-US" dirty="0" smtClean="0"/>
          </a:p>
          <a:p>
            <a:pPr lvl="1"/>
            <a:r>
              <a:rPr lang="en-US" dirty="0" smtClean="0"/>
              <a:t>~50,000 SUs</a:t>
            </a:r>
          </a:p>
          <a:p>
            <a:pPr lvl="1"/>
            <a:r>
              <a:rPr lang="en-US" dirty="0" smtClean="0"/>
              <a:t>~750 GB of output</a:t>
            </a:r>
          </a:p>
          <a:p>
            <a:r>
              <a:rPr lang="en-US" dirty="0" smtClean="0"/>
              <a:t>Total: </a:t>
            </a:r>
          </a:p>
          <a:p>
            <a:pPr lvl="1"/>
            <a:r>
              <a:rPr lang="en-US" dirty="0" smtClean="0"/>
              <a:t>10+ Runs (2100 </a:t>
            </a:r>
            <a:r>
              <a:rPr lang="en-US" dirty="0" err="1" smtClean="0"/>
              <a:t>sims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4 Restarts</a:t>
            </a:r>
          </a:p>
          <a:p>
            <a:pPr lvl="1"/>
            <a:r>
              <a:rPr lang="en-US" dirty="0" smtClean="0"/>
              <a:t>~500,000+ SUs</a:t>
            </a:r>
          </a:p>
          <a:p>
            <a:pPr lvl="1"/>
            <a:r>
              <a:rPr lang="en-US" dirty="0" smtClean="0"/>
              <a:t>~7.5 TB of output</a:t>
            </a:r>
          </a:p>
          <a:p>
            <a:r>
              <a:rPr lang="en-US" dirty="0" smtClean="0"/>
              <a:t>Various Issues</a:t>
            </a:r>
          </a:p>
          <a:p>
            <a:pPr lvl="1"/>
            <a:r>
              <a:rPr lang="en-US" dirty="0" smtClean="0"/>
              <a:t>Had to defer data staging for various reasons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all local</a:t>
            </a:r>
          </a:p>
          <a:p>
            <a:pPr lvl="1"/>
            <a:r>
              <a:rPr lang="en-US" dirty="0" smtClean="0"/>
              <a:t>Ungraceful shutdown if one component terminates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Project Outcomes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039515">
            <a:off x="5579656" y="916405"/>
            <a:ext cx="2969525" cy="15682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048001"/>
            <a:ext cx="2895600" cy="13832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200401"/>
            <a:ext cx="2895600" cy="1383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37987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4248</TotalTime>
  <Words>587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ECSS  Fellowship Project:  High-Throughput Computing for the Comparative Genomics of Mononucleosomes  Using BigJob</vt:lpstr>
      <vt:lpstr>Outline</vt:lpstr>
      <vt:lpstr>Project Team</vt:lpstr>
      <vt:lpstr>Project Overview</vt:lpstr>
      <vt:lpstr>Nucleosome Modeling</vt:lpstr>
      <vt:lpstr>SAGA/BigJob</vt:lpstr>
      <vt:lpstr>Adding Workflow Management</vt:lpstr>
      <vt:lpstr>Activities as ECSS Fellow</vt:lpstr>
      <vt:lpstr>Project Outcomes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ECSS Project:  High-Throughput Modeling of Nucleosomes  Using BigJob</dc:title>
  <dc:creator>Jack Smith</dc:creator>
  <cp:lastModifiedBy>Jack Smith</cp:lastModifiedBy>
  <cp:revision>54</cp:revision>
  <dcterms:created xsi:type="dcterms:W3CDTF">2013-03-16T18:38:33Z</dcterms:created>
  <dcterms:modified xsi:type="dcterms:W3CDTF">2013-03-19T17:34:34Z</dcterms:modified>
</cp:coreProperties>
</file>