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2" r:id="rId2"/>
    <p:sldId id="256" r:id="rId3"/>
    <p:sldId id="325" r:id="rId4"/>
    <p:sldId id="261" r:id="rId5"/>
    <p:sldId id="313" r:id="rId6"/>
    <p:sldId id="319" r:id="rId7"/>
    <p:sldId id="326" r:id="rId8"/>
    <p:sldId id="333" r:id="rId9"/>
    <p:sldId id="334" r:id="rId10"/>
    <p:sldId id="317" r:id="rId11"/>
    <p:sldId id="318" r:id="rId12"/>
    <p:sldId id="320" r:id="rId13"/>
    <p:sldId id="321" r:id="rId14"/>
    <p:sldId id="329" r:id="rId15"/>
    <p:sldId id="330" r:id="rId16"/>
    <p:sldId id="331" r:id="rId17"/>
    <p:sldId id="332" r:id="rId18"/>
    <p:sldId id="327" r:id="rId19"/>
    <p:sldId id="322" r:id="rId20"/>
    <p:sldId id="323" r:id="rId21"/>
  </p:sldIdLst>
  <p:sldSz cx="9144000" cy="5143500" type="screen16x9"/>
  <p:notesSz cx="6858000" cy="9144000"/>
  <p:embeddedFontLst>
    <p:embeddedFont>
      <p:font typeface="Commissioner" panose="020B0604020202020204" charset="0"/>
      <p:regular r:id="rId24"/>
    </p:embeddedFont>
    <p:embeddedFont>
      <p:font typeface="Golos Text" panose="020B0604020202020204" charset="0"/>
      <p:regular r:id="rId25"/>
    </p:embeddedFont>
    <p:embeddedFont>
      <p:font typeface="Golos Text SemiBold" panose="020B0604020202020204" charset="0"/>
      <p:bold r:id="rId26"/>
    </p:embeddedFont>
    <p:embeddedFont>
      <p:font typeface="Times New Roman Bold" panose="02020803070505020304" pitchFamily="18" charset="0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56C798-4DBF-B284-7F1B-FE61937251FA}" name="SAI GANESH PUNNA" initials="SP" userId="b883a9f65a6d3f1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52FA2-DDB5-4FEA-A15E-AA4A77C6E6FC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B8B0F-37A7-4072-A62B-3A7963FA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47bfd1e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47bfd1e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70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83150" y="3920175"/>
            <a:ext cx="7577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783150" y="1931831"/>
            <a:ext cx="7577700" cy="1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1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cxnSp>
        <p:nvCxnSpPr>
          <p:cNvPr id="95" name="Google Shape;95;p14"/>
          <p:cNvCxnSpPr/>
          <p:nvPr/>
        </p:nvCxnSpPr>
        <p:spPr>
          <a:xfrm rot="10800000">
            <a:off x="75" y="4876025"/>
            <a:ext cx="82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flipH="1">
            <a:off x="4426725" y="2036300"/>
            <a:ext cx="3205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55825" y="1012500"/>
            <a:ext cx="1076100" cy="8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 flipH="1">
            <a:off x="4426725" y="3573275"/>
            <a:ext cx="32052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00" name="Google Shape;100;p15"/>
          <p:cNvSpPr/>
          <p:nvPr/>
        </p:nvSpPr>
        <p:spPr>
          <a:xfrm flipH="1">
            <a:off x="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 rot="10800000">
            <a:off x="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713225" y="3582477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575103"/>
            <a:ext cx="24003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3"/>
          </p:nvPr>
        </p:nvSpPr>
        <p:spPr>
          <a:xfrm>
            <a:off x="713225" y="2654575"/>
            <a:ext cx="24003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4"/>
          </p:nvPr>
        </p:nvSpPr>
        <p:spPr>
          <a:xfrm>
            <a:off x="6030475" y="3582477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idx="5" hasCustomPrompt="1"/>
          </p:nvPr>
        </p:nvSpPr>
        <p:spPr>
          <a:xfrm>
            <a:off x="6030475" y="1575103"/>
            <a:ext cx="24003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6"/>
          </p:nvPr>
        </p:nvSpPr>
        <p:spPr>
          <a:xfrm>
            <a:off x="6030475" y="2654575"/>
            <a:ext cx="24003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7"/>
          </p:nvPr>
        </p:nvSpPr>
        <p:spPr>
          <a:xfrm>
            <a:off x="3371850" y="3582477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 idx="8" hasCustomPrompt="1"/>
          </p:nvPr>
        </p:nvSpPr>
        <p:spPr>
          <a:xfrm>
            <a:off x="3371850" y="1575103"/>
            <a:ext cx="24003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9"/>
          </p:nvPr>
        </p:nvSpPr>
        <p:spPr>
          <a:xfrm>
            <a:off x="3371850" y="2654575"/>
            <a:ext cx="24003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cxnSp>
        <p:nvCxnSpPr>
          <p:cNvPr id="113" name="Google Shape;113;p16"/>
          <p:cNvCxnSpPr/>
          <p:nvPr/>
        </p:nvCxnSpPr>
        <p:spPr>
          <a:xfrm rot="10800000">
            <a:off x="5035800" y="4797575"/>
            <a:ext cx="410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26" name="Google Shape;126;p18"/>
          <p:cNvGrpSpPr/>
          <p:nvPr/>
        </p:nvGrpSpPr>
        <p:grpSpPr>
          <a:xfrm flipH="1">
            <a:off x="0" y="4876025"/>
            <a:ext cx="9144000" cy="267600"/>
            <a:chOff x="0" y="4876025"/>
            <a:chExt cx="9144000" cy="267600"/>
          </a:xfrm>
        </p:grpSpPr>
        <p:sp>
          <p:nvSpPr>
            <p:cNvPr id="127" name="Google Shape;127;p18"/>
            <p:cNvSpPr/>
            <p:nvPr/>
          </p:nvSpPr>
          <p:spPr>
            <a:xfrm>
              <a:off x="0" y="4876025"/>
              <a:ext cx="9144000" cy="26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8" name="Google Shape;128;p18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_1_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9"/>
          <p:cNvCxnSpPr/>
          <p:nvPr/>
        </p:nvCxnSpPr>
        <p:spPr>
          <a:xfrm>
            <a:off x="0" y="2624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0" y="0"/>
            <a:ext cx="9144075" cy="5143500"/>
            <a:chOff x="0" y="0"/>
            <a:chExt cx="9144075" cy="5143500"/>
          </a:xfrm>
        </p:grpSpPr>
        <p:sp>
          <p:nvSpPr>
            <p:cNvPr id="134" name="Google Shape;134;p20"/>
            <p:cNvSpPr/>
            <p:nvPr/>
          </p:nvSpPr>
          <p:spPr>
            <a:xfrm>
              <a:off x="4185975" y="4426700"/>
              <a:ext cx="4958100" cy="71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0" y="0"/>
              <a:ext cx="8529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4035075" y="1441250"/>
            <a:ext cx="34281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"/>
          </p:nvPr>
        </p:nvSpPr>
        <p:spPr>
          <a:xfrm>
            <a:off x="4035075" y="2568000"/>
            <a:ext cx="34281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grpSp>
        <p:nvGrpSpPr>
          <p:cNvPr id="138" name="Google Shape;138;p20"/>
          <p:cNvGrpSpPr/>
          <p:nvPr/>
        </p:nvGrpSpPr>
        <p:grpSpPr>
          <a:xfrm>
            <a:off x="150" y="539500"/>
            <a:ext cx="8430625" cy="4604000"/>
            <a:chOff x="150" y="539500"/>
            <a:chExt cx="8430625" cy="4604000"/>
          </a:xfrm>
        </p:grpSpPr>
        <p:cxnSp>
          <p:nvCxnSpPr>
            <p:cNvPr id="139" name="Google Shape;139;p20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20"/>
            <p:cNvCxnSpPr/>
            <p:nvPr/>
          </p:nvCxnSpPr>
          <p:spPr>
            <a:xfrm rot="10800000">
              <a:off x="150" y="539500"/>
              <a:ext cx="433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948325" y="2172700"/>
            <a:ext cx="48633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/>
          <p:nvPr/>
        </p:nvSpPr>
        <p:spPr>
          <a:xfrm rot="10800000" flipH="1"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22"/>
          <p:cNvGrpSpPr/>
          <p:nvPr/>
        </p:nvGrpSpPr>
        <p:grpSpPr>
          <a:xfrm rot="10800000" flipH="1">
            <a:off x="-55375" y="0"/>
            <a:ext cx="9199250" cy="4604000"/>
            <a:chOff x="-55375" y="539500"/>
            <a:chExt cx="9199250" cy="4604000"/>
          </a:xfrm>
        </p:grpSpPr>
        <p:cxnSp>
          <p:nvCxnSpPr>
            <p:cNvPr id="153" name="Google Shape;153;p22"/>
            <p:cNvCxnSpPr/>
            <p:nvPr/>
          </p:nvCxnSpPr>
          <p:spPr>
            <a:xfrm>
              <a:off x="-55375" y="4608575"/>
              <a:ext cx="457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22"/>
            <p:cNvCxnSpPr/>
            <p:nvPr/>
          </p:nvCxnSpPr>
          <p:spPr>
            <a:xfrm>
              <a:off x="4585075" y="539500"/>
              <a:ext cx="455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2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1262175" y="1405950"/>
            <a:ext cx="26301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1262175" y="2545038"/>
            <a:ext cx="26301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23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161" name="Google Shape;161;p23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23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746788" y="1405950"/>
            <a:ext cx="26301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"/>
          </p:nvPr>
        </p:nvSpPr>
        <p:spPr>
          <a:xfrm>
            <a:off x="4746788" y="2545038"/>
            <a:ext cx="26301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24"/>
          <p:cNvGrpSpPr/>
          <p:nvPr/>
        </p:nvGrpSpPr>
        <p:grpSpPr>
          <a:xfrm flipH="1">
            <a:off x="0" y="0"/>
            <a:ext cx="9144075" cy="5143500"/>
            <a:chOff x="0" y="0"/>
            <a:chExt cx="9144075" cy="5143500"/>
          </a:xfrm>
        </p:grpSpPr>
        <p:grpSp>
          <p:nvGrpSpPr>
            <p:cNvPr id="167" name="Google Shape;167;p24"/>
            <p:cNvGrpSpPr/>
            <p:nvPr/>
          </p:nvGrpSpPr>
          <p:grpSpPr>
            <a:xfrm>
              <a:off x="0" y="0"/>
              <a:ext cx="9144075" cy="5143500"/>
              <a:chOff x="0" y="0"/>
              <a:chExt cx="9144075" cy="5143500"/>
            </a:xfrm>
          </p:grpSpPr>
          <p:sp>
            <p:nvSpPr>
              <p:cNvPr id="168" name="Google Shape;168;p24"/>
              <p:cNvSpPr/>
              <p:nvPr/>
            </p:nvSpPr>
            <p:spPr>
              <a:xfrm>
                <a:off x="4185975" y="4608575"/>
                <a:ext cx="4958100" cy="529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4"/>
              <p:cNvSpPr/>
              <p:nvPr/>
            </p:nvSpPr>
            <p:spPr>
              <a:xfrm>
                <a:off x="0" y="0"/>
                <a:ext cx="852900" cy="5143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170;p24"/>
            <p:cNvGrpSpPr/>
            <p:nvPr/>
          </p:nvGrpSpPr>
          <p:grpSpPr>
            <a:xfrm>
              <a:off x="150" y="539500"/>
              <a:ext cx="8430625" cy="4604000"/>
              <a:chOff x="150" y="539500"/>
              <a:chExt cx="8430625" cy="4604000"/>
            </a:xfrm>
          </p:grpSpPr>
          <p:cxnSp>
            <p:nvCxnSpPr>
              <p:cNvPr id="171" name="Google Shape;171;p24"/>
              <p:cNvCxnSpPr/>
              <p:nvPr/>
            </p:nvCxnSpPr>
            <p:spPr>
              <a:xfrm rot="10800000">
                <a:off x="8430775" y="805200"/>
                <a:ext cx="0" cy="43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24"/>
              <p:cNvCxnSpPr/>
              <p:nvPr/>
            </p:nvCxnSpPr>
            <p:spPr>
              <a:xfrm rot="10800000">
                <a:off x="150" y="539500"/>
                <a:ext cx="4336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713225" y="1682875"/>
            <a:ext cx="3780900" cy="2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hivo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2"/>
          </p:nvPr>
        </p:nvSpPr>
        <p:spPr>
          <a:xfrm>
            <a:off x="4651325" y="1682875"/>
            <a:ext cx="3780900" cy="2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hivo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subTitle" idx="3"/>
          </p:nvPr>
        </p:nvSpPr>
        <p:spPr>
          <a:xfrm>
            <a:off x="713250" y="1217050"/>
            <a:ext cx="77175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5"/>
          <p:cNvSpPr/>
          <p:nvPr/>
        </p:nvSpPr>
        <p:spPr>
          <a:xfrm flipH="1">
            <a:off x="713400" y="4876025"/>
            <a:ext cx="84306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25"/>
          <p:cNvGrpSpPr/>
          <p:nvPr/>
        </p:nvGrpSpPr>
        <p:grpSpPr>
          <a:xfrm>
            <a:off x="283800" y="-4100"/>
            <a:ext cx="8576400" cy="5147625"/>
            <a:chOff x="283800" y="-4100"/>
            <a:chExt cx="8576400" cy="5147625"/>
          </a:xfrm>
        </p:grpSpPr>
        <p:cxnSp>
          <p:nvCxnSpPr>
            <p:cNvPr id="180" name="Google Shape;180;p25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25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2954672" y="2027976"/>
            <a:ext cx="43122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2954672" y="1519425"/>
            <a:ext cx="43122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954649" y="3619500"/>
            <a:ext cx="43122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954649" y="3110949"/>
            <a:ext cx="43122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" name="Google Shape;36;p5"/>
          <p:cNvCxnSpPr/>
          <p:nvPr/>
        </p:nvCxnSpPr>
        <p:spPr>
          <a:xfrm rot="10800000">
            <a:off x="8864825" y="0"/>
            <a:ext cx="0" cy="413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1"/>
          </p:nvPr>
        </p:nvSpPr>
        <p:spPr>
          <a:xfrm>
            <a:off x="1106875" y="1964500"/>
            <a:ext cx="3200400" cy="1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2"/>
          </p:nvPr>
        </p:nvSpPr>
        <p:spPr>
          <a:xfrm>
            <a:off x="4836725" y="1964500"/>
            <a:ext cx="3200400" cy="1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/>
          <p:nvPr/>
        </p:nvSpPr>
        <p:spPr>
          <a:xfrm rot="10800000">
            <a:off x="8860200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26"/>
          <p:cNvGrpSpPr/>
          <p:nvPr/>
        </p:nvGrpSpPr>
        <p:grpSpPr>
          <a:xfrm rot="10800000">
            <a:off x="-125" y="267450"/>
            <a:ext cx="9002225" cy="4876050"/>
            <a:chOff x="141900" y="-26"/>
            <a:chExt cx="9002225" cy="4876050"/>
          </a:xfrm>
        </p:grpSpPr>
        <p:cxnSp>
          <p:nvCxnSpPr>
            <p:cNvPr id="188" name="Google Shape;188;p26"/>
            <p:cNvCxnSpPr/>
            <p:nvPr/>
          </p:nvCxnSpPr>
          <p:spPr>
            <a:xfrm>
              <a:off x="7404125" y="4876024"/>
              <a:ext cx="174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713263" y="3406527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2"/>
          </p:nvPr>
        </p:nvSpPr>
        <p:spPr>
          <a:xfrm>
            <a:off x="713263" y="2785375"/>
            <a:ext cx="2400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3"/>
          </p:nvPr>
        </p:nvSpPr>
        <p:spPr>
          <a:xfrm>
            <a:off x="6030438" y="3406527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4"/>
          </p:nvPr>
        </p:nvSpPr>
        <p:spPr>
          <a:xfrm>
            <a:off x="6030438" y="2782400"/>
            <a:ext cx="2400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5"/>
          </p:nvPr>
        </p:nvSpPr>
        <p:spPr>
          <a:xfrm>
            <a:off x="3371850" y="3406527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6"/>
          </p:nvPr>
        </p:nvSpPr>
        <p:spPr>
          <a:xfrm>
            <a:off x="3371850" y="2782400"/>
            <a:ext cx="2400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1"/>
          </p:nvPr>
        </p:nvSpPr>
        <p:spPr>
          <a:xfrm>
            <a:off x="865625" y="3694227"/>
            <a:ext cx="22626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2"/>
          </p:nvPr>
        </p:nvSpPr>
        <p:spPr>
          <a:xfrm>
            <a:off x="865625" y="3103975"/>
            <a:ext cx="22626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3"/>
          </p:nvPr>
        </p:nvSpPr>
        <p:spPr>
          <a:xfrm>
            <a:off x="6015775" y="3694227"/>
            <a:ext cx="22626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4"/>
          </p:nvPr>
        </p:nvSpPr>
        <p:spPr>
          <a:xfrm>
            <a:off x="6015775" y="3103975"/>
            <a:ext cx="22626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5"/>
          </p:nvPr>
        </p:nvSpPr>
        <p:spPr>
          <a:xfrm>
            <a:off x="3440700" y="3694227"/>
            <a:ext cx="22626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subTitle" idx="6"/>
          </p:nvPr>
        </p:nvSpPr>
        <p:spPr>
          <a:xfrm>
            <a:off x="3440700" y="3103975"/>
            <a:ext cx="22626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0" y="4876025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83800" y="-48"/>
            <a:ext cx="8860200" cy="5009873"/>
            <a:chOff x="283800" y="-48"/>
            <a:chExt cx="8860200" cy="5009873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 rot="10800000">
              <a:off x="283800" y="-48"/>
              <a:ext cx="0" cy="291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subTitle" idx="1"/>
          </p:nvPr>
        </p:nvSpPr>
        <p:spPr>
          <a:xfrm>
            <a:off x="1877250" y="1850002"/>
            <a:ext cx="2318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subTitle" idx="2"/>
          </p:nvPr>
        </p:nvSpPr>
        <p:spPr>
          <a:xfrm>
            <a:off x="1877250" y="1375200"/>
            <a:ext cx="23187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subTitle" idx="3"/>
          </p:nvPr>
        </p:nvSpPr>
        <p:spPr>
          <a:xfrm>
            <a:off x="1877250" y="3515601"/>
            <a:ext cx="2318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4"/>
          </p:nvPr>
        </p:nvSpPr>
        <p:spPr>
          <a:xfrm>
            <a:off x="1877250" y="3040799"/>
            <a:ext cx="23187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5"/>
          </p:nvPr>
        </p:nvSpPr>
        <p:spPr>
          <a:xfrm>
            <a:off x="6112075" y="1850002"/>
            <a:ext cx="2318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6"/>
          </p:nvPr>
        </p:nvSpPr>
        <p:spPr>
          <a:xfrm>
            <a:off x="6112075" y="1375200"/>
            <a:ext cx="23187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subTitle" idx="7"/>
          </p:nvPr>
        </p:nvSpPr>
        <p:spPr>
          <a:xfrm>
            <a:off x="6112075" y="3515601"/>
            <a:ext cx="2318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8"/>
          </p:nvPr>
        </p:nvSpPr>
        <p:spPr>
          <a:xfrm>
            <a:off x="6112075" y="3040799"/>
            <a:ext cx="23187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220" name="Google Shape;220;p29"/>
          <p:cNvSpPr/>
          <p:nvPr/>
        </p:nvSpPr>
        <p:spPr>
          <a:xfrm flipH="1">
            <a:off x="886020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1" name="Google Shape;221;p29"/>
          <p:cNvCxnSpPr/>
          <p:nvPr/>
        </p:nvCxnSpPr>
        <p:spPr>
          <a:xfrm rot="10800000">
            <a:off x="9002100" y="-26"/>
            <a:ext cx="0" cy="3958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subTitle" idx="1"/>
          </p:nvPr>
        </p:nvSpPr>
        <p:spPr>
          <a:xfrm>
            <a:off x="713250" y="3515601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2"/>
          </p:nvPr>
        </p:nvSpPr>
        <p:spPr>
          <a:xfrm>
            <a:off x="713250" y="3040799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3"/>
          </p:nvPr>
        </p:nvSpPr>
        <p:spPr>
          <a:xfrm>
            <a:off x="6030450" y="3515601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4"/>
          </p:nvPr>
        </p:nvSpPr>
        <p:spPr>
          <a:xfrm>
            <a:off x="6030450" y="3040799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5"/>
          </p:nvPr>
        </p:nvSpPr>
        <p:spPr>
          <a:xfrm>
            <a:off x="3371850" y="3515601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6"/>
          </p:nvPr>
        </p:nvSpPr>
        <p:spPr>
          <a:xfrm>
            <a:off x="3371850" y="3040799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7"/>
          </p:nvPr>
        </p:nvSpPr>
        <p:spPr>
          <a:xfrm>
            <a:off x="2042531" y="1850002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subTitle" idx="8"/>
          </p:nvPr>
        </p:nvSpPr>
        <p:spPr>
          <a:xfrm>
            <a:off x="2042531" y="1375200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4701169" y="1850002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13"/>
          </p:nvPr>
        </p:nvSpPr>
        <p:spPr>
          <a:xfrm>
            <a:off x="4701169" y="1375200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0" y="4876025"/>
            <a:ext cx="84306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30"/>
          <p:cNvGrpSpPr/>
          <p:nvPr/>
        </p:nvGrpSpPr>
        <p:grpSpPr>
          <a:xfrm flipH="1">
            <a:off x="283800" y="-4100"/>
            <a:ext cx="8576400" cy="5147625"/>
            <a:chOff x="283800" y="-4100"/>
            <a:chExt cx="8576400" cy="5147625"/>
          </a:xfrm>
        </p:grpSpPr>
        <p:cxnSp>
          <p:nvCxnSpPr>
            <p:cNvPr id="236" name="Google Shape;236;p30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30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1"/>
          </p:nvPr>
        </p:nvSpPr>
        <p:spPr>
          <a:xfrm>
            <a:off x="713244" y="3515601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2"/>
          </p:nvPr>
        </p:nvSpPr>
        <p:spPr>
          <a:xfrm>
            <a:off x="713244" y="3040799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3"/>
          </p:nvPr>
        </p:nvSpPr>
        <p:spPr>
          <a:xfrm>
            <a:off x="6030456" y="3515601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4"/>
          </p:nvPr>
        </p:nvSpPr>
        <p:spPr>
          <a:xfrm>
            <a:off x="6030456" y="3040799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5"/>
          </p:nvPr>
        </p:nvSpPr>
        <p:spPr>
          <a:xfrm>
            <a:off x="3371850" y="3515601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6"/>
          </p:nvPr>
        </p:nvSpPr>
        <p:spPr>
          <a:xfrm>
            <a:off x="3371850" y="3040799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7"/>
          </p:nvPr>
        </p:nvSpPr>
        <p:spPr>
          <a:xfrm>
            <a:off x="713244" y="1850002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8"/>
          </p:nvPr>
        </p:nvSpPr>
        <p:spPr>
          <a:xfrm>
            <a:off x="713244" y="1375200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subTitle" idx="9"/>
          </p:nvPr>
        </p:nvSpPr>
        <p:spPr>
          <a:xfrm>
            <a:off x="3371850" y="1850002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13"/>
          </p:nvPr>
        </p:nvSpPr>
        <p:spPr>
          <a:xfrm>
            <a:off x="3371850" y="1375200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14"/>
          </p:nvPr>
        </p:nvSpPr>
        <p:spPr>
          <a:xfrm>
            <a:off x="6030456" y="1850002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15"/>
          </p:nvPr>
        </p:nvSpPr>
        <p:spPr>
          <a:xfrm>
            <a:off x="6030456" y="1375200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252" name="Google Shape;252;p31"/>
          <p:cNvSpPr/>
          <p:nvPr/>
        </p:nvSpPr>
        <p:spPr>
          <a:xfrm rot="10800000" flipH="1">
            <a:off x="25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31"/>
          <p:cNvGrpSpPr/>
          <p:nvPr/>
        </p:nvGrpSpPr>
        <p:grpSpPr>
          <a:xfrm rot="10800000" flipH="1">
            <a:off x="141925" y="267450"/>
            <a:ext cx="9001950" cy="4876050"/>
            <a:chOff x="141900" y="-26"/>
            <a:chExt cx="9001950" cy="4876050"/>
          </a:xfrm>
        </p:grpSpPr>
        <p:cxnSp>
          <p:nvCxnSpPr>
            <p:cNvPr id="254" name="Google Shape;254;p31"/>
            <p:cNvCxnSpPr/>
            <p:nvPr/>
          </p:nvCxnSpPr>
          <p:spPr>
            <a:xfrm>
              <a:off x="7907850" y="4876024"/>
              <a:ext cx="1236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31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2654700" y="530250"/>
            <a:ext cx="3834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>
            <a:off x="2654700" y="2342156"/>
            <a:ext cx="38346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550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2"/>
          </p:nvPr>
        </p:nvSpPr>
        <p:spPr>
          <a:xfrm>
            <a:off x="2654700" y="4111851"/>
            <a:ext cx="38346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9pPr>
          </a:lstStyle>
          <a:p>
            <a:endParaRPr/>
          </a:p>
        </p:txBody>
      </p:sp>
      <p:grpSp>
        <p:nvGrpSpPr>
          <p:cNvPr id="260" name="Google Shape;260;p32"/>
          <p:cNvGrpSpPr/>
          <p:nvPr/>
        </p:nvGrpSpPr>
        <p:grpSpPr>
          <a:xfrm>
            <a:off x="713688" y="2579400"/>
            <a:ext cx="8430488" cy="2564100"/>
            <a:chOff x="713688" y="2579400"/>
            <a:chExt cx="8430488" cy="2564100"/>
          </a:xfrm>
        </p:grpSpPr>
        <p:cxnSp>
          <p:nvCxnSpPr>
            <p:cNvPr id="261" name="Google Shape;261;p32"/>
            <p:cNvCxnSpPr/>
            <p:nvPr/>
          </p:nvCxnSpPr>
          <p:spPr>
            <a:xfrm>
              <a:off x="2839075" y="4876025"/>
              <a:ext cx="630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32"/>
            <p:cNvCxnSpPr/>
            <p:nvPr/>
          </p:nvCxnSpPr>
          <p:spPr>
            <a:xfrm rot="10800000">
              <a:off x="713688" y="2579400"/>
              <a:ext cx="0" cy="2564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32"/>
          <p:cNvSpPr txBox="1"/>
          <p:nvPr/>
        </p:nvSpPr>
        <p:spPr>
          <a:xfrm>
            <a:off x="2654700" y="3304597"/>
            <a:ext cx="38346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Credits: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4"/>
              </a:rPr>
              <a:t>Freepik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4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272" name="Google Shape;272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141900" y="-26"/>
            <a:ext cx="9002025" cy="4876051"/>
            <a:chOff x="141900" y="-26"/>
            <a:chExt cx="9002025" cy="4876051"/>
          </a:xfrm>
        </p:grpSpPr>
        <p:cxnSp>
          <p:nvCxnSpPr>
            <p:cNvPr id="41" name="Google Shape;41;p6"/>
            <p:cNvCxnSpPr/>
            <p:nvPr/>
          </p:nvCxnSpPr>
          <p:spPr>
            <a:xfrm>
              <a:off x="4576425" y="4876025"/>
              <a:ext cx="456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13225" y="1139000"/>
            <a:ext cx="2789700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713225" y="2810700"/>
            <a:ext cx="27897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7"/>
          <p:cNvSpPr/>
          <p:nvPr/>
        </p:nvSpPr>
        <p:spPr>
          <a:xfrm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-300"/>
            <a:ext cx="3812275" cy="4608875"/>
            <a:chOff x="0" y="-300"/>
            <a:chExt cx="3812275" cy="4608875"/>
          </a:xfrm>
        </p:grpSpPr>
        <p:cxnSp>
          <p:nvCxnSpPr>
            <p:cNvPr id="49" name="Google Shape;49;p7"/>
            <p:cNvCxnSpPr/>
            <p:nvPr/>
          </p:nvCxnSpPr>
          <p:spPr>
            <a:xfrm rot="10800000">
              <a:off x="3812275" y="-300"/>
              <a:ext cx="0" cy="699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7"/>
            <p:cNvCxnSpPr/>
            <p:nvPr/>
          </p:nvCxnSpPr>
          <p:spPr>
            <a:xfrm>
              <a:off x="0" y="4608575"/>
              <a:ext cx="338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143050" y="1461775"/>
            <a:ext cx="48579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143050" y="2360663"/>
            <a:ext cx="4857900" cy="12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5" y="4426700"/>
            <a:ext cx="9144000" cy="71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712700" y="539500"/>
            <a:ext cx="8431300" cy="4604000"/>
            <a:chOff x="712700" y="539500"/>
            <a:chExt cx="8431300" cy="4604000"/>
          </a:xfrm>
        </p:grpSpPr>
        <p:cxnSp>
          <p:nvCxnSpPr>
            <p:cNvPr id="63" name="Google Shape;63;p9"/>
            <p:cNvCxnSpPr/>
            <p:nvPr/>
          </p:nvCxnSpPr>
          <p:spPr>
            <a:xfrm>
              <a:off x="4572000" y="539500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9"/>
            <p:cNvCxnSpPr/>
            <p:nvPr/>
          </p:nvCxnSpPr>
          <p:spPr>
            <a:xfrm rot="10800000">
              <a:off x="712700" y="1685400"/>
              <a:ext cx="0" cy="345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713225" y="3946875"/>
            <a:ext cx="77175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1604400" y="1600075"/>
            <a:ext cx="5935200" cy="13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1604400" y="2923675"/>
            <a:ext cx="5935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71" name="Google Shape;71;p11"/>
          <p:cNvSpPr/>
          <p:nvPr/>
        </p:nvSpPr>
        <p:spPr>
          <a:xfrm rot="10800000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11"/>
          <p:cNvGrpSpPr/>
          <p:nvPr/>
        </p:nvGrpSpPr>
        <p:grpSpPr>
          <a:xfrm rot="10800000">
            <a:off x="-55325" y="0"/>
            <a:ext cx="9199325" cy="4604000"/>
            <a:chOff x="-55375" y="539500"/>
            <a:chExt cx="9199325" cy="4604000"/>
          </a:xfrm>
        </p:grpSpPr>
        <p:cxnSp>
          <p:nvCxnSpPr>
            <p:cNvPr id="73" name="Google Shape;73;p11"/>
            <p:cNvCxnSpPr/>
            <p:nvPr/>
          </p:nvCxnSpPr>
          <p:spPr>
            <a:xfrm>
              <a:off x="-55375" y="4608575"/>
              <a:ext cx="456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11"/>
            <p:cNvCxnSpPr/>
            <p:nvPr/>
          </p:nvCxnSpPr>
          <p:spPr>
            <a:xfrm>
              <a:off x="2576350" y="539500"/>
              <a:ext cx="6567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11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936100" y="2129352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1936100" y="1370275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93600" y="1483400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1936100" y="3827175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1936100" y="3068200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993600" y="3179712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7"/>
          </p:nvPr>
        </p:nvSpPr>
        <p:spPr>
          <a:xfrm>
            <a:off x="5969570" y="2129352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5969570" y="1370275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5033780" y="1483400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5969570" y="3827175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4"/>
          </p:nvPr>
        </p:nvSpPr>
        <p:spPr>
          <a:xfrm>
            <a:off x="5969570" y="3068200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200"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 panose="020B0503020202020204"/>
              <a:buNone/>
              <a:defRPr sz="2400">
                <a:latin typeface="Golos Text SemiBold" panose="020B0503020202020204"/>
                <a:ea typeface="Golos Text SemiBold" panose="020B0503020202020204"/>
                <a:cs typeface="Golos Text SemiBold" panose="020B0503020202020204"/>
                <a:sym typeface="Golos Text SemiBold" panose="020B0503020202020204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5033780" y="3179712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cxnSp>
        <p:nvCxnSpPr>
          <p:cNvPr id="91" name="Google Shape;91;p1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 panose="020B0503020202020204"/>
              <a:buNone/>
              <a:defRPr sz="3100">
                <a:solidFill>
                  <a:schemeClr val="dk1"/>
                </a:solidFill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 panose="020B0503020202020204"/>
              <a:buNone/>
              <a:defRPr sz="3100">
                <a:solidFill>
                  <a:schemeClr val="dk1"/>
                </a:solidFill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 panose="020B0503020202020204"/>
              <a:buNone/>
              <a:defRPr sz="3100">
                <a:solidFill>
                  <a:schemeClr val="dk1"/>
                </a:solidFill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 panose="020B0503020202020204"/>
              <a:buNone/>
              <a:defRPr sz="3100">
                <a:solidFill>
                  <a:schemeClr val="dk1"/>
                </a:solidFill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 panose="020B0503020202020204"/>
              <a:buNone/>
              <a:defRPr sz="3100">
                <a:solidFill>
                  <a:schemeClr val="dk1"/>
                </a:solidFill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 panose="020B0503020202020204"/>
              <a:buNone/>
              <a:defRPr sz="3100">
                <a:solidFill>
                  <a:schemeClr val="dk1"/>
                </a:solidFill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 panose="020B0503020202020204"/>
              <a:buNone/>
              <a:defRPr sz="3100">
                <a:solidFill>
                  <a:schemeClr val="dk1"/>
                </a:solidFill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 panose="020B0503020202020204"/>
              <a:buNone/>
              <a:defRPr sz="3100">
                <a:solidFill>
                  <a:schemeClr val="dk1"/>
                </a:solidFill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 panose="020B0503020202020204"/>
              <a:buNone/>
              <a:defRPr sz="3100">
                <a:solidFill>
                  <a:schemeClr val="dk1"/>
                </a:solidFill>
                <a:latin typeface="Golos Text" panose="020B0503020202020204"/>
                <a:ea typeface="Golos Text" panose="020B0503020202020204"/>
                <a:cs typeface="Golos Text" panose="020B0503020202020204"/>
                <a:sym typeface="Golos Text" panose="020B0503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pic>
        <p:nvPicPr>
          <p:cNvPr id="2" name="Picture 1" descr="SPEC LOGO"/>
          <p:cNvPicPr>
            <a:picLocks noChangeAspect="1"/>
          </p:cNvPicPr>
          <p:nvPr userDrawn="1"/>
        </p:nvPicPr>
        <p:blipFill>
          <a:blip r:embed="rId30">
            <a:alphaModFix amt="11000"/>
          </a:blip>
          <a:srcRect b="47014"/>
          <a:stretch>
            <a:fillRect/>
          </a:stretch>
        </p:blipFill>
        <p:spPr>
          <a:xfrm>
            <a:off x="868680" y="1134110"/>
            <a:ext cx="7406640" cy="247713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5" r:id="rId13"/>
    <p:sldLayoutId id="2147483666" r:id="rId14"/>
    <p:sldLayoutId id="2147483667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55/2020/8830200" TargetMode="External"/><Relationship Id="rId2" Type="http://schemas.openxmlformats.org/officeDocument/2006/relationships/hyperlink" Target="https://doi.org/10.12968/bjcn.2008.13.4.29024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93/jamia/ocab145" TargetMode="External"/><Relationship Id="rId5" Type="http://schemas.openxmlformats.org/officeDocument/2006/relationships/hyperlink" Target="https://doi.org/10.1111/hex.13299" TargetMode="External"/><Relationship Id="rId4" Type="http://schemas.openxmlformats.org/officeDocument/2006/relationships/hyperlink" Target="https://doi.org/10.1109/ICSTCEE49637.2020.927722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ege Head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38328"/>
            <a:ext cx="7981583" cy="10344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-1256030" y="1168500"/>
            <a:ext cx="11890375" cy="968535"/>
          </a:xfrm>
          <a:prstGeom prst="rect">
            <a:avLst/>
          </a:prstGeom>
        </p:spPr>
        <p:txBody>
          <a:bodyPr wrap="square" tIns="91440" rIns="0" bIns="182880" anchor="ctr">
            <a:spAutoFit/>
          </a:bodyPr>
          <a:lstStyle/>
          <a:p>
            <a:pPr algn="ctr" defTabSz="266700">
              <a:lnSpc>
                <a:spcPct val="107000"/>
              </a:lnSpc>
            </a:pPr>
            <a:r>
              <a:rPr lang="en-US" altLang="zh-CN" b="1" dirty="0">
                <a:latin typeface="Times New Roman" pitchFamily="18" charset="0"/>
                <a:ea typeface="Calibri" panose="020F0502020204030204"/>
                <a:cs typeface="Times New Roman" pitchFamily="18" charset="0"/>
              </a:rPr>
              <a:t>DEPARTMENT OF COMPUTER SCIENCE AND ENGINEERING</a:t>
            </a:r>
          </a:p>
          <a:p>
            <a:pPr algn="ctr" defTabSz="266700">
              <a:lnSpc>
                <a:spcPct val="107000"/>
              </a:lnSpc>
            </a:pPr>
            <a:r>
              <a:rPr lang="en-US" altLang="zh-CN" b="1" dirty="0">
                <a:latin typeface="Times New Roman" pitchFamily="18" charset="0"/>
                <a:ea typeface="Calibri" panose="020F0502020204030204"/>
                <a:cs typeface="Times New Roman" pitchFamily="18" charset="0"/>
              </a:rPr>
              <a:t>AND </a:t>
            </a:r>
          </a:p>
          <a:p>
            <a:pPr algn="ctr" defTabSz="266700">
              <a:lnSpc>
                <a:spcPct val="107000"/>
              </a:lnSpc>
            </a:pPr>
            <a:r>
              <a:rPr lang="en-US" altLang="zh-CN" b="1" dirty="0">
                <a:latin typeface="Times New Roman" pitchFamily="18" charset="0"/>
                <a:ea typeface="Calibri" panose="020F0502020204030204"/>
                <a:cs typeface="Times New Roman" pitchFamily="18" charset="0"/>
              </a:rPr>
              <a:t>INFORMATION TECHNOLOGY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149157" y="2026385"/>
            <a:ext cx="5080000" cy="3228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266700">
              <a:lnSpc>
                <a:spcPct val="107000"/>
              </a:lnSpc>
              <a:spcAft>
                <a:spcPts val="800"/>
              </a:spcAft>
            </a:pPr>
            <a:r>
              <a:rPr lang="en-US" altLang="zh-CN" b="1" dirty="0">
                <a:latin typeface="Times New Roman" pitchFamily="18" charset="0"/>
                <a:ea typeface="Calibri" panose="020F0502020204030204"/>
                <a:cs typeface="Times New Roman" pitchFamily="18" charset="0"/>
              </a:rPr>
              <a:t>MAJOR PROJECT 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11505" y="2500313"/>
            <a:ext cx="5080000" cy="6559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266700">
              <a:lnSpc>
                <a:spcPct val="107000"/>
              </a:lnSpc>
              <a:spcAft>
                <a:spcPts val="800"/>
              </a:spcAft>
            </a:pPr>
            <a:r>
              <a:rPr lang="en-US" altLang="zh-CN" b="1" dirty="0">
                <a:latin typeface="Times New Roman" pitchFamily="18" charset="0"/>
                <a:ea typeface="Calibri" panose="020F0502020204030204"/>
                <a:cs typeface="Times New Roman" pitchFamily="18" charset="0"/>
              </a:rPr>
              <a:t>SECTION : INFORMATION TECHNOLOGY-B </a:t>
            </a:r>
          </a:p>
          <a:p>
            <a:pPr algn="l" defTabSz="266700">
              <a:lnSpc>
                <a:spcPct val="107000"/>
              </a:lnSpc>
              <a:spcAft>
                <a:spcPts val="800"/>
              </a:spcAft>
            </a:pPr>
            <a:r>
              <a:rPr lang="en-US" altLang="zh-CN" b="1" dirty="0">
                <a:latin typeface="Times New Roman" pitchFamily="18" charset="0"/>
                <a:ea typeface="Calibri" panose="020F0502020204030204"/>
                <a:cs typeface="Times New Roman" pitchFamily="18" charset="0"/>
              </a:rPr>
              <a:t>BATCH : 04</a:t>
            </a:r>
          </a:p>
        </p:txBody>
      </p:sp>
      <p:graphicFrame>
        <p:nvGraphicFramePr>
          <p:cNvPr id="9" name="Table 8"/>
          <p:cNvGraphicFramePr/>
          <p:nvPr>
            <p:extLst>
              <p:ext uri="{D42A27DB-BD31-4B8C-83A1-F6EECF244321}">
                <p14:modId xmlns:p14="http://schemas.microsoft.com/office/powerpoint/2010/main" val="2594947933"/>
              </p:ext>
            </p:extLst>
          </p:nvPr>
        </p:nvGraphicFramePr>
        <p:xfrm>
          <a:off x="611504" y="3222311"/>
          <a:ext cx="4984624" cy="123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Times New Roman Regular" panose="02020803070505020304" charset="0"/>
                          <a:cs typeface="Times New Roman Regular" panose="020208030705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Times New Roman Regular" panose="02020803070505020304" charset="0"/>
                          <a:cs typeface="Times New Roman Regular" panose="020208030705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Times New Roman Regular" panose="02020803070505020304" charset="0"/>
                          <a:cs typeface="Times New Roman Regular" panose="02020803070505020304" charset="0"/>
                        </a:rPr>
                        <a:t>Roll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latin typeface="Times New Roman Regular" panose="02020803070505020304" charset="0"/>
                          <a:cs typeface="Times New Roman Regular" panose="02020803070505020304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 Regular" panose="02020803070505020304" charset="0"/>
                          <a:cs typeface="Times New Roman Regular" panose="02020803070505020304" charset="0"/>
                        </a:rPr>
                        <a:t>PUNNA SAI GANESH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 Regular" panose="02020803070505020304" charset="0"/>
                          <a:cs typeface="Times New Roman Regular" panose="02020803070505020304" charset="0"/>
                        </a:rPr>
                        <a:t>21BK1A1298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Times New Roman Regular" panose="02020803070505020304" charset="0"/>
                          <a:cs typeface="Times New Roman Regular" panose="0202080307050502030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 Regular" panose="02020803070505020304" charset="0"/>
                          <a:cs typeface="Times New Roman Regular" panose="02020803070505020304" charset="0"/>
                        </a:rPr>
                        <a:t>VANJARAPU BHANU CHARAN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 Regular" panose="02020803070505020304" charset="0"/>
                          <a:cs typeface="Times New Roman Regular" panose="02020803070505020304" charset="0"/>
                        </a:rPr>
                        <a:t>21BK1A12C3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Times New Roman Regular" panose="02020803070505020304" charset="0"/>
                          <a:cs typeface="Times New Roman Regular" panose="0202080307050502030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 Regular" panose="02020803070505020304" charset="0"/>
                          <a:cs typeface="Times New Roman Regular" panose="02020803070505020304" charset="0"/>
                        </a:rPr>
                        <a:t>BELLAMKONDA RAGHU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 Regular" panose="02020803070505020304" charset="0"/>
                          <a:cs typeface="Times New Roman Regular" panose="02020803070505020304" charset="0"/>
                        </a:rPr>
                        <a:t>22BK5A1203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5397908" y="3896825"/>
            <a:ext cx="3307715" cy="973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266700">
              <a:lnSpc>
                <a:spcPct val="107000"/>
              </a:lnSpc>
              <a:spcAft>
                <a:spcPts val="800"/>
              </a:spcAft>
            </a:pPr>
            <a:r>
              <a:rPr lang="en-US" altLang="zh-CN" b="1" dirty="0">
                <a:latin typeface="Times New Roman" pitchFamily="18" charset="0"/>
                <a:ea typeface="Calibri" panose="020F0502020204030204"/>
                <a:cs typeface="Times New Roman" pitchFamily="18" charset="0"/>
                <a:sym typeface="+mn-ea"/>
              </a:rPr>
              <a:t>GUIDE</a:t>
            </a:r>
          </a:p>
          <a:p>
            <a:pPr algn="ctr" defTabSz="266700">
              <a:lnSpc>
                <a:spcPct val="107000"/>
              </a:lnSpc>
              <a:spcAft>
                <a:spcPts val="800"/>
              </a:spcAft>
            </a:pPr>
            <a:r>
              <a:rPr lang="en-US" altLang="zh-CN" b="1" dirty="0">
                <a:latin typeface="Times New Roman" pitchFamily="18" charset="0"/>
                <a:ea typeface="Calibri" panose="020F0502020204030204"/>
                <a:cs typeface="Times New Roman" pitchFamily="18" charset="0"/>
                <a:sym typeface="+mn-ea"/>
              </a:rPr>
              <a:t>Dr. K. LITTLE FLOWER, PhD</a:t>
            </a:r>
          </a:p>
          <a:p>
            <a:pPr algn="ctr" defTabSz="266700">
              <a:lnSpc>
                <a:spcPct val="107000"/>
              </a:lnSpc>
              <a:spcAft>
                <a:spcPts val="800"/>
              </a:spcAft>
            </a:pPr>
            <a:r>
              <a:rPr lang="en-US" altLang="zh-CN" b="1" dirty="0">
                <a:latin typeface="Times New Roman" pitchFamily="18" charset="0"/>
                <a:ea typeface="Calibri" panose="020F0502020204030204"/>
                <a:cs typeface="Times New Roman" pitchFamily="18" charset="0"/>
                <a:sym typeface="+mn-ea"/>
              </a:rPr>
              <a:t>Associate Professor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75D10-C1B3-3507-4775-217CB4CECCF3}"/>
              </a:ext>
            </a:extLst>
          </p:cNvPr>
          <p:cNvSpPr txBox="1"/>
          <p:nvPr/>
        </p:nvSpPr>
        <p:spPr>
          <a:xfrm>
            <a:off x="713225" y="1020550"/>
            <a:ext cx="77175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process: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&amp; Authentication – Secure login using biometric authentication.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 Entry &amp; Chatbot Interaction – AI-based disease prediction using NLP &amp; ML.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 &amp; Medicine Delivery – Asha workers deliver medications &amp; health services.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&amp; Analysis – Extracts medical report details for further analysis.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Technologies Used: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Chatbot: NLP &amp; ML for symptom-based predictions.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API: Converts voice inputs to text.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MySQL: Manages patient health records.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Framework: Web-based application backend.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System Architecture</a:t>
            </a:r>
          </a:p>
        </p:txBody>
      </p:sp>
      <p:pic>
        <p:nvPicPr>
          <p:cNvPr id="3" name="Picture 2" descr="nbh&#10;">
            <a:extLst>
              <a:ext uri="{FF2B5EF4-FFF2-40B4-BE49-F238E27FC236}">
                <a16:creationId xmlns:a16="http://schemas.microsoft.com/office/drawing/2014/main" id="{860A5C22-6358-51CA-B07D-C558FB3E9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151258"/>
            <a:ext cx="7717499" cy="3521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067E69-3CCD-060B-AFAA-1FD07817B56F}"/>
              </a:ext>
            </a:extLst>
          </p:cNvPr>
          <p:cNvSpPr txBox="1"/>
          <p:nvPr/>
        </p:nvSpPr>
        <p:spPr>
          <a:xfrm>
            <a:off x="3157702" y="4680446"/>
            <a:ext cx="2828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FIG-1.1: SYSTEM ARCHITECTURE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Implementation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4645A-CD00-8A9C-AB28-69EFBD3A803A}"/>
              </a:ext>
            </a:extLst>
          </p:cNvPr>
          <p:cNvSpPr txBox="1"/>
          <p:nvPr/>
        </p:nvSpPr>
        <p:spPr>
          <a:xfrm>
            <a:off x="713224" y="1182624"/>
            <a:ext cx="8016247" cy="330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marL="171450" lvl="0" indent="-171450">
              <a:buFont typeface="Wingdings" panose="05000000000000000000" pitchFamily="2" charset="2"/>
              <a:buChar char="§"/>
              <a:tabLst>
                <a:tab pos="2000250" algn="l"/>
                <a:tab pos="2343150" algn="l"/>
              </a:tabLst>
            </a:pPr>
            <a:r>
              <a:rPr lang="en-US" sz="12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Processor 	:    Intel i5/AMD Ryzen 5</a:t>
            </a:r>
            <a:endParaRPr lang="en-IN" sz="1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171450" lvl="0" indent="-171450">
              <a:buFont typeface="Wingdings" panose="05000000000000000000" pitchFamily="2" charset="2"/>
              <a:buChar char="§"/>
              <a:tabLst>
                <a:tab pos="1371600" algn="l"/>
                <a:tab pos="2000250" algn="l"/>
              </a:tabLst>
            </a:pPr>
            <a:r>
              <a:rPr lang="en-US" sz="12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Hard Disk		:    500GB SSD</a:t>
            </a:r>
            <a:endParaRPr lang="en-IN" sz="1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171450" lvl="0" indent="-171450">
              <a:buFont typeface="Wingdings" panose="05000000000000000000" pitchFamily="2" charset="2"/>
              <a:buChar char="§"/>
              <a:tabLst>
                <a:tab pos="2000250" algn="l"/>
              </a:tabLst>
            </a:pPr>
            <a:r>
              <a:rPr lang="en-US" sz="12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RAM	:    8GB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>
              <a:buFont typeface="Wingdings" panose="05000000000000000000" pitchFamily="2" charset="2"/>
              <a:buChar char="§"/>
              <a:tabLst>
                <a:tab pos="2000250" algn="l"/>
              </a:tabLst>
            </a:pPr>
            <a:r>
              <a:rPr lang="en-US" sz="12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Operating System	:    Windows 7/8/10/11		</a:t>
            </a:r>
            <a:endParaRPr lang="en-IN" sz="1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171450" lvl="0" indent="-171450" algn="just">
              <a:buFont typeface="Wingdings" panose="05000000000000000000" pitchFamily="2" charset="2"/>
              <a:buChar char="§"/>
              <a:tabLst>
                <a:tab pos="2000250" algn="l"/>
              </a:tabLst>
            </a:pPr>
            <a:r>
              <a:rPr lang="en-US" sz="12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IDE	:    VS Code</a:t>
            </a:r>
            <a:endParaRPr lang="en-IN" sz="1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171450" lvl="0" indent="-171450" algn="just">
              <a:buFont typeface="Wingdings" panose="05000000000000000000" pitchFamily="2" charset="2"/>
              <a:buChar char="§"/>
              <a:tabLst>
                <a:tab pos="2000250" algn="l"/>
              </a:tabLst>
            </a:pPr>
            <a:r>
              <a:rPr lang="en-US" sz="12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Technology	:    PYTHON, DJANGO, HTML, CSS, JAVA SCRIPT, </a:t>
            </a:r>
            <a:r>
              <a:rPr lang="en-US" sz="12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SQLyog</a:t>
            </a:r>
            <a:endParaRPr lang="en-US" sz="1200" dirty="0">
              <a:solidFill>
                <a:srgbClr val="0E101A"/>
              </a:solidFill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171450" lvl="0" indent="-171450" algn="just">
              <a:buFont typeface="Wingdings" panose="05000000000000000000" pitchFamily="2" charset="2"/>
              <a:buChar char="§"/>
              <a:tabLst>
                <a:tab pos="2000250" algn="l"/>
              </a:tabLst>
            </a:pPr>
            <a:endParaRPr lang="en-IN" sz="1050" dirty="0">
              <a:solidFill>
                <a:srgbClr val="0E101A"/>
              </a:solidFill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lvl="0" algn="just">
              <a:tabLst>
                <a:tab pos="2000250" algn="l"/>
              </a:tabLst>
            </a:pPr>
            <a:r>
              <a:rPr lang="en-IN" b="1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I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AI chatbot using NLP &amp; ML models.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speech recognition for voice-based queries.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secure patient login &amp; authentication system.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MySQL database for patient record storage.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chatbot accuracy using more training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doctor-patient connectivity stability.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pilot kiosks in selected rural areas.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Expected Outcome</a:t>
            </a: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42F04938-981A-3370-135B-97EEB37546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4" y="1020550"/>
            <a:ext cx="7717499" cy="365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2E033D-1B57-1FE1-8B73-8E09ECB58FF9}"/>
              </a:ext>
            </a:extLst>
          </p:cNvPr>
          <p:cNvSpPr txBox="1"/>
          <p:nvPr/>
        </p:nvSpPr>
        <p:spPr>
          <a:xfrm>
            <a:off x="3688055" y="4676164"/>
            <a:ext cx="1767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FIG-2.1: HOME PAGE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Expected Outcome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04938-981A-3370-135B-97EEB37546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3225" y="1020550"/>
            <a:ext cx="7717499" cy="365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AAD5A0-7889-65FA-B803-3EC73CEB0E9C}"/>
              </a:ext>
            </a:extLst>
          </p:cNvPr>
          <p:cNvSpPr txBox="1"/>
          <p:nvPr/>
        </p:nvSpPr>
        <p:spPr>
          <a:xfrm>
            <a:off x="3313137" y="4672850"/>
            <a:ext cx="251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FIG-2.2: USER LOGIN  PAGE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41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Expected Outcome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04938-981A-3370-135B-97EEB37546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3225" y="1020550"/>
            <a:ext cx="7717499" cy="365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C1221E-EE8B-865A-0853-30DAFC20CC0C}"/>
              </a:ext>
            </a:extLst>
          </p:cNvPr>
          <p:cNvSpPr txBox="1"/>
          <p:nvPr/>
        </p:nvSpPr>
        <p:spPr>
          <a:xfrm>
            <a:off x="2587714" y="4672850"/>
            <a:ext cx="3602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FIG-2.3: USER INTERACTION WITH CHATBOT</a:t>
            </a:r>
          </a:p>
        </p:txBody>
      </p:sp>
    </p:spTree>
    <p:extLst>
      <p:ext uri="{BB962C8B-B14F-4D97-AF65-F5344CB8AC3E}">
        <p14:creationId xmlns:p14="http://schemas.microsoft.com/office/powerpoint/2010/main" val="81529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Expected Outcome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04938-981A-3370-135B-97EEB37546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3225" y="1020550"/>
            <a:ext cx="7717499" cy="365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68E585-7DB9-8A6C-A167-03DEA0667C5F}"/>
              </a:ext>
            </a:extLst>
          </p:cNvPr>
          <p:cNvSpPr txBox="1"/>
          <p:nvPr/>
        </p:nvSpPr>
        <p:spPr>
          <a:xfrm>
            <a:off x="2868129" y="4672850"/>
            <a:ext cx="3407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FIG-2.4: USER INTERACTION WITH DOCTOR</a:t>
            </a:r>
          </a:p>
        </p:txBody>
      </p:sp>
    </p:spTree>
    <p:extLst>
      <p:ext uri="{BB962C8B-B14F-4D97-AF65-F5344CB8AC3E}">
        <p14:creationId xmlns:p14="http://schemas.microsoft.com/office/powerpoint/2010/main" val="382809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Expected Outcome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04938-981A-3370-135B-97EEB37546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3225" y="1020550"/>
            <a:ext cx="7717499" cy="365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0ECA15-7BE2-1E8D-8A3D-BF0A78B4590D}"/>
              </a:ext>
            </a:extLst>
          </p:cNvPr>
          <p:cNvSpPr txBox="1"/>
          <p:nvPr/>
        </p:nvSpPr>
        <p:spPr>
          <a:xfrm>
            <a:off x="3361905" y="4672850"/>
            <a:ext cx="2420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FIG-2.5: DOCTOR LOGIN PAGE</a:t>
            </a:r>
          </a:p>
        </p:txBody>
      </p:sp>
    </p:spTree>
    <p:extLst>
      <p:ext uri="{BB962C8B-B14F-4D97-AF65-F5344CB8AC3E}">
        <p14:creationId xmlns:p14="http://schemas.microsoft.com/office/powerpoint/2010/main" val="2629913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0436D-C706-6741-9032-64BBC7428BE7}"/>
              </a:ext>
            </a:extLst>
          </p:cNvPr>
          <p:cNvSpPr txBox="1"/>
          <p:nvPr/>
        </p:nvSpPr>
        <p:spPr>
          <a:xfrm>
            <a:off x="560832" y="1109472"/>
            <a:ext cx="78698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connectivity issues in rural areas.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AI training data for rural disease symptoms.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adoption &amp; literacy barriers for kiosk use.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privacy concerns for medical records.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functionality for kiosks where possible.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AI model training with rural healthcare datasets.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voice-based assistance for non-literate users.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end-to-end encryption for patient record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AD9EF-89BA-8D37-CF5A-6FEECAC854CE}"/>
              </a:ext>
            </a:extLst>
          </p:cNvPr>
          <p:cNvSpPr txBox="1"/>
          <p:nvPr/>
        </p:nvSpPr>
        <p:spPr>
          <a:xfrm>
            <a:off x="585217" y="1194816"/>
            <a:ext cx="784550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Papers &amp; Sources: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Blake H. Innovation in practice: mobile phone technology in patient care. British journal of community nursing. 2008 Apr;13(4):160-5. </a:t>
            </a:r>
            <a:endParaRPr lang="en-IN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en-US" sz="12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https://doi.org/10.12968/bjcn.2008.13.4.29024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 startAt="2"/>
              <a:tabLst>
                <a:tab pos="457200" algn="l"/>
              </a:tabLst>
            </a:pP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Senbekov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Saliev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Bukeyeva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Almabayeva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Zhanaliyeva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Aitenova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Toishibekov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Fakhradiyev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I. The recent progress and applications of digital technologies in healthcare: a review. International journal of telemedicine and applications. 2020;2020(1):8830200.</a:t>
            </a:r>
            <a:endParaRPr lang="en-IN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en-US" sz="12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https://doi.org/10.1155/2020/8830200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 startAt="3"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Ganesh D, Seshadri G,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Sokkanarayanan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S, Bose P, Rajan S,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Sathiyanarayanan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M.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AutoImpilo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smart automated health machine using IoT to improve telemedicine and telehealth. In2020 International Conference on Smart Technologies in Computing, (ICSTCEE) 2020 Oct 9 (pp. 487-493).</a:t>
            </a:r>
            <a:endParaRPr lang="en-IN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en-US" sz="12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https://doi.org/10.1109/ICSTCEE49637.2020.9277223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 startAt="4"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Zadar T, Morrow EM, Stockley R. Ensuring patient and public involvement in the transition to AI‐assisted mental health care: A systematic scoping review and agenda for design justice. Health Expectations. 2021 Aug;24(4):1072-124.</a:t>
            </a:r>
            <a:endParaRPr lang="en-IN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en-US" sz="12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https://doi.org/10.1111/hex.13299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 startAt="5"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 R, Blayney DW, Hernandez-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Boussard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T. Health management via telemedicine: Learning from the COVID-19 experience. Journal of the American Medical Informatics Association. 2021 Nov 1;28(11):2536-40. </a:t>
            </a:r>
            <a:endParaRPr lang="en-IN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en-US" sz="12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https://doi.org/10.1093/jamia/ocab145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ctrTitle"/>
          </p:nvPr>
        </p:nvSpPr>
        <p:spPr>
          <a:xfrm>
            <a:off x="713224" y="1332200"/>
            <a:ext cx="6657959" cy="2110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  <a:t>AI POWERED HEALTH CONNECT KIOSK</a:t>
            </a:r>
            <a:br>
              <a:rPr lang="en-IN" sz="3200" b="1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altLang="en-GB" sz="3300" b="1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261C05-69BA-4E78-114C-2A3C22C23847}"/>
              </a:ext>
            </a:extLst>
          </p:cNvPr>
          <p:cNvSpPr txBox="1"/>
          <p:nvPr/>
        </p:nvSpPr>
        <p:spPr>
          <a:xfrm>
            <a:off x="713224" y="1207008"/>
            <a:ext cx="7955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Health Connect Kiosk is a scalable, AI-driven healthcare solution that can transform rural medical accessibility.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Telemedicine integration bridges the doctor shortage.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chatbot assists in early disease detection.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Asha workers ensure medicine delivery.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F6F6B-A313-192E-6CED-9FA3E7157C12}"/>
              </a:ext>
            </a:extLst>
          </p:cNvPr>
          <p:cNvSpPr txBox="1"/>
          <p:nvPr/>
        </p:nvSpPr>
        <p:spPr>
          <a:xfrm>
            <a:off x="713225" y="1028045"/>
            <a:ext cx="7717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>
            <a:spLocks noGrp="1"/>
          </p:cNvSpPr>
          <p:nvPr>
            <p:ph type="title"/>
          </p:nvPr>
        </p:nvSpPr>
        <p:spPr>
          <a:xfrm>
            <a:off x="292100" y="221625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1" dirty="0">
                <a:latin typeface="Times New Roman Bold" panose="02020803070505020304" charset="0"/>
                <a:cs typeface="Times New Roman Bold" panose="02020803070505020304" charset="0"/>
              </a:rPr>
              <a:t>	</a:t>
            </a:r>
            <a:r>
              <a:rPr lang="en-US" altLang="en-GB" sz="2800" b="1" dirty="0">
                <a:latin typeface="Times New Roman Bold" panose="02020803070505020304" charset="0"/>
                <a:cs typeface="Times New Roman Bold" panose="02020803070505020304" charset="0"/>
              </a:rPr>
              <a:t>Abstract</a:t>
            </a:r>
          </a:p>
        </p:txBody>
      </p:sp>
      <p:sp>
        <p:nvSpPr>
          <p:cNvPr id="343" name="Google Shape;343;p46"/>
          <p:cNvSpPr txBox="1">
            <a:spLocks noGrp="1"/>
          </p:cNvSpPr>
          <p:nvPr>
            <p:ph type="subTitle" idx="4294967295"/>
          </p:nvPr>
        </p:nvSpPr>
        <p:spPr>
          <a:xfrm>
            <a:off x="358410" y="771525"/>
            <a:ext cx="8118528" cy="4150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Healthcare in rural India suffers from inadequate infrastructure, a scarcity of medical professionals, and late diagnosis. 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742950" indent="-28575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paper presents an innovative solution—a kiosk based on AI-assisted telemedicine—designed to bridge the gap in healthcare for rural areas. 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742950" indent="-28575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kiosk takes advantage of cutting-edge technologies such as artificial intelligence to provide accessible, efficient, and reliable medical services. </a:t>
            </a:r>
          </a:p>
          <a:p>
            <a:pPr marL="742950" indent="-28575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features are user-friendly in this system, such as the voice-to-text processing capability and disease prediction through a preprogrammed machine learning algorithm, as well as seamless doctor-patient connectivity. </a:t>
            </a:r>
          </a:p>
          <a:p>
            <a:pPr marL="742950" indent="-28575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Some enhancements for future development includes support for multiple languages, and improved user interfaces.</a:t>
            </a:r>
            <a:endParaRPr lang="en-IN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lvl="0" indent="0" algn="just">
              <a:buNone/>
            </a:pPr>
            <a:endParaRPr lang="en-US" alt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>
              <a:buNone/>
            </a:pPr>
            <a:endParaRPr lang="en-US" alt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sz="2800" b="1" dirty="0">
                <a:latin typeface="Times New Roman Bold" panose="02020803070505020304" charset="0"/>
                <a:cs typeface="Times New Roman Bold" panose="02020803070505020304" charset="0"/>
              </a:rPr>
              <a:t>Introduction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F043B-F98A-1863-E4C9-559413B05C2E}"/>
              </a:ext>
            </a:extLst>
          </p:cNvPr>
          <p:cNvSpPr txBox="1"/>
          <p:nvPr/>
        </p:nvSpPr>
        <p:spPr>
          <a:xfrm>
            <a:off x="713224" y="1158240"/>
            <a:ext cx="7717499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Despite these challenges, the access to quality healthcare in rural India remains scarce due to the lack of medical professionals, infrastructure, and logistics.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results in delayed diagnosis, inadequate treatment, and poor health outcomes for these underserved communities.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Telemedicine is a promising approach to addressing such challenges by providing remote consultations and diagnostics.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there is little scope in a rural setting because of a couple of factors related to costs, customization limitations, and technological constraints.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Accordingly, this paper has proposed an AI-assisted telemedicine kiosk for overcoming these limitations and delivering accessible, efficient, and reliable health services to the rural population.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Bridging the gap of the patient to the healthcare providers through the employment of advanced technology, including AI the kiosk will comprise the following as features: real-time consultation with the doctor, the AI-driven system that predicts a disease, and connecting it to the local workers to deliver on time medicines along with follow-ups.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new system is aimed at transforming the delivery of health care in rural areas by fusing state-of the-art technology with grassroots healthcare networks, thus making quality medical services accessible to everyone.</a:t>
            </a:r>
          </a:p>
          <a:p>
            <a:endParaRPr lang="en-IN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BA7B6-B270-4E28-8413-C3E6FF367305}"/>
              </a:ext>
            </a:extLst>
          </p:cNvPr>
          <p:cNvSpPr txBox="1"/>
          <p:nvPr/>
        </p:nvSpPr>
        <p:spPr>
          <a:xfrm>
            <a:off x="512064" y="1219200"/>
            <a:ext cx="791866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Healthcare accessibility in rural India is heavily constrained by the scarcity of medical professionals and insufficient infrastructure, thus causing delayed diagnosis and poor health outcomes.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order to tackle these issues, the project presents an AI-based telemedicine robotic kiosk placed strategically in villages for seamless access to expert consultations through the e-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sanjeevani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App.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supported by local Asha workers to ensure that medicines are delivered on time and, thus, helps bridge the gap in healthcare for the people living in the rural areas. 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F57F2-6D0E-EB39-CCE7-2C879AA260C6}"/>
              </a:ext>
            </a:extLst>
          </p:cNvPr>
          <p:cNvSpPr txBox="1"/>
          <p:nvPr/>
        </p:nvSpPr>
        <p:spPr>
          <a:xfrm>
            <a:off x="621792" y="1146048"/>
            <a:ext cx="7808933" cy="2073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major objectives of this AI-assisted telemedicine kiosk project are: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ensure accessible healthcare services for the rural Indian population with a safe, user-friendly medical consultation platform.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timely delivery of medicines and essential services with the help of local Asha workers.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utilize AI-based technologies for correct diagnosis, data management, and customized care.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empower communities and ensure sustainable health outcomes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Literature Survey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37B709-E3D6-FF3D-8DDE-E966DAFAC9EC}"/>
              </a:ext>
            </a:extLst>
          </p:cNvPr>
          <p:cNvGraphicFramePr>
            <a:graphicFrameLocks noGrp="1"/>
          </p:cNvGraphicFramePr>
          <p:nvPr/>
        </p:nvGraphicFramePr>
        <p:xfrm>
          <a:off x="548640" y="1109473"/>
          <a:ext cx="8278368" cy="364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728">
                  <a:extLst>
                    <a:ext uri="{9D8B030D-6E8A-4147-A177-3AD203B41FA5}">
                      <a16:colId xmlns:a16="http://schemas.microsoft.com/office/drawing/2014/main" val="3376855523"/>
                    </a:ext>
                  </a:extLst>
                </a:gridCol>
                <a:gridCol w="1379728">
                  <a:extLst>
                    <a:ext uri="{9D8B030D-6E8A-4147-A177-3AD203B41FA5}">
                      <a16:colId xmlns:a16="http://schemas.microsoft.com/office/drawing/2014/main" val="1646520556"/>
                    </a:ext>
                  </a:extLst>
                </a:gridCol>
                <a:gridCol w="1379728">
                  <a:extLst>
                    <a:ext uri="{9D8B030D-6E8A-4147-A177-3AD203B41FA5}">
                      <a16:colId xmlns:a16="http://schemas.microsoft.com/office/drawing/2014/main" val="2193563153"/>
                    </a:ext>
                  </a:extLst>
                </a:gridCol>
                <a:gridCol w="1379728">
                  <a:extLst>
                    <a:ext uri="{9D8B030D-6E8A-4147-A177-3AD203B41FA5}">
                      <a16:colId xmlns:a16="http://schemas.microsoft.com/office/drawing/2014/main" val="3361686412"/>
                    </a:ext>
                  </a:extLst>
                </a:gridCol>
                <a:gridCol w="1379728">
                  <a:extLst>
                    <a:ext uri="{9D8B030D-6E8A-4147-A177-3AD203B41FA5}">
                      <a16:colId xmlns:a16="http://schemas.microsoft.com/office/drawing/2014/main" val="4240668628"/>
                    </a:ext>
                  </a:extLst>
                </a:gridCol>
                <a:gridCol w="1379728">
                  <a:extLst>
                    <a:ext uri="{9D8B030D-6E8A-4147-A177-3AD203B41FA5}">
                      <a16:colId xmlns:a16="http://schemas.microsoft.com/office/drawing/2014/main" val="4107209465"/>
                    </a:ext>
                  </a:extLst>
                </a:gridCol>
              </a:tblGrid>
              <a:tr h="500170"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IN" sz="1210" b="1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21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IN" sz="1210" b="1" u="none" strike="noStrike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1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IN" sz="1210" b="1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21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IN" sz="1210" b="1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1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IN" sz="1210" b="1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lang="en-IN" sz="121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IN" sz="1210" b="1" u="none" strike="noStrike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1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IN" sz="121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TOOLS</a:t>
                      </a:r>
                      <a:endParaRPr lang="en-IN" sz="121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IN" sz="1210" b="1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IN" sz="121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IN" sz="1210" b="1" u="none" strike="noStrike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1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IN" sz="1210" b="1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IN" sz="121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IN" sz="1210" b="1" u="none" strike="noStrike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1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1386282"/>
                  </a:ext>
                </a:extLst>
              </a:tr>
              <a:tr h="702381"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Innovation in practice: mobile phone technology in patient care.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IN" sz="1200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2008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IN" sz="1200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Blake 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IOT methods are used for medical services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Accurate spatial representation, visual mapping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Dependency on GIS infrastructure, limited real-time updates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8286174"/>
                  </a:ext>
                </a:extLst>
              </a:tr>
              <a:tr h="12291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recent progress and applications of digital technologies in healthcare: a review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IN" sz="1200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IN" sz="1200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Senbekov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Saliev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Bukeyeva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Z,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Almabayeva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Zhanaliyeva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Aitenova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Toishibekov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Y,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Fakhradiyev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Digital technologies in healthcare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Improved accessibility, enhanced data management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challenges, data security concerns.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0915162"/>
                  </a:ext>
                </a:extLst>
              </a:tr>
              <a:tr h="1131661"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AutoImpilo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: smart automated health machine using IoT to improve telemedicine and telehealth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Ganesh D, Seshadri G,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Sokkanarayanan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 S, Bose P, Rajan S,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Sathiyanarayanan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 M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00000"/>
                        </a:lnSpc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IoT-based smart health machine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monitoring, automation in telehealth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initial cost, integration complexities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697437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37B709-E3D6-FF3D-8DDE-E966DAFAC9EC}"/>
              </a:ext>
            </a:extLst>
          </p:cNvPr>
          <p:cNvGraphicFramePr>
            <a:graphicFrameLocks noGrp="1"/>
          </p:cNvGraphicFramePr>
          <p:nvPr/>
        </p:nvGraphicFramePr>
        <p:xfrm>
          <a:off x="548640" y="1109473"/>
          <a:ext cx="8278368" cy="340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728">
                  <a:extLst>
                    <a:ext uri="{9D8B030D-6E8A-4147-A177-3AD203B41FA5}">
                      <a16:colId xmlns:a16="http://schemas.microsoft.com/office/drawing/2014/main" val="3376855523"/>
                    </a:ext>
                  </a:extLst>
                </a:gridCol>
                <a:gridCol w="1379728">
                  <a:extLst>
                    <a:ext uri="{9D8B030D-6E8A-4147-A177-3AD203B41FA5}">
                      <a16:colId xmlns:a16="http://schemas.microsoft.com/office/drawing/2014/main" val="1646520556"/>
                    </a:ext>
                  </a:extLst>
                </a:gridCol>
                <a:gridCol w="1379728">
                  <a:extLst>
                    <a:ext uri="{9D8B030D-6E8A-4147-A177-3AD203B41FA5}">
                      <a16:colId xmlns:a16="http://schemas.microsoft.com/office/drawing/2014/main" val="2193563153"/>
                    </a:ext>
                  </a:extLst>
                </a:gridCol>
                <a:gridCol w="1379728">
                  <a:extLst>
                    <a:ext uri="{9D8B030D-6E8A-4147-A177-3AD203B41FA5}">
                      <a16:colId xmlns:a16="http://schemas.microsoft.com/office/drawing/2014/main" val="3361686412"/>
                    </a:ext>
                  </a:extLst>
                </a:gridCol>
                <a:gridCol w="1379728">
                  <a:extLst>
                    <a:ext uri="{9D8B030D-6E8A-4147-A177-3AD203B41FA5}">
                      <a16:colId xmlns:a16="http://schemas.microsoft.com/office/drawing/2014/main" val="4240668628"/>
                    </a:ext>
                  </a:extLst>
                </a:gridCol>
                <a:gridCol w="1379728">
                  <a:extLst>
                    <a:ext uri="{9D8B030D-6E8A-4147-A177-3AD203B41FA5}">
                      <a16:colId xmlns:a16="http://schemas.microsoft.com/office/drawing/2014/main" val="4107209465"/>
                    </a:ext>
                  </a:extLst>
                </a:gridCol>
              </a:tblGrid>
              <a:tr h="716099">
                <a:tc>
                  <a:txBody>
                    <a:bodyPr/>
                    <a:lstStyle/>
                    <a:p>
                      <a:pPr marL="8890" indent="-8890">
                        <a:lnSpc>
                          <a:spcPct val="150000"/>
                        </a:lnSpc>
                      </a:pPr>
                      <a:r>
                        <a:rPr lang="en-IN" sz="1200" b="1" u="none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2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" indent="-8890" algn="ctr">
                        <a:lnSpc>
                          <a:spcPct val="150000"/>
                        </a:lnSpc>
                      </a:pPr>
                      <a:r>
                        <a:rPr lang="en-IN" sz="1200" b="1" u="none" strike="noStrike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ctr">
                        <a:lnSpc>
                          <a:spcPct val="150000"/>
                        </a:lnSpc>
                      </a:pPr>
                      <a:r>
                        <a:rPr lang="en-IN" sz="1200" b="1" u="none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2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" indent="-8890" algn="ctr">
                        <a:lnSpc>
                          <a:spcPct val="150000"/>
                        </a:lnSpc>
                      </a:pPr>
                      <a:r>
                        <a:rPr lang="en-IN" sz="1200" b="1" u="none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ctr">
                        <a:lnSpc>
                          <a:spcPct val="150000"/>
                        </a:lnSpc>
                      </a:pPr>
                      <a:r>
                        <a:rPr lang="en-IN" sz="1200" b="1" u="none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 20NAME</a:t>
                      </a:r>
                      <a:endParaRPr lang="en-IN" sz="12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" indent="-8890" algn="ctr">
                        <a:lnSpc>
                          <a:spcPct val="150000"/>
                        </a:lnSpc>
                      </a:pPr>
                      <a:r>
                        <a:rPr lang="en-IN" sz="1200" b="1" u="none" strike="noStrike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ctr">
                        <a:lnSpc>
                          <a:spcPct val="150000"/>
                        </a:lnSpc>
                      </a:pPr>
                      <a:r>
                        <a:rPr lang="en-IN" sz="12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TOOLS</a:t>
                      </a:r>
                      <a:endParaRPr lang="en-IN" sz="12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>
                        <a:lnSpc>
                          <a:spcPct val="150000"/>
                        </a:lnSpc>
                      </a:pPr>
                      <a:r>
                        <a:rPr lang="en-IN" sz="1200" b="1" u="none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IN" sz="12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" indent="-8890" algn="ctr">
                        <a:lnSpc>
                          <a:spcPct val="150000"/>
                        </a:lnSpc>
                      </a:pPr>
                      <a:r>
                        <a:rPr lang="en-IN" sz="1200" b="1" u="none" strike="noStrike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ctr">
                        <a:lnSpc>
                          <a:spcPct val="150000"/>
                        </a:lnSpc>
                      </a:pPr>
                      <a:r>
                        <a:rPr lang="en-IN" sz="1200" b="1" u="none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IN" sz="12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" indent="-8890" algn="ctr">
                        <a:lnSpc>
                          <a:spcPct val="150000"/>
                        </a:lnSpc>
                      </a:pPr>
                      <a:r>
                        <a:rPr lang="en-IN" sz="1200" b="1" u="none" strike="noStrike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1386282"/>
                  </a:ext>
                </a:extLst>
              </a:tr>
              <a:tr h="716099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Ensuring patient and public involvement in the transition to AI‐assisted mental health care: A systematic scoping review and agenda for design justice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50000"/>
                        </a:lnSpc>
                      </a:pPr>
                      <a:r>
                        <a:rPr lang="en-IN" sz="1200" u="non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50000"/>
                        </a:lnSpc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Zadar T, Morrow EM, Stockley R </a:t>
                      </a:r>
                      <a:endParaRPr lang="en-IN" sz="12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AI-assisted mental health care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50000"/>
                        </a:lnSpc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Increased patient engagement, improved mental health diagnosis</a:t>
                      </a:r>
                      <a:endParaRPr lang="en-IN" sz="12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 algn="l">
                        <a:lnSpc>
                          <a:spcPct val="150000"/>
                        </a:lnSpc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Ethical concerns, potential bias in AI models</a:t>
                      </a: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.</a:t>
                      </a:r>
                      <a:endParaRPr lang="en-IN" sz="12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7616512"/>
                  </a:ext>
                </a:extLst>
              </a:tr>
              <a:tr h="716099">
                <a:tc>
                  <a:txBody>
                    <a:bodyPr/>
                    <a:lstStyle/>
                    <a:p>
                      <a:pPr marL="8890" indent="-8890">
                        <a:lnSpc>
                          <a:spcPct val="107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Health management via telemedicine: Learning from the COVID-19 experience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>
                        <a:lnSpc>
                          <a:spcPct val="107000"/>
                        </a:lnSpc>
                      </a:pPr>
                      <a:r>
                        <a:rPr lang="en-IN" sz="12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" indent="-8890">
                        <a:lnSpc>
                          <a:spcPct val="107000"/>
                        </a:lnSpc>
                      </a:pPr>
                      <a:r>
                        <a:rPr lang="en-IN" sz="12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" indent="-8890">
                        <a:lnSpc>
                          <a:spcPct val="107000"/>
                        </a:lnSpc>
                      </a:pPr>
                      <a:r>
                        <a:rPr lang="en-IN" sz="1200" b="1" u="none" strike="noStrike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>
                        <a:lnSpc>
                          <a:spcPct val="107000"/>
                        </a:lnSpc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Sun R, Blayney DW, Hernandez-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Boussard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 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>
                        <a:lnSpc>
                          <a:spcPct val="107000"/>
                        </a:lnSpc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Telemedicine platforms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>
                        <a:lnSpc>
                          <a:spcPct val="107000"/>
                        </a:lnSpc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Remote consultations, reduced healthcare burden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indent="-8890">
                        <a:lnSpc>
                          <a:spcPct val="107000"/>
                        </a:lnSpc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Digital divide, patient data privacy risks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7660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526891"/>
      </p:ext>
    </p:extLst>
  </p:cSld>
  <p:clrMapOvr>
    <a:masterClrMapping/>
  </p:clrMapOvr>
</p:sld>
</file>

<file path=ppt/theme/theme1.xml><?xml version="1.0" encoding="utf-8"?>
<a:theme xmlns:a="http://schemas.openxmlformats.org/drawingml/2006/main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1438</Words>
  <Application>Microsoft Office PowerPoint</Application>
  <PresentationFormat>On-screen Show (16:9)</PresentationFormat>
  <Paragraphs>187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Times New Roman Regular</vt:lpstr>
      <vt:lpstr>Commissioner</vt:lpstr>
      <vt:lpstr>Golos Text SemiBold</vt:lpstr>
      <vt:lpstr>Golos Text</vt:lpstr>
      <vt:lpstr>Times New Roman Bold</vt:lpstr>
      <vt:lpstr>Arial</vt:lpstr>
      <vt:lpstr>Times New Roman</vt:lpstr>
      <vt:lpstr>Wingdings</vt:lpstr>
      <vt:lpstr>Chivo</vt:lpstr>
      <vt:lpstr>Calibri</vt:lpstr>
      <vt:lpstr>Formulating a Research Problem for University Students by Slidesgo</vt:lpstr>
      <vt:lpstr>PowerPoint Presentation</vt:lpstr>
      <vt:lpstr>AI POWERED HEALTH CONNECT KIOSK </vt:lpstr>
      <vt:lpstr>Agenda</vt:lpstr>
      <vt:lpstr> Abstract</vt:lpstr>
      <vt:lpstr>Introduction</vt:lpstr>
      <vt:lpstr>Problem Statement</vt:lpstr>
      <vt:lpstr>Objectives</vt:lpstr>
      <vt:lpstr>Literature Survey   </vt:lpstr>
      <vt:lpstr>   </vt:lpstr>
      <vt:lpstr>Methodology</vt:lpstr>
      <vt:lpstr>System Architecture</vt:lpstr>
      <vt:lpstr>Implementation </vt:lpstr>
      <vt:lpstr>Expected Outcome</vt:lpstr>
      <vt:lpstr>Expected Outcome</vt:lpstr>
      <vt:lpstr>Expected Outcome</vt:lpstr>
      <vt:lpstr>Expected Outcome</vt:lpstr>
      <vt:lpstr>Expected Outcome</vt:lpstr>
      <vt:lpstr>Challenges</vt:lpstr>
      <vt:lpstr>References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Formulating a Research Problem for University Students</dc:title>
  <dc:creator>HP</dc:creator>
  <cp:lastModifiedBy>SAI GANESH PUNNA</cp:lastModifiedBy>
  <cp:revision>47</cp:revision>
  <dcterms:created xsi:type="dcterms:W3CDTF">2024-10-15T09:19:00Z</dcterms:created>
  <dcterms:modified xsi:type="dcterms:W3CDTF">2025-04-28T09:00:05Z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52EBEB436A0A4FC88766225C4698F270_12</vt:lpwstr>
  </property>
  <property fmtid="{D5CDD505-2E9C-101B-9397-08002B2CF9AE}" pid="3" name="KSOProductBuildVer">
    <vt:lpwstr>1033-12.2.0.18283</vt:lpwstr>
  </property>
</Properties>
</file>