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3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4EA64-D5E8-4450-BC30-7DFC4EBD3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1F71-C740-4CC1-840C-5FB23C85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63B1-226B-4B24-8975-7DD28730789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E577-AAC9-4588-9221-506DA251D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21CD-9C42-44C5-B535-5F5FA4022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9CF0-FE85-40E5-A3E4-9D8D4A205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BE83-1F76-412F-817F-6B87541A62B7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4AA9-D1C5-4A71-8BC1-393246244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pic>
        <p:nvPicPr>
          <p:cNvPr id="19" name="Picture 18" descr="Cactus">
            <a:extLst>
              <a:ext uri="{FF2B5EF4-FFF2-40B4-BE49-F238E27FC236}">
                <a16:creationId xmlns:a16="http://schemas.microsoft.com/office/drawing/2014/main" id="{CA6895E3-C8BD-4010-B9E7-E43BA3DC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r="1" b="1"/>
          <a:stretch/>
        </p:blipFill>
        <p:spPr>
          <a:xfrm>
            <a:off x="981201" y="971344"/>
            <a:ext cx="6233513" cy="49153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442916"/>
            <a:ext cx="3238829" cy="325223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Flower on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marc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3238829" cy="14968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Kelompok 9 MPPL-D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F9BE94-86D2-4B52-A988-487C99BE2C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7" y="182639"/>
            <a:ext cx="1524003" cy="1524003"/>
          </a:xfrm>
          <a:prstGeom prst="rect">
            <a:avLst/>
          </a:prstGeom>
          <a:effectLst>
            <a:outerShdw blurRad="50800" dist="38100" dir="18900000" algn="bl" rotWithShape="0">
              <a:schemeClr val="accent2">
                <a:lumMod val="60000"/>
                <a:lumOff val="4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5965-94AF-4363-8C11-FAA5E951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Solusi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A300-9CBD-4458-BA40-828A8E818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63800"/>
            <a:ext cx="10058400" cy="357124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Untuk </a:t>
            </a:r>
            <a:r>
              <a:rPr lang="en-US" dirty="0" err="1"/>
              <a:t>solusi</a:t>
            </a:r>
            <a:r>
              <a:rPr lang="en-US" dirty="0"/>
              <a:t> masalah dalam </a:t>
            </a:r>
            <a:r>
              <a:rPr lang="en-US" dirty="0" err="1"/>
              <a:t>hal</a:t>
            </a:r>
            <a:r>
              <a:rPr lang="en-US" dirty="0"/>
              <a:t> ini </a:t>
            </a:r>
            <a:r>
              <a:rPr lang="en-US" dirty="0" err="1"/>
              <a:t>seharusnya</a:t>
            </a:r>
            <a:r>
              <a:rPr lang="en-US" dirty="0"/>
              <a:t> para </a:t>
            </a:r>
            <a:r>
              <a:rPr lang="en-US" dirty="0" err="1"/>
              <a:t>kompetitor</a:t>
            </a:r>
            <a:r>
              <a:rPr lang="en-US" dirty="0"/>
              <a:t> sudah mulai </a:t>
            </a:r>
            <a:r>
              <a:rPr lang="en-US" dirty="0" err="1"/>
              <a:t>memikirkan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beli via online, selain mudah </a:t>
            </a:r>
            <a:r>
              <a:rPr lang="en-US" dirty="0" err="1"/>
              <a:t>jangkauanya</a:t>
            </a:r>
            <a:r>
              <a:rPr lang="en-US" dirty="0"/>
              <a:t> juga sangat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/>
              <a:t>transaksinya</a:t>
            </a:r>
            <a:r>
              <a:rPr lang="en-US" dirty="0"/>
              <a:t> bisa di </a:t>
            </a:r>
            <a:r>
              <a:rPr lang="en-US" dirty="0" err="1"/>
              <a:t>daerah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harus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dan </a:t>
            </a:r>
            <a:r>
              <a:rPr lang="en-US" dirty="0" err="1"/>
              <a:t>keuntungan</a:t>
            </a:r>
            <a:r>
              <a:rPr lang="en-US" dirty="0"/>
              <a:t> yang di </a:t>
            </a:r>
            <a:r>
              <a:rPr lang="en-US" dirty="0" err="1"/>
              <a:t>raih</a:t>
            </a:r>
            <a:r>
              <a:rPr lang="en-US" dirty="0"/>
              <a:t> juga sangat </a:t>
            </a:r>
            <a:r>
              <a:rPr lang="en-US" dirty="0" err="1"/>
              <a:t>menjanjikan</a:t>
            </a:r>
            <a:r>
              <a:rPr lang="en-US" dirty="0"/>
              <a:t>. Dengan </a:t>
            </a:r>
            <a:r>
              <a:rPr lang="en-US" dirty="0" err="1"/>
              <a:t>berjualan</a:t>
            </a:r>
            <a:r>
              <a:rPr lang="en-US" dirty="0"/>
              <a:t> online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terhdap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untuk </a:t>
            </a:r>
            <a:r>
              <a:rPr lang="en-US" dirty="0" err="1"/>
              <a:t>bertransaksi</a:t>
            </a:r>
            <a:r>
              <a:rPr lang="en-US" dirty="0"/>
              <a:t> lebih </a:t>
            </a:r>
            <a:r>
              <a:rPr lang="en-US" dirty="0" err="1"/>
              <a:t>mudah,aman</a:t>
            </a:r>
            <a:r>
              <a:rPr lang="en-US" dirty="0"/>
              <a:t> dan </a:t>
            </a:r>
            <a:r>
              <a:rPr lang="en-US" dirty="0" err="1"/>
              <a:t>terjangkau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82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35FF-D0C6-4742-BDB3-E0C35094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Manfaat</a:t>
            </a:r>
            <a:r>
              <a:rPr lang="en-US" sz="36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yang </a:t>
            </a:r>
            <a:r>
              <a:rPr lang="en-US" sz="3600" dirty="0" err="1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diharapkan</a:t>
            </a:r>
            <a:endParaRPr lang="en-US" sz="3600" dirty="0">
              <a:solidFill>
                <a:srgbClr val="FFC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0FE8-2FEA-4AD8-A648-FD63E4EDE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78100"/>
            <a:ext cx="10058400" cy="34569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dalam </a:t>
            </a:r>
            <a:r>
              <a:rPr lang="en-US" dirty="0" err="1"/>
              <a:t>membeli</a:t>
            </a:r>
            <a:r>
              <a:rPr lang="en-US" dirty="0"/>
              <a:t> bucket </a:t>
            </a:r>
            <a:r>
              <a:rPr lang="en-US" dirty="0" err="1"/>
              <a:t>bunga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</a:t>
            </a:r>
            <a:r>
              <a:rPr lang="en-US" dirty="0" err="1"/>
              <a:t>Meningkatkan</a:t>
            </a:r>
            <a:r>
              <a:rPr lang="en-US" dirty="0"/>
              <a:t> UMKM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beli </a:t>
            </a:r>
            <a:r>
              <a:rPr lang="en-US" dirty="0" err="1"/>
              <a:t>bunga</a:t>
            </a:r>
            <a:r>
              <a:rPr lang="en-US" dirty="0"/>
              <a:t> online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</a:t>
            </a:r>
            <a:r>
              <a:rPr lang="en-US" dirty="0" err="1"/>
              <a:t>Mengajak</a:t>
            </a:r>
            <a:r>
              <a:rPr lang="en-US" dirty="0"/>
              <a:t> para </a:t>
            </a:r>
            <a:r>
              <a:rPr lang="en-US" dirty="0" err="1"/>
              <a:t>kompetitor</a:t>
            </a:r>
            <a:r>
              <a:rPr lang="en-US" dirty="0"/>
              <a:t> keluar </a:t>
            </a:r>
            <a:r>
              <a:rPr lang="en-US" dirty="0" err="1"/>
              <a:t>dari</a:t>
            </a:r>
            <a:r>
              <a:rPr lang="en-US" dirty="0"/>
              <a:t> zona yang tidak worth it ke zona yang lebih worth it dengan </a:t>
            </a:r>
            <a:r>
              <a:rPr lang="en-US" dirty="0" err="1"/>
              <a:t>menjual</a:t>
            </a:r>
            <a:r>
              <a:rPr lang="en-US" dirty="0"/>
              <a:t> barang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5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35880" y="1267730"/>
            <a:ext cx="1920240" cy="731520"/>
            <a:chOff x="4828372" y="1267730"/>
            <a:chExt cx="2227748" cy="7315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Picture 8" descr="Bright Flowers">
            <a:extLst>
              <a:ext uri="{FF2B5EF4-FFF2-40B4-BE49-F238E27FC236}">
                <a16:creationId xmlns:a16="http://schemas.microsoft.com/office/drawing/2014/main" id="{E3AED392-F4FF-45D7-9A91-FD20E7E29C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BB58C53-AF1A-4577-9FD9-2A6A3DDEA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7F7DE-2DAA-4260-B379-423DEC36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BAEBB-B897-4E2E-8BE7-753F1060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188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Terima </a:t>
            </a:r>
            <a:r>
              <a:rPr lang="en-US" dirty="0" err="1"/>
              <a:t>kasih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DEA66-4826-47AE-AD32-B06226F8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3974586"/>
            <a:ext cx="9070848" cy="116467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spc="80" dirty="0"/>
              <a:t>Assalamualaikum </a:t>
            </a:r>
            <a:r>
              <a:rPr lang="en-US" spc="80" dirty="0" err="1"/>
              <a:t>Wr.Wb</a:t>
            </a:r>
            <a:endParaRPr lang="en-US" spc="8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0C984F-4779-40F8-A8DC-59DD7615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D5430C-DB52-4EA6-8319-C7AC4C17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66ECFA-EC1E-4CD9-A9CC-1EBFE29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46FE2E-3188-4CA0-96F7-21A68D1B1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0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DB4DB-BEAF-4992-ADCB-1B8AB7198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3624" y="2159000"/>
            <a:ext cx="9070848" cy="29802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Manager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	= Muhammad </a:t>
            </a:r>
            <a:r>
              <a:rPr lang="en-US" sz="2400" dirty="0" err="1"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Aulia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 Putra ( 2020-253 )</a:t>
            </a:r>
            <a:b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</a:br>
            <a:r>
              <a:rPr lang="en-US" sz="24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Initiator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	= Saga Orlando Darmawan ( 2020-219 )</a:t>
            </a:r>
            <a:b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</a:br>
            <a:r>
              <a:rPr lang="en-US" sz="2400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Planner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	= Adam Aditya Putra ( 2020-223 )</a:t>
            </a:r>
            <a:b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</a:br>
            <a:r>
              <a:rPr lang="en-US" sz="24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Executor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	= Ardhi </a:t>
            </a:r>
            <a:r>
              <a:rPr lang="en-US" sz="2400" dirty="0" err="1"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Ardana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 ( 2018-166 )</a:t>
            </a:r>
            <a:b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</a:br>
            <a:r>
              <a:rPr lang="en-US" sz="2400" dirty="0">
                <a:solidFill>
                  <a:srgbClr val="92D05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Closing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	= Eka </a:t>
            </a:r>
            <a:r>
              <a:rPr lang="en-US" sz="2400" dirty="0" err="1"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Mulyati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  <a:cs typeface="MV Boli" panose="02000500030200090000" pitchFamily="2" charset="0"/>
              </a:rPr>
              <a:t> ( 2020-515 )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6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65B6-8300-4F85-AC48-E579310E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SDLC -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1B10-5967-4EE7-9A8F-C5EA9417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349504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          </a:t>
            </a:r>
            <a:r>
              <a:rPr lang="en-US" dirty="0" err="1"/>
              <a:t>Metode</a:t>
            </a:r>
            <a:r>
              <a:rPr lang="en-US" dirty="0"/>
              <a:t> SDLC yang memungkinkan user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/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dirilis</a:t>
            </a:r>
            <a:r>
              <a:rPr lang="en-US" dirty="0"/>
              <a:t>. Bertujuan untuk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final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Dengan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ini sistem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lebih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lebih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A0E3D-602F-4D46-8070-4783D5219D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02425" y="4349750"/>
            <a:ext cx="51871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3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D23E-E914-401A-BBD0-BA41C479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519316"/>
            <a:ext cx="10058400" cy="1023734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Tahapan</a:t>
            </a:r>
            <a:r>
              <a:rPr lang="en-US" sz="40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Prototype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19C0AA-FD08-4046-B140-DF4BF21F5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43050"/>
            <a:ext cx="8020049" cy="479563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>
                <a:solidFill>
                  <a:srgbClr val="FFFF00"/>
                </a:solidFill>
              </a:rPr>
              <a:t>Analisa </a:t>
            </a:r>
            <a:r>
              <a:rPr lang="en-US" sz="1200" b="1" dirty="0" err="1">
                <a:solidFill>
                  <a:srgbClr val="FFFF00"/>
                </a:solidFill>
              </a:rPr>
              <a:t>Kebutuhan</a:t>
            </a:r>
            <a:endParaRPr lang="en-US" sz="1200" b="1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Pada </a:t>
            </a:r>
            <a:r>
              <a:rPr lang="en-US" sz="1200" dirty="0" err="1"/>
              <a:t>tahap</a:t>
            </a:r>
            <a:r>
              <a:rPr lang="en-US" sz="1200" dirty="0"/>
              <a:t> ini </a:t>
            </a:r>
            <a:r>
              <a:rPr lang="en-US" sz="1200" dirty="0" err="1"/>
              <a:t>pengembang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identifikasi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 dan semua </a:t>
            </a:r>
            <a:r>
              <a:rPr lang="en-US" sz="1200" dirty="0" err="1"/>
              <a:t>kebutuhan</a:t>
            </a:r>
            <a:r>
              <a:rPr lang="en-US" sz="1200" dirty="0"/>
              <a:t> sistem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 err="1">
                <a:solidFill>
                  <a:srgbClr val="FFFF00"/>
                </a:solidFill>
              </a:rPr>
              <a:t>Membuat</a:t>
            </a:r>
            <a:r>
              <a:rPr lang="en-US" sz="1200" b="1" dirty="0">
                <a:solidFill>
                  <a:srgbClr val="FFFF00"/>
                </a:solidFill>
              </a:rPr>
              <a:t> Prototype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rancangan</a:t>
            </a:r>
            <a:r>
              <a:rPr lang="en-US" sz="1200" dirty="0"/>
              <a:t> </a:t>
            </a:r>
            <a:r>
              <a:rPr lang="en-US" sz="1200" dirty="0" err="1"/>
              <a:t>sementara</a:t>
            </a:r>
            <a:r>
              <a:rPr lang="en-US" sz="1200" dirty="0"/>
              <a:t> yang </a:t>
            </a:r>
            <a:r>
              <a:rPr lang="en-US" sz="1200" dirty="0" err="1"/>
              <a:t>berfokus</a:t>
            </a:r>
            <a:r>
              <a:rPr lang="en-US" sz="1200" dirty="0"/>
              <a:t> pada </a:t>
            </a:r>
            <a:r>
              <a:rPr lang="en-US" sz="1200" dirty="0" err="1"/>
              <a:t>alur</a:t>
            </a:r>
            <a:r>
              <a:rPr lang="en-US" sz="1200" dirty="0"/>
              <a:t> program </a:t>
            </a:r>
            <a:r>
              <a:rPr lang="en-US" sz="1200" dirty="0" err="1"/>
              <a:t>kepada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 err="1">
                <a:solidFill>
                  <a:srgbClr val="FFFF00"/>
                </a:solidFill>
              </a:rPr>
              <a:t>Evaluasi</a:t>
            </a:r>
            <a:r>
              <a:rPr lang="en-US" sz="1200" b="1" dirty="0">
                <a:solidFill>
                  <a:srgbClr val="FFFF00"/>
                </a:solidFill>
              </a:rPr>
              <a:t> Prototype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err="1"/>
              <a:t>Evaluasi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untuk </a:t>
            </a:r>
            <a:r>
              <a:rPr lang="en-US" sz="1200" dirty="0" err="1"/>
              <a:t>mengetahui</a:t>
            </a:r>
            <a:r>
              <a:rPr lang="en-US" sz="1200" dirty="0"/>
              <a:t> apakah model prototype sudah sesuai dengan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err="1"/>
              <a:t>harapan</a:t>
            </a:r>
            <a:r>
              <a:rPr lang="en-US" sz="1200" dirty="0"/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 err="1">
                <a:solidFill>
                  <a:srgbClr val="FFFF00"/>
                </a:solidFill>
              </a:rPr>
              <a:t>Pengkodean</a:t>
            </a:r>
            <a:r>
              <a:rPr lang="en-US" sz="1200" b="1" dirty="0">
                <a:solidFill>
                  <a:srgbClr val="FFFF00"/>
                </a:solidFill>
              </a:rPr>
              <a:t> Sistem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sv-SE" sz="1200" dirty="0"/>
              <a:t>Jika prototype disetujui maka akan diterjemahkan ke dalam bahasa pemrograman yang sesuai.</a:t>
            </a:r>
            <a:endParaRPr lang="en-US" sz="12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 err="1">
                <a:solidFill>
                  <a:srgbClr val="FFFF00"/>
                </a:solidFill>
              </a:rPr>
              <a:t>Pengujian</a:t>
            </a:r>
            <a:r>
              <a:rPr lang="en-US" sz="1200" b="1" dirty="0">
                <a:solidFill>
                  <a:srgbClr val="FFFF00"/>
                </a:solidFill>
              </a:rPr>
              <a:t> Sistem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/>
              <a:t>Setelah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 sudah siap,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 harus </a:t>
            </a:r>
            <a:r>
              <a:rPr lang="en-US" sz="1200" dirty="0" err="1"/>
              <a:t>melewati</a:t>
            </a:r>
            <a:r>
              <a:rPr lang="en-US" sz="1200" dirty="0"/>
              <a:t> </a:t>
            </a:r>
            <a:r>
              <a:rPr lang="en-US" sz="1200" dirty="0" err="1"/>
              <a:t>pengujian</a:t>
            </a:r>
            <a:r>
              <a:rPr lang="en-US" sz="1200" dirty="0"/>
              <a:t>. </a:t>
            </a:r>
            <a:r>
              <a:rPr lang="en-US" sz="1200" dirty="0" err="1"/>
              <a:t>Pengujian</a:t>
            </a:r>
            <a:r>
              <a:rPr lang="en-US" sz="1200" dirty="0"/>
              <a:t> ini </a:t>
            </a:r>
            <a:r>
              <a:rPr lang="en-US" sz="1200" dirty="0" err="1"/>
              <a:t>biasanya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dengan White Box Testing, Black Box Testing, dan lain-lain.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 err="1">
                <a:solidFill>
                  <a:srgbClr val="FFFF00"/>
                </a:solidFill>
              </a:rPr>
              <a:t>Evaluasi</a:t>
            </a:r>
            <a:r>
              <a:rPr lang="en-US" sz="1200" b="1" dirty="0">
                <a:solidFill>
                  <a:srgbClr val="FFFF00"/>
                </a:solidFill>
              </a:rPr>
              <a:t> Sistem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err="1"/>
              <a:t>Pengguna</a:t>
            </a:r>
            <a:r>
              <a:rPr lang="en-US" sz="1200" dirty="0"/>
              <a:t>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evaluasi</a:t>
            </a:r>
            <a:r>
              <a:rPr lang="en-US" sz="1200" dirty="0"/>
              <a:t> apakah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 sudah sesuai dengan </a:t>
            </a:r>
            <a:r>
              <a:rPr lang="en-US" sz="1200" dirty="0" err="1"/>
              <a:t>apa</a:t>
            </a:r>
            <a:r>
              <a:rPr lang="en-US" sz="1200" dirty="0"/>
              <a:t> yang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err="1"/>
              <a:t>diharapkan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tidak. Jika </a:t>
            </a:r>
            <a:r>
              <a:rPr lang="en-US" sz="1200" dirty="0" err="1"/>
              <a:t>ya</a:t>
            </a:r>
            <a:r>
              <a:rPr lang="en-US" sz="1200" dirty="0"/>
              <a:t>, </a:t>
            </a:r>
            <a:r>
              <a:rPr lang="en-US" sz="1200" dirty="0" err="1"/>
              <a:t>lakukan</a:t>
            </a:r>
            <a:r>
              <a:rPr lang="en-US" sz="1200" dirty="0"/>
              <a:t> </a:t>
            </a:r>
            <a:r>
              <a:rPr lang="en-US" sz="1200" dirty="0" err="1"/>
              <a:t>tahap</a:t>
            </a:r>
            <a:r>
              <a:rPr lang="en-US" sz="1200" dirty="0"/>
              <a:t> selanjutnya. Jika tidak, </a:t>
            </a:r>
            <a:r>
              <a:rPr lang="en-US" sz="1200" dirty="0" err="1"/>
              <a:t>ulangi</a:t>
            </a:r>
            <a:r>
              <a:rPr lang="en-US" sz="1200" dirty="0"/>
              <a:t> </a:t>
            </a:r>
            <a:r>
              <a:rPr lang="en-US" sz="1200" dirty="0" err="1"/>
              <a:t>tahap</a:t>
            </a:r>
            <a:endParaRPr lang="en-US" sz="12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err="1"/>
              <a:t>mengkodekan</a:t>
            </a:r>
            <a:r>
              <a:rPr lang="en-US" sz="1200" dirty="0"/>
              <a:t> sistem dan </a:t>
            </a:r>
            <a:r>
              <a:rPr lang="en-US" sz="1200" dirty="0" err="1"/>
              <a:t>pengujian</a:t>
            </a:r>
            <a:r>
              <a:rPr lang="en-US" sz="1200" dirty="0"/>
              <a:t> sistem.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b="1" dirty="0" err="1">
                <a:solidFill>
                  <a:srgbClr val="FFFF00"/>
                </a:solidFill>
              </a:rPr>
              <a:t>Penggunaan</a:t>
            </a:r>
            <a:r>
              <a:rPr lang="en-US" sz="1200" b="1" dirty="0">
                <a:solidFill>
                  <a:srgbClr val="FFFF00"/>
                </a:solidFill>
              </a:rPr>
              <a:t> Sistem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lunak</a:t>
            </a:r>
            <a:r>
              <a:rPr lang="en-US" sz="1200" dirty="0"/>
              <a:t> yang telah </a:t>
            </a:r>
            <a:r>
              <a:rPr lang="en-US" sz="1200" dirty="0" err="1"/>
              <a:t>diuji</a:t>
            </a:r>
            <a:r>
              <a:rPr lang="en-US" sz="1200" dirty="0"/>
              <a:t> dan </a:t>
            </a:r>
            <a:r>
              <a:rPr lang="en-US" sz="1200" dirty="0" err="1"/>
              <a:t>disetujui</a:t>
            </a:r>
            <a:r>
              <a:rPr lang="en-US" sz="1200" dirty="0"/>
              <a:t> siap untuk </a:t>
            </a:r>
            <a:r>
              <a:rPr lang="en-US" sz="1200" dirty="0" err="1"/>
              <a:t>digunakan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72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3B7E-07E8-41D8-8B91-4B616CCE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A399-8EDE-4119-A562-9DBE8BC84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3600" y="2103120"/>
            <a:ext cx="4958080" cy="3749040"/>
          </a:xfrm>
        </p:spPr>
        <p:txBody>
          <a:bodyPr/>
          <a:lstStyle/>
          <a:p>
            <a:r>
              <a:rPr lang="en-US" dirty="0" err="1"/>
              <a:t>Kelebihan</a:t>
            </a:r>
            <a:endParaRPr lang="en-US" dirty="0"/>
          </a:p>
          <a:p>
            <a:pPr marL="342900" indent="-342900" algn="just">
              <a:buFont typeface="+mj-lt"/>
              <a:buAutoNum type="alphaLcParenR"/>
            </a:pPr>
            <a:r>
              <a:rPr lang="en-US" sz="1400" dirty="0"/>
              <a:t>Setiap </a:t>
            </a:r>
            <a:r>
              <a:rPr lang="en-US" sz="1400" dirty="0" err="1"/>
              <a:t>perbaikan</a:t>
            </a:r>
            <a:r>
              <a:rPr lang="en-US" sz="1400" dirty="0"/>
              <a:t> yang </a:t>
            </a:r>
            <a:r>
              <a:rPr lang="en-US" sz="1400" dirty="0" err="1"/>
              <a:t>dilakukan</a:t>
            </a:r>
            <a:r>
              <a:rPr lang="en-US" sz="1400" dirty="0"/>
              <a:t> merupakan hasil </a:t>
            </a:r>
            <a:r>
              <a:rPr lang="en-US" sz="1400" dirty="0" err="1"/>
              <a:t>masukan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user yang </a:t>
            </a:r>
            <a:r>
              <a:rPr lang="en-US" sz="1400" dirty="0" err="1"/>
              <a:t>menggunakan</a:t>
            </a:r>
            <a:r>
              <a:rPr lang="en-US" sz="1400" dirty="0"/>
              <a:t> sistem tersebut, </a:t>
            </a:r>
            <a:r>
              <a:rPr lang="en-US" sz="1400" dirty="0" err="1"/>
              <a:t>sehingga</a:t>
            </a:r>
            <a:r>
              <a:rPr lang="en-US" sz="1400" dirty="0"/>
              <a:t> lebih </a:t>
            </a:r>
            <a:r>
              <a:rPr lang="en-US" sz="1400" dirty="0" err="1"/>
              <a:t>reliabel</a:t>
            </a:r>
            <a:r>
              <a:rPr lang="en-US" sz="1400" dirty="0"/>
              <a:t>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sz="1400" dirty="0" err="1"/>
              <a:t>Menghemat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dalam </a:t>
            </a:r>
            <a:r>
              <a:rPr lang="en-US" sz="1400" dirty="0" err="1"/>
              <a:t>mengembangkan</a:t>
            </a:r>
            <a:r>
              <a:rPr lang="en-US" sz="1400" dirty="0"/>
              <a:t> sebuah sistem.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sz="1400" dirty="0" err="1"/>
              <a:t>Menghemat</a:t>
            </a:r>
            <a:r>
              <a:rPr lang="en-US" sz="1400" dirty="0"/>
              <a:t> </a:t>
            </a:r>
            <a:r>
              <a:rPr lang="en-US" sz="1400" dirty="0" err="1"/>
              <a:t>biaya</a:t>
            </a:r>
            <a:r>
              <a:rPr lang="en-US" sz="1400" dirty="0"/>
              <a:t>, </a:t>
            </a:r>
            <a:r>
              <a:rPr lang="en-US" sz="1400" dirty="0" err="1"/>
              <a:t>terutama</a:t>
            </a:r>
            <a:r>
              <a:rPr lang="en-US" sz="1400" dirty="0"/>
              <a:t> pada </a:t>
            </a:r>
            <a:r>
              <a:rPr lang="en-US" sz="1400" dirty="0" err="1"/>
              <a:t>bagian</a:t>
            </a:r>
            <a:r>
              <a:rPr lang="en-US" sz="1400" dirty="0"/>
              <a:t> </a:t>
            </a:r>
            <a:r>
              <a:rPr lang="en-US" sz="1400" dirty="0" err="1"/>
              <a:t>analisa</a:t>
            </a:r>
            <a:r>
              <a:rPr lang="en-US" sz="1400" dirty="0"/>
              <a:t>,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mencatat</a:t>
            </a:r>
            <a:r>
              <a:rPr lang="en-US" sz="1400" dirty="0"/>
              <a:t> </a:t>
            </a:r>
            <a:r>
              <a:rPr lang="en-US" sz="1400" dirty="0" err="1"/>
              <a:t>poin</a:t>
            </a:r>
            <a:r>
              <a:rPr lang="en-US" sz="1400" dirty="0"/>
              <a:t> – </a:t>
            </a:r>
            <a:r>
              <a:rPr lang="en-US" sz="1400" dirty="0" err="1"/>
              <a:t>poin</a:t>
            </a:r>
            <a:r>
              <a:rPr lang="en-US" sz="1400" dirty="0"/>
              <a:t> penting </a:t>
            </a:r>
            <a:r>
              <a:rPr lang="en-US" sz="1400" dirty="0" err="1"/>
              <a:t>saja</a:t>
            </a:r>
            <a:r>
              <a:rPr lang="en-US" sz="1400" dirty="0"/>
              <a:t>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sz="1400" dirty="0" err="1"/>
              <a:t>Cocok</a:t>
            </a:r>
            <a:r>
              <a:rPr lang="en-US" sz="1400" dirty="0"/>
              <a:t> </a:t>
            </a:r>
            <a:r>
              <a:rPr lang="en-US" sz="1400" dirty="0" err="1"/>
              <a:t>digunakan</a:t>
            </a:r>
            <a:r>
              <a:rPr lang="en-US" sz="1400" dirty="0"/>
              <a:t> pada sebuah sistem </a:t>
            </a:r>
            <a:r>
              <a:rPr lang="en-US" sz="1400" dirty="0" err="1"/>
              <a:t>kecil</a:t>
            </a:r>
            <a:r>
              <a:rPr lang="en-US" sz="1400" dirty="0"/>
              <a:t>, </a:t>
            </a:r>
            <a:r>
              <a:rPr lang="en-US" sz="1400" dirty="0" err="1"/>
              <a:t>seperti</a:t>
            </a:r>
            <a:r>
              <a:rPr lang="en-US" sz="1400" dirty="0"/>
              <a:t> sistem Flow on Marc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10A58-8614-4028-B8C4-4A1545A7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958080" cy="3749040"/>
          </a:xfrm>
        </p:spPr>
        <p:txBody>
          <a:bodyPr/>
          <a:lstStyle/>
          <a:p>
            <a:r>
              <a:rPr lang="en-US" dirty="0" err="1"/>
              <a:t>Kekurangan</a:t>
            </a:r>
            <a:endParaRPr lang="en-US" dirty="0"/>
          </a:p>
          <a:p>
            <a:pPr marL="342900" indent="-342900" algn="just">
              <a:buFont typeface="+mj-lt"/>
              <a:buAutoNum type="alphaLcParenR"/>
            </a:pPr>
            <a:r>
              <a:rPr lang="en-US" sz="1400" dirty="0"/>
              <a:t>Tidak </a:t>
            </a:r>
            <a:r>
              <a:rPr lang="en-US" sz="1400" dirty="0" err="1"/>
              <a:t>cocok</a:t>
            </a:r>
            <a:r>
              <a:rPr lang="en-US" sz="1400" dirty="0"/>
              <a:t> untuk </a:t>
            </a:r>
            <a:r>
              <a:rPr lang="en-US" sz="1400" dirty="0" err="1"/>
              <a:t>diimplementasikan</a:t>
            </a:r>
            <a:r>
              <a:rPr lang="en-US" sz="1400" dirty="0"/>
              <a:t> pada sebuah sistem yang </a:t>
            </a:r>
            <a:r>
              <a:rPr lang="en-US" sz="1400" dirty="0" err="1"/>
              <a:t>besar</a:t>
            </a:r>
            <a:r>
              <a:rPr lang="en-US" sz="1400" dirty="0"/>
              <a:t>, </a:t>
            </a:r>
            <a:r>
              <a:rPr lang="en-US" sz="1400" dirty="0" err="1"/>
              <a:t>seperti</a:t>
            </a:r>
            <a:r>
              <a:rPr lang="en-US" sz="1400" dirty="0"/>
              <a:t> sistem operasi </a:t>
            </a:r>
            <a:r>
              <a:rPr lang="en-US" sz="1400" dirty="0" err="1"/>
              <a:t>komputer</a:t>
            </a:r>
            <a:r>
              <a:rPr lang="en-US" sz="1400" dirty="0"/>
              <a:t>.</a:t>
            </a:r>
          </a:p>
          <a:p>
            <a:pPr marL="342900" indent="-342900" algn="just">
              <a:buFont typeface="+mj-lt"/>
              <a:buAutoNum type="alphaLcParenR"/>
            </a:pPr>
            <a:r>
              <a:rPr lang="en-US" sz="1400" dirty="0"/>
              <a:t>Untuk </a:t>
            </a:r>
            <a:r>
              <a:rPr lang="en-US" sz="1400" dirty="0" err="1"/>
              <a:t>menghemat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, </a:t>
            </a:r>
            <a:r>
              <a:rPr lang="en-US" sz="1400" dirty="0" err="1"/>
              <a:t>biasanya</a:t>
            </a:r>
            <a:r>
              <a:rPr lang="en-US" sz="1400" dirty="0"/>
              <a:t> </a:t>
            </a:r>
            <a:r>
              <a:rPr lang="en-US" sz="1400" dirty="0" err="1"/>
              <a:t>pengembang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bahasa</a:t>
            </a:r>
            <a:r>
              <a:rPr lang="en-US" sz="1400" dirty="0"/>
              <a:t> </a:t>
            </a:r>
            <a:r>
              <a:rPr lang="en-US" sz="1400" dirty="0" err="1"/>
              <a:t>pemrograman</a:t>
            </a:r>
            <a:r>
              <a:rPr lang="en-US" sz="1400" dirty="0"/>
              <a:t> </a:t>
            </a:r>
            <a:r>
              <a:rPr lang="en-US" sz="1400" dirty="0" err="1"/>
              <a:t>sederhana</a:t>
            </a:r>
            <a:r>
              <a:rPr lang="en-US" sz="1400" dirty="0"/>
              <a:t>, yang mungkin </a:t>
            </a:r>
            <a:r>
              <a:rPr lang="en-US" sz="1400" dirty="0" err="1"/>
              <a:t>rentan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segi</a:t>
            </a:r>
            <a:r>
              <a:rPr lang="en-US" sz="1400" dirty="0"/>
              <a:t> </a:t>
            </a:r>
            <a:r>
              <a:rPr lang="en-US" sz="1400" dirty="0" err="1"/>
              <a:t>keamanannya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229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AF30-C273-4CAE-A559-F69CEF33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2F9F5-1395-4DDB-AC54-8FA758214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 on Marc</a:t>
            </a:r>
          </a:p>
        </p:txBody>
      </p:sp>
    </p:spTree>
    <p:extLst>
      <p:ext uri="{BB962C8B-B14F-4D97-AF65-F5344CB8AC3E}">
        <p14:creationId xmlns:p14="http://schemas.microsoft.com/office/powerpoint/2010/main" val="32941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2785-01DD-4A5D-B65C-EA402C23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Pernyataan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C0F4-56A9-4CCF-A3FF-1B0B5C15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36800"/>
            <a:ext cx="10058400" cy="369824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Tidak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kompetitor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keliling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di </a:t>
            </a:r>
            <a:r>
              <a:rPr lang="en-US" dirty="0" err="1"/>
              <a:t>toko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menjual</a:t>
            </a:r>
            <a:r>
              <a:rPr lang="en-US" dirty="0"/>
              <a:t> </a:t>
            </a:r>
            <a:r>
              <a:rPr lang="en-US" dirty="0" err="1"/>
              <a:t>barangnya</a:t>
            </a:r>
            <a:r>
              <a:rPr lang="en-US" dirty="0"/>
              <a:t> dengan harga yang relative mahal, selain harga barang yang relative mahal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juga sangat </a:t>
            </a:r>
            <a:r>
              <a:rPr lang="en-US" dirty="0" err="1"/>
              <a:t>berpengaruh</a:t>
            </a:r>
            <a:r>
              <a:rPr lang="en-US" dirty="0"/>
              <a:t> di </a:t>
            </a:r>
            <a:r>
              <a:rPr lang="en-US" dirty="0" err="1"/>
              <a:t>karenakan</a:t>
            </a:r>
            <a:r>
              <a:rPr lang="en-US" dirty="0"/>
              <a:t> para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kesulitan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bucket dan decoration tetapi </a:t>
            </a:r>
            <a:r>
              <a:rPr lang="en-US" dirty="0" err="1"/>
              <a:t>penjual</a:t>
            </a:r>
            <a:r>
              <a:rPr lang="en-US" dirty="0"/>
              <a:t> tidak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online. Ini yang </a:t>
            </a:r>
            <a:r>
              <a:rPr lang="en-US" dirty="0" err="1"/>
              <a:t>menjadi</a:t>
            </a:r>
            <a:r>
              <a:rPr lang="en-US" dirty="0"/>
              <a:t> masalah </a:t>
            </a:r>
            <a:r>
              <a:rPr lang="en-US" dirty="0" err="1"/>
              <a:t>besar</a:t>
            </a:r>
            <a:r>
              <a:rPr lang="en-US" dirty="0"/>
              <a:t> untuk para </a:t>
            </a:r>
            <a:r>
              <a:rPr lang="en-US" dirty="0" err="1"/>
              <a:t>kompetitor</a:t>
            </a:r>
            <a:r>
              <a:rPr lang="en-US" dirty="0"/>
              <a:t> di </a:t>
            </a:r>
            <a:r>
              <a:rPr lang="en-US" dirty="0" err="1"/>
              <a:t>karenakan</a:t>
            </a:r>
            <a:r>
              <a:rPr lang="en-US" dirty="0"/>
              <a:t> dalam </a:t>
            </a:r>
            <a:r>
              <a:rPr lang="en-US" dirty="0" err="1"/>
              <a:t>segi</a:t>
            </a:r>
            <a:r>
              <a:rPr lang="en-US" dirty="0"/>
              <a:t> harga yang </a:t>
            </a:r>
            <a:r>
              <a:rPr lang="en-US" dirty="0" err="1"/>
              <a:t>relatif</a:t>
            </a:r>
            <a:r>
              <a:rPr lang="en-US" dirty="0"/>
              <a:t> mahal,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mengunakan</a:t>
            </a:r>
            <a:r>
              <a:rPr lang="en-US" dirty="0"/>
              <a:t> manual dan design bucket </a:t>
            </a:r>
            <a:r>
              <a:rPr lang="en-US" dirty="0" err="1"/>
              <a:t>bunga</a:t>
            </a:r>
            <a:r>
              <a:rPr lang="en-US" dirty="0"/>
              <a:t> yang kurang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turunnya</a:t>
            </a:r>
            <a:r>
              <a:rPr lang="en-US" dirty="0"/>
              <a:t> pasar dan </a:t>
            </a:r>
            <a:r>
              <a:rPr lang="en-US" dirty="0" err="1"/>
              <a:t>pelanggan</a:t>
            </a:r>
            <a:r>
              <a:rPr lang="en-US" dirty="0"/>
              <a:t> lama </a:t>
            </a:r>
            <a:r>
              <a:rPr lang="en-US" dirty="0" err="1"/>
              <a:t>kelamaan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menhilang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distributor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dan </a:t>
            </a:r>
            <a:r>
              <a:rPr lang="en-US" dirty="0" err="1"/>
              <a:t>layanan</a:t>
            </a:r>
            <a:r>
              <a:rPr lang="en-US" dirty="0"/>
              <a:t> yang lebih </a:t>
            </a:r>
            <a:r>
              <a:rPr lang="en-US" dirty="0" err="1"/>
              <a:t>bagus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53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CAFC-9E56-4CE3-B14E-468D7202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Analisa </a:t>
            </a:r>
            <a:r>
              <a:rPr lang="en-US" sz="3600" dirty="0" err="1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Situasi</a:t>
            </a:r>
            <a:r>
              <a:rPr lang="en-US" sz="36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Keadaan</a:t>
            </a:r>
            <a:endParaRPr lang="en-US" sz="3600" dirty="0">
              <a:solidFill>
                <a:srgbClr val="FFC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DE2A-ED7C-40BA-B5A5-E6F617C0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78100"/>
            <a:ext cx="10058400" cy="345694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Dengan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Website Flow-on-Marc, para </a:t>
            </a:r>
            <a:r>
              <a:rPr lang="en-US" dirty="0" err="1"/>
              <a:t>kompetitor</a:t>
            </a:r>
            <a:r>
              <a:rPr lang="en-US" dirty="0"/>
              <a:t> bisa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untuk </a:t>
            </a:r>
            <a:r>
              <a:rPr lang="en-US" dirty="0" err="1"/>
              <a:t>menjual</a:t>
            </a:r>
            <a:r>
              <a:rPr lang="en-US" dirty="0"/>
              <a:t> barang </a:t>
            </a:r>
            <a:r>
              <a:rPr lang="en-US" dirty="0" err="1"/>
              <a:t>melalui</a:t>
            </a:r>
            <a:r>
              <a:rPr lang="en-US" dirty="0"/>
              <a:t> situs online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web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yang </a:t>
            </a:r>
            <a:r>
              <a:rPr lang="en-US" dirty="0" err="1"/>
              <a:t>komplit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, selain </a:t>
            </a:r>
            <a:r>
              <a:rPr lang="en-US" dirty="0" err="1"/>
              <a:t>fasilitas</a:t>
            </a:r>
            <a:r>
              <a:rPr lang="en-US" dirty="0"/>
              <a:t> yang </a:t>
            </a:r>
            <a:r>
              <a:rPr lang="en-US" dirty="0" err="1"/>
              <a:t>komplit</a:t>
            </a:r>
            <a:r>
              <a:rPr lang="en-US" dirty="0"/>
              <a:t> harga juga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terjangkau</a:t>
            </a:r>
            <a:r>
              <a:rPr lang="en-US" dirty="0"/>
              <a:t> dan </a:t>
            </a:r>
            <a:r>
              <a:rPr lang="en-US" dirty="0" err="1"/>
              <a:t>pelanggan</a:t>
            </a:r>
            <a:r>
              <a:rPr lang="en-US" dirty="0"/>
              <a:t> bisa request desain bucket </a:t>
            </a:r>
            <a:r>
              <a:rPr lang="en-US" dirty="0" err="1"/>
              <a:t>bunga</a:t>
            </a:r>
            <a:r>
              <a:rPr lang="en-US" dirty="0"/>
              <a:t> yang sesuai dengan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02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7C09-5711-4F18-AA8E-81F5CF6C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Kebutuhan</a:t>
            </a:r>
            <a:r>
              <a:rPr lang="en-US" sz="4000" dirty="0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4000" dirty="0" err="1">
                <a:solidFill>
                  <a:srgbClr val="FFC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Bisnis</a:t>
            </a:r>
            <a:endParaRPr lang="en-US" sz="4000" dirty="0">
              <a:solidFill>
                <a:srgbClr val="FFC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0A20-0E36-4116-BE28-40E7D40C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13000"/>
            <a:ext cx="10058400" cy="362204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Website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mudah dan </a:t>
            </a:r>
            <a:r>
              <a:rPr lang="en-US" dirty="0" err="1"/>
              <a:t>aman</a:t>
            </a:r>
            <a:r>
              <a:rPr lang="en-US" dirty="0"/>
              <a:t> untuk </a:t>
            </a:r>
            <a:r>
              <a:rPr lang="en-US" dirty="0" err="1"/>
              <a:t>pelanggan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Website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design bucket </a:t>
            </a:r>
            <a:r>
              <a:rPr lang="en-US" dirty="0" err="1"/>
              <a:t>bunga</a:t>
            </a:r>
            <a:r>
              <a:rPr lang="en-US" dirty="0"/>
              <a:t> yang </a:t>
            </a:r>
            <a:r>
              <a:rPr lang="en-US" dirty="0" err="1"/>
              <a:t>bervariasi</a:t>
            </a:r>
            <a:r>
              <a:rPr lang="en-US" dirty="0"/>
              <a:t> dan tidak </a:t>
            </a:r>
            <a:r>
              <a:rPr lang="en-US" dirty="0" err="1"/>
              <a:t>monoton</a:t>
            </a:r>
            <a:r>
              <a:rPr lang="en-US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Website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kesan</a:t>
            </a:r>
            <a:r>
              <a:rPr lang="en-US" dirty="0"/>
              <a:t> baru terhadap </a:t>
            </a:r>
            <a:r>
              <a:rPr lang="en-US" dirty="0" err="1"/>
              <a:t>pelanggan</a:t>
            </a:r>
            <a:r>
              <a:rPr lang="en-US" dirty="0"/>
              <a:t> dengan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via online</a:t>
            </a:r>
          </a:p>
        </p:txBody>
      </p:sp>
    </p:spTree>
    <p:extLst>
      <p:ext uri="{BB962C8B-B14F-4D97-AF65-F5344CB8AC3E}">
        <p14:creationId xmlns:p14="http://schemas.microsoft.com/office/powerpoint/2010/main" val="713527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FC83A0-AB98-4659-ACD5-D2185007C70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3949939-2C9E-4399-80BE-3FEFB064CF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B7C465-BD8F-4B6A-8925-267AB00CDB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design</Template>
  <TotalTime>185</TotalTime>
  <Words>665</Words>
  <Application>Microsoft Office PowerPoint</Application>
  <PresentationFormat>Widescreen</PresentationFormat>
  <Paragraphs>53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Segoe UI Black</vt:lpstr>
      <vt:lpstr>Savon</vt:lpstr>
      <vt:lpstr>Flower on  marc</vt:lpstr>
      <vt:lpstr>PowerPoint Presentation</vt:lpstr>
      <vt:lpstr>SDLC - Prototype</vt:lpstr>
      <vt:lpstr>Tahapan Prototype</vt:lpstr>
      <vt:lpstr>Prototype</vt:lpstr>
      <vt:lpstr>Business case</vt:lpstr>
      <vt:lpstr>Pernyataan Masalah</vt:lpstr>
      <vt:lpstr>Analisa Situasi Keadaan</vt:lpstr>
      <vt:lpstr>Kebutuhan Bisnis</vt:lpstr>
      <vt:lpstr>Solusi Masalah</vt:lpstr>
      <vt:lpstr>Manfaat yang diharapkan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 on  marc</dc:title>
  <dc:creator>Orlando s</dc:creator>
  <cp:lastModifiedBy>Orlando s</cp:lastModifiedBy>
  <cp:revision>13</cp:revision>
  <dcterms:created xsi:type="dcterms:W3CDTF">2023-03-07T06:58:04Z</dcterms:created>
  <dcterms:modified xsi:type="dcterms:W3CDTF">2023-03-07T10:03:47Z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