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7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E1FAD-7351-4908-963A-08EA8E4AB7A0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49323-F38D-39A2-3F69-29604D65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dirty="0"/>
              <a:t>UNT FAQ Response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73CDA-CEF2-E3F5-A953-15D8EFAD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Group ???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26F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CB00F-A24C-C815-369B-9BE614F21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7" r="13545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EB090-AE7A-3B2B-ED55-EABB796B1885}"/>
              </a:ext>
            </a:extLst>
          </p:cNvPr>
          <p:cNvSpPr txBox="1"/>
          <p:nvPr/>
        </p:nvSpPr>
        <p:spPr>
          <a:xfrm>
            <a:off x="8257735" y="5767754"/>
            <a:ext cx="322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CSCE 5290- NLP</a:t>
            </a:r>
          </a:p>
          <a:p>
            <a:r>
              <a:rPr lang="en-US" dirty="0"/>
              <a:t>Guided by – Dr.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Jayanth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Muthukudage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C925-2B1A-4D34-0B2A-3118CF06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parameters</a:t>
            </a:r>
          </a:p>
        </p:txBody>
      </p:sp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6B52CA12-8386-FBB0-23A1-58BA772F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128375"/>
            <a:ext cx="9720262" cy="233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70AAB-E40F-5411-1C25-51E35A47DCC7}"/>
              </a:ext>
            </a:extLst>
          </p:cNvPr>
          <p:cNvSpPr txBox="1"/>
          <p:nvPr/>
        </p:nvSpPr>
        <p:spPr>
          <a:xfrm>
            <a:off x="1378634" y="2084832"/>
            <a:ext cx="829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The tuned parameters are stored in </a:t>
            </a:r>
            <a:r>
              <a:rPr lang="en-US" dirty="0" err="1">
                <a:sym typeface="Wingdings" panose="05000000000000000000" pitchFamily="2" charset="2"/>
              </a:rPr>
              <a:t>config.json</a:t>
            </a:r>
            <a:r>
              <a:rPr lang="en-US" dirty="0">
                <a:sym typeface="Wingdings" panose="05000000000000000000" pitchFamily="2" charset="2"/>
              </a:rPr>
              <a:t> file in the project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2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3813-FCCE-1A6D-130A-E92484B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3A3B-E6F8-4496-7300-1F38BB61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The </a:t>
            </a:r>
            <a:r>
              <a:rPr lang="en-US" dirty="0" err="1">
                <a:sym typeface="Wingdings" panose="05000000000000000000" pitchFamily="2" charset="2"/>
              </a:rPr>
              <a:t>Training_loss</a:t>
            </a:r>
            <a:r>
              <a:rPr lang="en-US" dirty="0">
                <a:sym typeface="Wingdings" panose="05000000000000000000" pitchFamily="2" charset="2"/>
              </a:rPr>
              <a:t> is approaching to zero which means that the model loss is good during the training.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Similar means how closely the generated answers are closely related to original answer. Around 61-62 answers are predicted to be similar during sweeping for every iteration. This tells that the model should be trained more with iterations and with sufficiently clean data.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There are </a:t>
            </a:r>
            <a:r>
              <a:rPr lang="en-US" b="1" dirty="0">
                <a:sym typeface="Wingdings" panose="05000000000000000000" pitchFamily="2" charset="2"/>
              </a:rPr>
              <a:t>no exact matches</a:t>
            </a:r>
            <a:r>
              <a:rPr lang="en-US" dirty="0">
                <a:sym typeface="Wingdings" panose="05000000000000000000" pitchFamily="2" charset="2"/>
              </a:rPr>
              <a:t> because of long length of answers and less training, even a difference in spacing is considered incorrect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8261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E748-ACBF-BC5E-1F66-22353E4F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 &amp; Similar             </a:t>
            </a:r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D9C23A2-FC4D-C77B-2C6A-06667909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7" y="2419644"/>
            <a:ext cx="5381614" cy="2824630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F42FA266-A2ED-591C-FD05-BD18EBBEE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74" y="2419644"/>
            <a:ext cx="5179255" cy="27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8837-8C44-FE2A-8257-104F26E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1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7C7367-19ED-A51A-6A3E-C902BABC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38" y="1955410"/>
            <a:ext cx="9317054" cy="45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FBC2-9A3A-092D-621C-0F1A5A3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2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BBCFDF-AF29-0429-F8FB-FCE6B094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84" y="2286000"/>
            <a:ext cx="61229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85D2-2B61-D241-4264-FDE8F2FE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3FD2-F42B-A4E9-46D3-D389B49E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We assume that context for each FAQ is concatenated answers of all the answers which is major assumption that it provides a meaningful information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200" dirty="0">
                <a:sym typeface="Wingdings" panose="05000000000000000000" pitchFamily="2" charset="2"/>
              </a:rPr>
              <a:t>Data preprocessing like removing stop words, punctuations is not required meaning that the model will understand the them.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 The number of records for training are sufficient for training the model.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74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A47-40CE-F4AF-1D42-ED1A1E7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9B02-4B3C-82A1-DC65-9AA506BE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The unavailability of higher ram GPU for further fine-tuning model which is important for improve the performance.</a:t>
            </a:r>
          </a:p>
          <a:p>
            <a:r>
              <a:rPr lang="en-US" dirty="0">
                <a:sym typeface="Wingdings" panose="05000000000000000000" pitchFamily="2" charset="2"/>
              </a:rPr>
              <a:t> Including meaningful context in the data is a tough job because its hard to manually include for more number of number of example.</a:t>
            </a:r>
          </a:p>
          <a:p>
            <a:r>
              <a:rPr lang="en-US" dirty="0">
                <a:sym typeface="Wingdings" panose="05000000000000000000" pitchFamily="2" charset="2"/>
              </a:rPr>
              <a:t> Having more number of records is quite complicated because  we need to customize scrapping for each task.</a:t>
            </a:r>
          </a:p>
          <a:p>
            <a:r>
              <a:rPr lang="en-US" dirty="0">
                <a:sym typeface="Wingdings" panose="05000000000000000000" pitchFamily="2" charset="2"/>
              </a:rPr>
              <a:t> Most of the FAQs are independent of each other so it </a:t>
            </a:r>
            <a:r>
              <a:rPr lang="en-US" dirty="0" err="1">
                <a:sym typeface="Wingdings" panose="05000000000000000000" pitchFamily="2" charset="2"/>
              </a:rPr>
              <a:t>hards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devolope</a:t>
            </a:r>
            <a:r>
              <a:rPr lang="en-US" dirty="0">
                <a:sym typeface="Wingdings" panose="05000000000000000000" pitchFamily="2" charset="2"/>
              </a:rPr>
              <a:t> a context that fits all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9B1-4843-FA42-1372-3E03A018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3955-BEE3-598D-DE3D-137F8613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conclusion, we have successfully developed the required model and UI for the Question Answering task.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Based on the results we understood that the model needs to be trained more and data must be more meaningful.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 beginner students in Natural Language Processing (NLP), we have comprehensively grasped the intricate flow involved in developing a Transformer model. </a:t>
            </a:r>
          </a:p>
          <a:p>
            <a:r>
              <a:rPr lang="en-US" dirty="0">
                <a:sym typeface="Wingdings" panose="05000000000000000000" pitchFamily="2" charset="2"/>
              </a:rPr>
              <a:t>In future we need to concentrate more on dataset, having a greater number of records and having more meaningful context for the data.</a:t>
            </a:r>
          </a:p>
          <a:p>
            <a:r>
              <a:rPr lang="en-US" dirty="0">
                <a:sym typeface="Wingdings" panose="05000000000000000000" pitchFamily="2" charset="2"/>
              </a:rPr>
              <a:t> Increasing performance by fine tuning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4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93A-9AAD-9EC8-FC4C-77AE34A2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CE59-ADBD-BCD6-1AE2-BDC97BE6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5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3D4-C33A-6D14-68CE-F9E15F7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4C11-16E8-802B-4CB3-AA1FD590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main objective of this presentation is to showcase our achievements of our project , focused on implementing a question answering system:</a:t>
            </a:r>
          </a:p>
          <a:p>
            <a:r>
              <a:rPr lang="en-US" dirty="0"/>
              <a:t>1. Using vast information available on UNT websites(FAQs) – Data Collection.</a:t>
            </a:r>
          </a:p>
          <a:p>
            <a:r>
              <a:rPr lang="en-US" dirty="0"/>
              <a:t>2. Understanding and implementing the </a:t>
            </a:r>
            <a:r>
              <a:rPr lang="en-US" dirty="0" err="1"/>
              <a:t>DistilBERT</a:t>
            </a:r>
            <a:r>
              <a:rPr lang="en-US" dirty="0"/>
              <a:t> model – Model Implementation.</a:t>
            </a:r>
          </a:p>
          <a:p>
            <a:r>
              <a:rPr lang="en-US" dirty="0"/>
              <a:t>3. Highlighting implementation specifics, encountered challenges, and obtained results – Challenges and Results.</a:t>
            </a:r>
          </a:p>
          <a:p>
            <a:r>
              <a:rPr lang="en-US" dirty="0"/>
              <a:t>4. Future 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DF9E-CDF8-2888-672B-C38070C0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 descr="A diagram of a model&#10;&#10;Description automatically generated">
            <a:extLst>
              <a:ext uri="{FF2B5EF4-FFF2-40B4-BE49-F238E27FC236}">
                <a16:creationId xmlns:a16="http://schemas.microsoft.com/office/drawing/2014/main" id="{4639E5E9-1277-28FB-1296-84AFE686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06" y="2635250"/>
            <a:ext cx="7248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FF5E-D9B8-F709-82E5-1B535F9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D67D-4BED-2EE8-CC4E-3DF377E2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URLs Identification</a:t>
            </a:r>
            <a:r>
              <a:rPr lang="en-US" dirty="0">
                <a:sym typeface="Wingdings" panose="05000000000000000000" pitchFamily="2" charset="2"/>
              </a:rPr>
              <a:t>: We initiated the data collection by identifying 11 distinct URLs hosting FAQs from various facets of the University of North Texas (UNT), having departments, services, and resources.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Efficient Scrapping </a:t>
            </a:r>
            <a:r>
              <a:rPr lang="en-US" dirty="0">
                <a:sym typeface="Wingdings" panose="05000000000000000000" pitchFamily="2" charset="2"/>
              </a:rPr>
              <a:t>: By utilizing the Beautiful Soup module, a well-known Python web scraping technique, we were able to efficiently parse HTML text and extract FAQs from the indicated URLs by methodically retrieving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9422-0C42-4CFC-98B5-C8D50A1C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4C6C-4F78-13DD-D53C-21EFF332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Python Libraries Integration</a:t>
            </a:r>
            <a:r>
              <a:rPr lang="en-US" dirty="0">
                <a:sym typeface="Wingdings" panose="05000000000000000000" pitchFamily="2" charset="2"/>
              </a:rPr>
              <a:t>: Two crucial Python libraries were incorporated into our data scraping process with ease: 'Beautiful Soup' for parsing </a:t>
            </a:r>
            <a:r>
              <a:rPr lang="en-US" dirty="0" err="1">
                <a:sym typeface="Wingdings" panose="05000000000000000000" pitchFamily="2" charset="2"/>
              </a:rPr>
              <a:t>and'requests</a:t>
            </a:r>
            <a:r>
              <a:rPr lang="en-US" dirty="0">
                <a:sym typeface="Wingdings" panose="05000000000000000000" pitchFamily="2" charset="2"/>
              </a:rPr>
              <a:t>' for creating connections and obtaining HTML information.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u="sng" dirty="0">
                <a:sym typeface="Wingdings" panose="05000000000000000000" pitchFamily="2" charset="2"/>
              </a:rPr>
              <a:t>Customized Extraction Functions</a:t>
            </a:r>
            <a:r>
              <a:rPr lang="en-US" dirty="0">
                <a:sym typeface="Wingdings" panose="05000000000000000000" pitchFamily="2" charset="2"/>
              </a:rPr>
              <a:t>: These functions, which were designed to extract questions and answers from corresponding HTML tags, demonstrated a methodical and flexible approach to data extraction.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u="sng" dirty="0">
                <a:sym typeface="Wingdings" panose="05000000000000000000" pitchFamily="2" charset="2"/>
              </a:rPr>
              <a:t>Structured JSON Formatting: </a:t>
            </a:r>
            <a:r>
              <a:rPr lang="en-US" dirty="0">
                <a:sym typeface="Wingdings" panose="05000000000000000000" pitchFamily="2" charset="2"/>
              </a:rPr>
              <a:t>We organized the gathered data into a common JSON format as the last step in the data collection process. In line with the needs of the model implementation,</a:t>
            </a:r>
          </a:p>
        </p:txBody>
      </p:sp>
    </p:spTree>
    <p:extLst>
      <p:ext uri="{BB962C8B-B14F-4D97-AF65-F5344CB8AC3E}">
        <p14:creationId xmlns:p14="http://schemas.microsoft.com/office/powerpoint/2010/main" val="1392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FC93-05FB-694C-A6B3-E68B6286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55BEF-1BC6-D11E-0ECA-C9DF64E2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56339"/>
            <a:ext cx="693121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1D61C-FBFD-3CE3-3D6A-68793E1D6809}"/>
              </a:ext>
            </a:extLst>
          </p:cNvPr>
          <p:cNvSpPr txBox="1"/>
          <p:nvPr/>
        </p:nvSpPr>
        <p:spPr>
          <a:xfrm>
            <a:off x="9102650" y="1869670"/>
            <a:ext cx="24196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err="1"/>
              <a:t>Contex</a:t>
            </a:r>
            <a:r>
              <a:rPr lang="en-US" dirty="0"/>
              <a:t>:</a:t>
            </a:r>
          </a:p>
          <a:p>
            <a:r>
              <a:rPr lang="en-US" dirty="0"/>
              <a:t>Description for Question and Answer.</a:t>
            </a:r>
          </a:p>
          <a:p>
            <a:endParaRPr lang="en-US" dirty="0"/>
          </a:p>
          <a:p>
            <a:r>
              <a:rPr lang="en-US" u="sng" dirty="0" err="1"/>
              <a:t>Qas</a:t>
            </a:r>
            <a:r>
              <a:rPr lang="en-US" dirty="0"/>
              <a:t>: list of Q&amp;A</a:t>
            </a:r>
          </a:p>
          <a:p>
            <a:endParaRPr lang="en-US" dirty="0"/>
          </a:p>
          <a:p>
            <a:r>
              <a:rPr lang="en-US" u="sng" dirty="0"/>
              <a:t>Id</a:t>
            </a:r>
            <a:r>
              <a:rPr lang="en-US" dirty="0"/>
              <a:t>:  id for each Q&amp;A</a:t>
            </a:r>
          </a:p>
          <a:p>
            <a:r>
              <a:rPr lang="en-US" dirty="0"/>
              <a:t>Question: Question asked.</a:t>
            </a:r>
          </a:p>
          <a:p>
            <a:endParaRPr lang="en-US" dirty="0"/>
          </a:p>
          <a:p>
            <a:r>
              <a:rPr lang="en-US" dirty="0" err="1"/>
              <a:t>is:_impossible</a:t>
            </a:r>
            <a:r>
              <a:rPr lang="en-US" dirty="0"/>
              <a:t>: Is the answer present in the question.</a:t>
            </a:r>
          </a:p>
          <a:p>
            <a:endParaRPr lang="en-US" dirty="0"/>
          </a:p>
          <a:p>
            <a:r>
              <a:rPr lang="en-US" u="sng" dirty="0"/>
              <a:t>Answer</a:t>
            </a:r>
            <a:r>
              <a:rPr lang="en-US" dirty="0"/>
              <a:t>: Answer for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118668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154-482D-211E-7766-32168FF3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6F9C-DB20-D3D6-9569-DB102B1D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For implementation of mode we used </a:t>
            </a:r>
            <a:r>
              <a:rPr lang="en-US" dirty="0" err="1">
                <a:sym typeface="Wingdings" panose="05000000000000000000" pitchFamily="2" charset="2"/>
              </a:rPr>
              <a:t>simpletransformers</a:t>
            </a:r>
            <a:r>
              <a:rPr lang="en-US" dirty="0">
                <a:sym typeface="Wingdings" panose="05000000000000000000" pitchFamily="2" charset="2"/>
              </a:rPr>
              <a:t> library which supports variety of Question Answering models. We used pretrained </a:t>
            </a:r>
            <a:r>
              <a:rPr lang="en-US" dirty="0" err="1">
                <a:sym typeface="Wingdings" panose="05000000000000000000" pitchFamily="2" charset="2"/>
              </a:rPr>
              <a:t>DistilBert</a:t>
            </a:r>
            <a:r>
              <a:rPr lang="en-US" dirty="0">
                <a:sym typeface="Wingdings" panose="05000000000000000000" pitchFamily="2" charset="2"/>
              </a:rPr>
              <a:t> model because enables us to transfer knowledge for previous data.</a:t>
            </a: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Code for Model Initialization: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1800" dirty="0">
                <a:sym typeface="Wingdings" panose="05000000000000000000" pitchFamily="2" charset="2"/>
              </a:rPr>
              <a:t>from </a:t>
            </a:r>
            <a:r>
              <a:rPr lang="en-US" sz="1800" dirty="0" err="1">
                <a:sym typeface="Wingdings" panose="05000000000000000000" pitchFamily="2" charset="2"/>
              </a:rPr>
              <a:t>simpletransformers.question_answering</a:t>
            </a:r>
            <a:r>
              <a:rPr lang="en-US" sz="1800" dirty="0">
                <a:sym typeface="Wingdings" panose="05000000000000000000" pitchFamily="2" charset="2"/>
              </a:rPr>
              <a:t> import </a:t>
            </a:r>
            <a:r>
              <a:rPr lang="en-US" sz="1800" dirty="0" err="1">
                <a:sym typeface="Wingdings" panose="05000000000000000000" pitchFamily="2" charset="2"/>
              </a:rPr>
              <a:t>QuestionAnsweringModel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QuestionAnsweringArgs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= </a:t>
            </a:r>
            <a:r>
              <a:rPr lang="en-US" dirty="0" err="1">
                <a:sym typeface="Wingdings" panose="05000000000000000000" pitchFamily="2" charset="2"/>
              </a:rPr>
              <a:t>QuestionAnsweringModel</a:t>
            </a:r>
            <a:r>
              <a:rPr lang="en-US" dirty="0">
                <a:sym typeface="Wingdings" panose="05000000000000000000" pitchFamily="2" charset="2"/>
              </a:rPr>
              <a:t>(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 err="1">
                <a:sym typeface="Wingdings" panose="05000000000000000000" pitchFamily="2" charset="2"/>
              </a:rPr>
              <a:t>model_type,model_name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train_args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model.train_model</a:t>
            </a:r>
            <a:r>
              <a:rPr lang="en-US" dirty="0">
                <a:sym typeface="Wingdings" panose="05000000000000000000" pitchFamily="2" charset="2"/>
              </a:rPr>
              <a:t>(train, </a:t>
            </a:r>
            <a:r>
              <a:rPr lang="en-US" dirty="0" err="1">
                <a:sym typeface="Wingdings" panose="05000000000000000000" pitchFamily="2" charset="2"/>
              </a:rPr>
              <a:t>eval_data</a:t>
            </a:r>
            <a:r>
              <a:rPr lang="en-US" dirty="0">
                <a:sym typeface="Wingdings" panose="05000000000000000000" pitchFamily="2" charset="2"/>
              </a:rPr>
              <a:t>=test)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4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44D-C4BB-9308-85BC-53CF2F92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9EEC-88F7-036D-41A1-C7D5A713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simpletransformers</a:t>
            </a:r>
            <a:r>
              <a:rPr lang="en-US" dirty="0">
                <a:sym typeface="Wingdings" panose="05000000000000000000" pitchFamily="2" charset="2"/>
              </a:rPr>
              <a:t> library provide a great functionality to perform hyperparameter optimization with Simple Transformers and W&amp;B Sweeps.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The AI developer platform, Weights &amp; Biases (W&amp;B), provides tools for training, optimizing, and utilizing foundation models.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With the help of Sweep configuration we can configure different sets of hyperparameters for improving the model.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538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1414</TotalTime>
  <Words>848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UNT FAQ Response SYSTEM</vt:lpstr>
      <vt:lpstr>Team Members</vt:lpstr>
      <vt:lpstr>Objective</vt:lpstr>
      <vt:lpstr>Flow CHART</vt:lpstr>
      <vt:lpstr>DATA Collection</vt:lpstr>
      <vt:lpstr>DATA collection</vt:lpstr>
      <vt:lpstr>DATA Format</vt:lpstr>
      <vt:lpstr>Model Implementation</vt:lpstr>
      <vt:lpstr>Model fine tuning</vt:lpstr>
      <vt:lpstr>TUNED parameters</vt:lpstr>
      <vt:lpstr>Performance</vt:lpstr>
      <vt:lpstr>Training Loss &amp; Similar             </vt:lpstr>
      <vt:lpstr>Output 1</vt:lpstr>
      <vt:lpstr>Output 2</vt:lpstr>
      <vt:lpstr>Assumptions</vt:lpstr>
      <vt:lpstr>Challenges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 FAQ Response SYSTEM</dc:title>
  <dc:creator>Janapati, Jaideep</dc:creator>
  <cp:lastModifiedBy>Janapati, Jaideep</cp:lastModifiedBy>
  <cp:revision>1</cp:revision>
  <dcterms:created xsi:type="dcterms:W3CDTF">2023-11-26T20:15:48Z</dcterms:created>
  <dcterms:modified xsi:type="dcterms:W3CDTF">2023-11-27T19:50:05Z</dcterms:modified>
</cp:coreProperties>
</file>