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7"/>
  </p:notesMasterIdLst>
  <p:sldIdLst>
    <p:sldId id="256" r:id="rId2"/>
    <p:sldId id="262" r:id="rId3"/>
    <p:sldId id="263" r:id="rId4"/>
    <p:sldId id="264" r:id="rId5"/>
    <p:sldId id="261" r:id="rId6"/>
    <p:sldId id="269" r:id="rId7"/>
    <p:sldId id="270" r:id="rId8"/>
    <p:sldId id="265" r:id="rId9"/>
    <p:sldId id="266" r:id="rId10"/>
    <p:sldId id="258" r:id="rId11"/>
    <p:sldId id="257" r:id="rId12"/>
    <p:sldId id="259" r:id="rId13"/>
    <p:sldId id="260"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92"/>
    <p:restoredTop sz="94689"/>
  </p:normalViewPr>
  <p:slideViewPr>
    <p:cSldViewPr snapToGrid="0">
      <p:cViewPr>
        <p:scale>
          <a:sx n="79" d="100"/>
          <a:sy n="79" d="100"/>
        </p:scale>
        <p:origin x="6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849AC-9339-E34F-BA9E-F5D7A77A3746}"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381D9-880B-1C42-9304-BE6608DF9B10}" type="slidenum">
              <a:rPr lang="en-US" smtClean="0"/>
              <a:t>‹#›</a:t>
            </a:fld>
            <a:endParaRPr lang="en-US"/>
          </a:p>
        </p:txBody>
      </p:sp>
    </p:spTree>
    <p:extLst>
      <p:ext uri="{BB962C8B-B14F-4D97-AF65-F5344CB8AC3E}">
        <p14:creationId xmlns:p14="http://schemas.microsoft.com/office/powerpoint/2010/main" val="45257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2</a:t>
            </a:fld>
            <a:endParaRPr lang="en-US"/>
          </a:p>
        </p:txBody>
      </p:sp>
    </p:spTree>
    <p:extLst>
      <p:ext uri="{BB962C8B-B14F-4D97-AF65-F5344CB8AC3E}">
        <p14:creationId xmlns:p14="http://schemas.microsoft.com/office/powerpoint/2010/main" val="343303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8</a:t>
            </a:fld>
            <a:endParaRPr lang="en-US"/>
          </a:p>
        </p:txBody>
      </p:sp>
    </p:spTree>
    <p:extLst>
      <p:ext uri="{BB962C8B-B14F-4D97-AF65-F5344CB8AC3E}">
        <p14:creationId xmlns:p14="http://schemas.microsoft.com/office/powerpoint/2010/main" val="271589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11</a:t>
            </a:fld>
            <a:endParaRPr lang="en-US"/>
          </a:p>
        </p:txBody>
      </p:sp>
    </p:spTree>
    <p:extLst>
      <p:ext uri="{BB962C8B-B14F-4D97-AF65-F5344CB8AC3E}">
        <p14:creationId xmlns:p14="http://schemas.microsoft.com/office/powerpoint/2010/main" val="41897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12</a:t>
            </a:fld>
            <a:endParaRPr lang="en-US"/>
          </a:p>
        </p:txBody>
      </p:sp>
    </p:spTree>
    <p:extLst>
      <p:ext uri="{BB962C8B-B14F-4D97-AF65-F5344CB8AC3E}">
        <p14:creationId xmlns:p14="http://schemas.microsoft.com/office/powerpoint/2010/main" val="110775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9381D9-880B-1C42-9304-BE6608DF9B10}" type="slidenum">
              <a:rPr lang="en-US" smtClean="0"/>
              <a:t>13</a:t>
            </a:fld>
            <a:endParaRPr lang="en-US"/>
          </a:p>
        </p:txBody>
      </p:sp>
    </p:spTree>
    <p:extLst>
      <p:ext uri="{BB962C8B-B14F-4D97-AF65-F5344CB8AC3E}">
        <p14:creationId xmlns:p14="http://schemas.microsoft.com/office/powerpoint/2010/main" val="2151996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Luke</a:t>
            </a:r>
          </a:p>
        </p:txBody>
      </p:sp>
      <p:sp>
        <p:nvSpPr>
          <p:cNvPr id="4" name="Slide Number Placeholder 3"/>
          <p:cNvSpPr>
            <a:spLocks noGrp="1"/>
          </p:cNvSpPr>
          <p:nvPr>
            <p:ph type="sldNum" sz="quarter" idx="5"/>
          </p:nvPr>
        </p:nvSpPr>
        <p:spPr/>
        <p:txBody>
          <a:bodyPr/>
          <a:lstStyle/>
          <a:p>
            <a:fld id="{D79381D9-880B-1C42-9304-BE6608DF9B10}" type="slidenum">
              <a:rPr lang="en-US" smtClean="0"/>
              <a:t>14</a:t>
            </a:fld>
            <a:endParaRPr lang="en-US"/>
          </a:p>
        </p:txBody>
      </p:sp>
    </p:spTree>
    <p:extLst>
      <p:ext uri="{BB962C8B-B14F-4D97-AF65-F5344CB8AC3E}">
        <p14:creationId xmlns:p14="http://schemas.microsoft.com/office/powerpoint/2010/main" val="385511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932017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45781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AFFF7-A8A4-7946-B6C2-8B2A49ECA073}"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29830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26469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0533744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82558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7FAFFF7-A8A4-7946-B6C2-8B2A49ECA073}"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C325F-E825-2D4F-BD1C-1B5C6D62B8C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05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AFFF7-A8A4-7946-B6C2-8B2A49ECA073}"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8864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AFFF7-A8A4-7946-B6C2-8B2A49ECA073}"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35903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7FAFFF7-A8A4-7946-B6C2-8B2A49ECA073}" type="datetimeFigureOut">
              <a:rPr lang="en-US" smtClean="0"/>
              <a:t>6/8/2023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173943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7FAFFF7-A8A4-7946-B6C2-8B2A49ECA073}" type="datetimeFigureOut">
              <a:rPr lang="en-US" smtClean="0"/>
              <a:t>6/8/2023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3EC325F-E825-2D4F-BD1C-1B5C6D62B8C4}" type="slidenum">
              <a:rPr lang="en-US" smtClean="0"/>
              <a:t>‹#›</a:t>
            </a:fld>
            <a:endParaRPr lang="en-US"/>
          </a:p>
        </p:txBody>
      </p:sp>
    </p:spTree>
    <p:extLst>
      <p:ext uri="{BB962C8B-B14F-4D97-AF65-F5344CB8AC3E}">
        <p14:creationId xmlns:p14="http://schemas.microsoft.com/office/powerpoint/2010/main" val="5845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7FAFFF7-A8A4-7946-B6C2-8B2A49ECA073}" type="datetimeFigureOut">
              <a:rPr lang="en-US" smtClean="0"/>
              <a:t>6/8/2023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EC325F-E825-2D4F-BD1C-1B5C6D62B8C4}" type="slidenum">
              <a:rPr lang="en-US" smtClean="0"/>
              <a:t>‹#›</a:t>
            </a:fld>
            <a:endParaRPr lang="en-US"/>
          </a:p>
        </p:txBody>
      </p:sp>
    </p:spTree>
    <p:extLst>
      <p:ext uri="{BB962C8B-B14F-4D97-AF65-F5344CB8AC3E}">
        <p14:creationId xmlns:p14="http://schemas.microsoft.com/office/powerpoint/2010/main" val="25923986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aganaga.github.io/Obesity-Prediction-Mode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atalog.data.gov/dataset/nutrition-physical-activity-and-obesity-behavioral-risk-factor-surveillance-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7320-76D5-284B-6100-04F077C8A837}"/>
              </a:ext>
            </a:extLst>
          </p:cNvPr>
          <p:cNvSpPr>
            <a:spLocks noGrp="1"/>
          </p:cNvSpPr>
          <p:nvPr>
            <p:ph type="ctrTitle"/>
          </p:nvPr>
        </p:nvSpPr>
        <p:spPr>
          <a:xfrm>
            <a:off x="1600200" y="1009636"/>
            <a:ext cx="8991600" cy="1645920"/>
          </a:xfrm>
        </p:spPr>
        <p:txBody>
          <a:bodyPr>
            <a:normAutofit/>
          </a:bodyPr>
          <a:lstStyle/>
          <a:p>
            <a:pPr>
              <a:lnSpc>
                <a:spcPct val="100000"/>
              </a:lnSpc>
            </a:pPr>
            <a:r>
              <a:rPr lang="en-US" dirty="0"/>
              <a:t>Obesity Risk Factors</a:t>
            </a:r>
            <a:br>
              <a:rPr lang="en-US" dirty="0"/>
            </a:br>
            <a:r>
              <a:rPr lang="en-US" sz="2800" dirty="0"/>
              <a:t>Project 4, group 3</a:t>
            </a:r>
          </a:p>
        </p:txBody>
      </p:sp>
      <p:sp>
        <p:nvSpPr>
          <p:cNvPr id="3" name="Subtitle 2">
            <a:extLst>
              <a:ext uri="{FF2B5EF4-FFF2-40B4-BE49-F238E27FC236}">
                <a16:creationId xmlns:a16="http://schemas.microsoft.com/office/drawing/2014/main" id="{1F0185AD-3517-9920-5ADD-045BB68B6641}"/>
              </a:ext>
            </a:extLst>
          </p:cNvPr>
          <p:cNvSpPr>
            <a:spLocks noGrp="1"/>
          </p:cNvSpPr>
          <p:nvPr>
            <p:ph type="subTitle" idx="1"/>
          </p:nvPr>
        </p:nvSpPr>
        <p:spPr>
          <a:xfrm>
            <a:off x="4138537" y="3272010"/>
            <a:ext cx="3914926" cy="2739069"/>
          </a:xfrm>
        </p:spPr>
        <p:txBody>
          <a:bodyPr>
            <a:normAutofit fontScale="62500" lnSpcReduction="20000"/>
          </a:bodyPr>
          <a:lstStyle/>
          <a:p>
            <a:pPr>
              <a:buFont typeface="Arial" panose="020B0604020202020204" pitchFamily="34" charset="0"/>
              <a:buChar char="•"/>
            </a:pPr>
            <a:r>
              <a:rPr lang="en-US" sz="5100" b="0" i="0" dirty="0">
                <a:solidFill>
                  <a:schemeClr val="bg1"/>
                </a:solidFill>
                <a:effectLst/>
                <a:latin typeface="+mj-lt"/>
              </a:rPr>
              <a:t>Audrey </a:t>
            </a:r>
            <a:r>
              <a:rPr lang="en-US" sz="5100" b="0" i="0" dirty="0" err="1">
                <a:solidFill>
                  <a:schemeClr val="bg1"/>
                </a:solidFill>
                <a:effectLst/>
                <a:latin typeface="+mj-lt"/>
              </a:rPr>
              <a:t>Fermanich</a:t>
            </a:r>
            <a:r>
              <a:rPr lang="en-US" sz="5100" b="0" i="0" dirty="0">
                <a:solidFill>
                  <a:schemeClr val="bg1"/>
                </a:solidFill>
                <a:effectLst/>
                <a:latin typeface="+mj-lt"/>
              </a:rPr>
              <a:t> </a:t>
            </a:r>
          </a:p>
          <a:p>
            <a:pPr>
              <a:buFont typeface="Arial" panose="020B0604020202020204" pitchFamily="34" charset="0"/>
              <a:buChar char="•"/>
            </a:pPr>
            <a:r>
              <a:rPr lang="en-US" sz="5100" b="0" i="0" dirty="0">
                <a:solidFill>
                  <a:schemeClr val="bg1"/>
                </a:solidFill>
                <a:effectLst/>
                <a:latin typeface="+mj-lt"/>
              </a:rPr>
              <a:t>Rachel Le Grand </a:t>
            </a:r>
          </a:p>
          <a:p>
            <a:pPr>
              <a:buFont typeface="Arial" panose="020B0604020202020204" pitchFamily="34" charset="0"/>
              <a:buChar char="•"/>
            </a:pPr>
            <a:r>
              <a:rPr lang="en-US" sz="5100" b="0" i="0" dirty="0">
                <a:solidFill>
                  <a:schemeClr val="bg1"/>
                </a:solidFill>
                <a:effectLst/>
                <a:latin typeface="+mj-lt"/>
              </a:rPr>
              <a:t>John Muir </a:t>
            </a:r>
          </a:p>
          <a:p>
            <a:pPr>
              <a:buFont typeface="Arial" panose="020B0604020202020204" pitchFamily="34" charset="0"/>
              <a:buChar char="•"/>
            </a:pPr>
            <a:r>
              <a:rPr lang="en-US" sz="5100" b="0" i="0" dirty="0">
                <a:solidFill>
                  <a:schemeClr val="bg1"/>
                </a:solidFill>
                <a:effectLst/>
                <a:latin typeface="+mj-lt"/>
              </a:rPr>
              <a:t>Courtney Toussaint </a:t>
            </a:r>
          </a:p>
          <a:p>
            <a:pPr>
              <a:buFont typeface="Arial" panose="020B0604020202020204" pitchFamily="34" charset="0"/>
              <a:buChar char="•"/>
            </a:pPr>
            <a:r>
              <a:rPr lang="en-US" sz="5100" b="0" i="0" dirty="0">
                <a:solidFill>
                  <a:schemeClr val="bg1"/>
                </a:solidFill>
                <a:effectLst/>
                <a:latin typeface="+mj-lt"/>
              </a:rPr>
              <a:t>Luke Wunderlin </a:t>
            </a:r>
          </a:p>
          <a:p>
            <a:endParaRPr lang="en-US" dirty="0"/>
          </a:p>
        </p:txBody>
      </p:sp>
    </p:spTree>
    <p:extLst>
      <p:ext uri="{BB962C8B-B14F-4D97-AF65-F5344CB8AC3E}">
        <p14:creationId xmlns:p14="http://schemas.microsoft.com/office/powerpoint/2010/main" val="399439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2E77-3E27-0047-4AB9-10DAFA09A3B5}"/>
              </a:ext>
            </a:extLst>
          </p:cNvPr>
          <p:cNvSpPr>
            <a:spLocks noGrp="1"/>
          </p:cNvSpPr>
          <p:nvPr>
            <p:ph type="title"/>
          </p:nvPr>
        </p:nvSpPr>
        <p:spPr/>
        <p:txBody>
          <a:bodyPr/>
          <a:lstStyle/>
          <a:p>
            <a:r>
              <a:rPr lang="en-US" dirty="0"/>
              <a:t>Optimization process - 3 models </a:t>
            </a:r>
          </a:p>
        </p:txBody>
      </p:sp>
      <p:sp>
        <p:nvSpPr>
          <p:cNvPr id="4" name="TextBox 3">
            <a:extLst>
              <a:ext uri="{FF2B5EF4-FFF2-40B4-BE49-F238E27FC236}">
                <a16:creationId xmlns:a16="http://schemas.microsoft.com/office/drawing/2014/main" id="{194CAC5B-0246-CECA-A71F-20550567F0C8}"/>
              </a:ext>
            </a:extLst>
          </p:cNvPr>
          <p:cNvSpPr txBox="1"/>
          <p:nvPr/>
        </p:nvSpPr>
        <p:spPr>
          <a:xfrm>
            <a:off x="4541421" y="2496893"/>
            <a:ext cx="3109158" cy="2585323"/>
          </a:xfrm>
          <a:prstGeom prst="rect">
            <a:avLst/>
          </a:prstGeom>
          <a:noFill/>
        </p:spPr>
        <p:txBody>
          <a:bodyPr wrap="square" rtlCol="0">
            <a:spAutoFit/>
          </a:bodyPr>
          <a:lstStyle/>
          <a:p>
            <a:r>
              <a:rPr lang="en-US" dirty="0"/>
              <a:t>Random Forest Regressor:</a:t>
            </a:r>
          </a:p>
          <a:p>
            <a:endParaRPr lang="en-US" dirty="0"/>
          </a:p>
          <a:p>
            <a:r>
              <a:rPr lang="en-US" dirty="0"/>
              <a:t>Loss = 12.62</a:t>
            </a:r>
          </a:p>
          <a:p>
            <a:r>
              <a:rPr lang="en-US" dirty="0"/>
              <a:t>R-Squared Value = 0.76</a:t>
            </a:r>
          </a:p>
          <a:p>
            <a:r>
              <a:rPr lang="el-GR" b="1" i="0" dirty="0">
                <a:solidFill>
                  <a:srgbClr val="202122"/>
                </a:solidFill>
                <a:effectLst/>
                <a:latin typeface="Arial" panose="020B0604020202020204" pitchFamily="34" charset="0"/>
              </a:rPr>
              <a:t>σ</a:t>
            </a:r>
            <a:r>
              <a:rPr lang="en-US" dirty="0"/>
              <a:t> = 7.20</a:t>
            </a:r>
          </a:p>
          <a:p>
            <a:r>
              <a:rPr lang="en-US" dirty="0"/>
              <a:t>RMSE = 3.55</a:t>
            </a:r>
          </a:p>
          <a:p>
            <a:endParaRPr lang="en-US" dirty="0"/>
          </a:p>
          <a:p>
            <a:r>
              <a:rPr lang="en-US" dirty="0"/>
              <a:t>Trained and Scaled 20% of the data with a random state of 42</a:t>
            </a:r>
          </a:p>
        </p:txBody>
      </p:sp>
      <p:sp>
        <p:nvSpPr>
          <p:cNvPr id="5" name="TextBox 4">
            <a:extLst>
              <a:ext uri="{FF2B5EF4-FFF2-40B4-BE49-F238E27FC236}">
                <a16:creationId xmlns:a16="http://schemas.microsoft.com/office/drawing/2014/main" id="{1137985E-9AF2-678D-9B5E-94C99838FAB3}"/>
              </a:ext>
            </a:extLst>
          </p:cNvPr>
          <p:cNvSpPr txBox="1"/>
          <p:nvPr/>
        </p:nvSpPr>
        <p:spPr>
          <a:xfrm>
            <a:off x="8158838" y="2496893"/>
            <a:ext cx="3109158" cy="3693319"/>
          </a:xfrm>
          <a:prstGeom prst="rect">
            <a:avLst/>
          </a:prstGeom>
          <a:noFill/>
        </p:spPr>
        <p:txBody>
          <a:bodyPr wrap="square" rtlCol="0">
            <a:spAutoFit/>
          </a:bodyPr>
          <a:lstStyle/>
          <a:p>
            <a:r>
              <a:rPr lang="en-US" dirty="0"/>
              <a:t>Neural Network Regression:</a:t>
            </a:r>
          </a:p>
          <a:p>
            <a:endParaRPr lang="en-US" dirty="0"/>
          </a:p>
          <a:p>
            <a:r>
              <a:rPr lang="en-US" dirty="0"/>
              <a:t>Loss = 8.73</a:t>
            </a:r>
          </a:p>
          <a:p>
            <a:r>
              <a:rPr lang="en-US" dirty="0"/>
              <a:t>R-Squared Value = 0.83</a:t>
            </a:r>
          </a:p>
          <a:p>
            <a:r>
              <a:rPr lang="el-GR" b="1" i="0" dirty="0">
                <a:solidFill>
                  <a:srgbClr val="202122"/>
                </a:solidFill>
                <a:effectLst/>
                <a:latin typeface="Arial" panose="020B0604020202020204" pitchFamily="34" charset="0"/>
              </a:rPr>
              <a:t>σ</a:t>
            </a:r>
            <a:r>
              <a:rPr lang="en-US" dirty="0"/>
              <a:t> (target) = 7.20</a:t>
            </a:r>
          </a:p>
          <a:p>
            <a:r>
              <a:rPr lang="en-US" dirty="0"/>
              <a:t>RMSE = 2.95</a:t>
            </a:r>
          </a:p>
          <a:p>
            <a:endParaRPr lang="en-US" dirty="0"/>
          </a:p>
          <a:p>
            <a:r>
              <a:rPr lang="en-US" dirty="0"/>
              <a:t>Decreased features by excluding nutrition values and selected odd numbered years where data was the most robust</a:t>
            </a:r>
          </a:p>
          <a:p>
            <a:endParaRPr lang="en-US" dirty="0"/>
          </a:p>
        </p:txBody>
      </p:sp>
      <p:sp>
        <p:nvSpPr>
          <p:cNvPr id="6" name="TextBox 5">
            <a:extLst>
              <a:ext uri="{FF2B5EF4-FFF2-40B4-BE49-F238E27FC236}">
                <a16:creationId xmlns:a16="http://schemas.microsoft.com/office/drawing/2014/main" id="{243EBD40-A27D-8854-75F0-0058DF7FDB6B}"/>
              </a:ext>
            </a:extLst>
          </p:cNvPr>
          <p:cNvSpPr txBox="1"/>
          <p:nvPr/>
        </p:nvSpPr>
        <p:spPr>
          <a:xfrm>
            <a:off x="924004" y="2476507"/>
            <a:ext cx="3109158" cy="2308324"/>
          </a:xfrm>
          <a:prstGeom prst="rect">
            <a:avLst/>
          </a:prstGeom>
          <a:noFill/>
        </p:spPr>
        <p:txBody>
          <a:bodyPr wrap="square" rtlCol="0">
            <a:spAutoFit/>
          </a:bodyPr>
          <a:lstStyle/>
          <a:p>
            <a:r>
              <a:rPr lang="en-US" dirty="0"/>
              <a:t>Linear Regression:</a:t>
            </a:r>
          </a:p>
          <a:p>
            <a:endParaRPr lang="en-US" dirty="0"/>
          </a:p>
          <a:p>
            <a:r>
              <a:rPr lang="en-US" dirty="0"/>
              <a:t>Loss = 14.94</a:t>
            </a:r>
          </a:p>
          <a:p>
            <a:r>
              <a:rPr lang="en-US" dirty="0"/>
              <a:t>R-Squared Value = 0.74</a:t>
            </a:r>
          </a:p>
          <a:p>
            <a:r>
              <a:rPr lang="el-GR" b="1" i="0" dirty="0">
                <a:solidFill>
                  <a:srgbClr val="202122"/>
                </a:solidFill>
                <a:effectLst/>
                <a:latin typeface="Arial" panose="020B0604020202020204" pitchFamily="34" charset="0"/>
              </a:rPr>
              <a:t>σ</a:t>
            </a:r>
            <a:r>
              <a:rPr lang="en-US" dirty="0">
                <a:solidFill>
                  <a:srgbClr val="202122"/>
                </a:solidFill>
                <a:latin typeface="Arial" panose="020B0604020202020204" pitchFamily="34" charset="0"/>
              </a:rPr>
              <a:t> </a:t>
            </a:r>
            <a:r>
              <a:rPr lang="en-US" dirty="0"/>
              <a:t>= 7.69</a:t>
            </a:r>
          </a:p>
          <a:p>
            <a:r>
              <a:rPr lang="en-US" dirty="0"/>
              <a:t>RMSE = 3.86</a:t>
            </a:r>
          </a:p>
          <a:p>
            <a:endParaRPr lang="en-US" dirty="0"/>
          </a:p>
          <a:p>
            <a:r>
              <a:rPr lang="en-US" dirty="0"/>
              <a:t>Trimmed features </a:t>
            </a:r>
          </a:p>
        </p:txBody>
      </p:sp>
    </p:spTree>
    <p:extLst>
      <p:ext uri="{BB962C8B-B14F-4D97-AF65-F5344CB8AC3E}">
        <p14:creationId xmlns:p14="http://schemas.microsoft.com/office/powerpoint/2010/main" val="240599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2CFB-7C4E-193C-5E3A-FB6F8137E8C4}"/>
              </a:ext>
            </a:extLst>
          </p:cNvPr>
          <p:cNvSpPr>
            <a:spLocks noGrp="1"/>
          </p:cNvSpPr>
          <p:nvPr>
            <p:ph type="title"/>
          </p:nvPr>
        </p:nvSpPr>
        <p:spPr/>
        <p:txBody>
          <a:bodyPr/>
          <a:lstStyle/>
          <a:p>
            <a:r>
              <a:rPr lang="en-US" dirty="0"/>
              <a:t>Regression analysis – Neural network (optimized)</a:t>
            </a:r>
          </a:p>
        </p:txBody>
      </p:sp>
      <p:sp>
        <p:nvSpPr>
          <p:cNvPr id="3" name="Content Placeholder 2">
            <a:extLst>
              <a:ext uri="{FF2B5EF4-FFF2-40B4-BE49-F238E27FC236}">
                <a16:creationId xmlns:a16="http://schemas.microsoft.com/office/drawing/2014/main" id="{CB5D36E0-8093-3108-D4D1-F03C725A2494}"/>
              </a:ext>
            </a:extLst>
          </p:cNvPr>
          <p:cNvSpPr>
            <a:spLocks noGrp="1"/>
          </p:cNvSpPr>
          <p:nvPr>
            <p:ph idx="1"/>
          </p:nvPr>
        </p:nvSpPr>
        <p:spPr>
          <a:xfrm>
            <a:off x="3735987" y="2153412"/>
            <a:ext cx="4720026" cy="997776"/>
          </a:xfrm>
        </p:spPr>
        <p:txBody>
          <a:bodyPr/>
          <a:lstStyle/>
          <a:p>
            <a:r>
              <a:rPr lang="en-US" dirty="0"/>
              <a:t>R-Squared Value = 0.8312</a:t>
            </a:r>
          </a:p>
          <a:p>
            <a:r>
              <a:rPr lang="en-US" dirty="0"/>
              <a:t>RMSE  = 2.955</a:t>
            </a:r>
          </a:p>
          <a:p>
            <a:endParaRPr lang="en-US" dirty="0"/>
          </a:p>
        </p:txBody>
      </p:sp>
      <p:pic>
        <p:nvPicPr>
          <p:cNvPr id="5" name="Picture 4">
            <a:extLst>
              <a:ext uri="{FF2B5EF4-FFF2-40B4-BE49-F238E27FC236}">
                <a16:creationId xmlns:a16="http://schemas.microsoft.com/office/drawing/2014/main" id="{EC13D37A-1DD7-CBA5-E797-5568DE0A5CBC}"/>
              </a:ext>
            </a:extLst>
          </p:cNvPr>
          <p:cNvPicPr>
            <a:picLocks noChangeAspect="1"/>
          </p:cNvPicPr>
          <p:nvPr/>
        </p:nvPicPr>
        <p:blipFill>
          <a:blip r:embed="rId3"/>
          <a:stretch>
            <a:fillRect/>
          </a:stretch>
        </p:blipFill>
        <p:spPr>
          <a:xfrm>
            <a:off x="886291" y="3017030"/>
            <a:ext cx="4720026" cy="3478530"/>
          </a:xfrm>
          <a:prstGeom prst="rect">
            <a:avLst/>
          </a:prstGeom>
        </p:spPr>
      </p:pic>
      <p:pic>
        <p:nvPicPr>
          <p:cNvPr id="6" name="Picture 5">
            <a:extLst>
              <a:ext uri="{FF2B5EF4-FFF2-40B4-BE49-F238E27FC236}">
                <a16:creationId xmlns:a16="http://schemas.microsoft.com/office/drawing/2014/main" id="{B635D0ED-EA32-A68E-3A0B-5C9A4DC34722}"/>
              </a:ext>
            </a:extLst>
          </p:cNvPr>
          <p:cNvPicPr>
            <a:picLocks noChangeAspect="1"/>
          </p:cNvPicPr>
          <p:nvPr/>
        </p:nvPicPr>
        <p:blipFill>
          <a:blip r:embed="rId4"/>
          <a:stretch>
            <a:fillRect/>
          </a:stretch>
        </p:blipFill>
        <p:spPr>
          <a:xfrm>
            <a:off x="6585685" y="3017030"/>
            <a:ext cx="4567766" cy="3478530"/>
          </a:xfrm>
          <a:prstGeom prst="rect">
            <a:avLst/>
          </a:prstGeom>
        </p:spPr>
      </p:pic>
    </p:spTree>
    <p:extLst>
      <p:ext uri="{BB962C8B-B14F-4D97-AF65-F5344CB8AC3E}">
        <p14:creationId xmlns:p14="http://schemas.microsoft.com/office/powerpoint/2010/main" val="3247007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EBA0-AD70-F6DC-1265-80073ADB6C2C}"/>
              </a:ext>
            </a:extLst>
          </p:cNvPr>
          <p:cNvSpPr>
            <a:spLocks noGrp="1"/>
          </p:cNvSpPr>
          <p:nvPr>
            <p:ph type="title"/>
          </p:nvPr>
        </p:nvSpPr>
        <p:spPr>
          <a:xfrm>
            <a:off x="2231136" y="810944"/>
            <a:ext cx="7729728" cy="1188720"/>
          </a:xfrm>
        </p:spPr>
        <p:txBody>
          <a:bodyPr/>
          <a:lstStyle/>
          <a:p>
            <a:r>
              <a:rPr lang="en-US" dirty="0"/>
              <a:t>Hypothetical prediction </a:t>
            </a:r>
          </a:p>
        </p:txBody>
      </p:sp>
      <p:sp>
        <p:nvSpPr>
          <p:cNvPr id="3" name="Content Placeholder 2">
            <a:extLst>
              <a:ext uri="{FF2B5EF4-FFF2-40B4-BE49-F238E27FC236}">
                <a16:creationId xmlns:a16="http://schemas.microsoft.com/office/drawing/2014/main" id="{96209832-7BD1-8292-A2BA-F2A170D1BBBB}"/>
              </a:ext>
            </a:extLst>
          </p:cNvPr>
          <p:cNvSpPr>
            <a:spLocks noGrp="1"/>
          </p:cNvSpPr>
          <p:nvPr>
            <p:ph idx="1"/>
          </p:nvPr>
        </p:nvSpPr>
        <p:spPr>
          <a:xfrm>
            <a:off x="2231136" y="3188043"/>
            <a:ext cx="2427361" cy="3182903"/>
          </a:xfrm>
        </p:spPr>
        <p:txBody>
          <a:bodyPr/>
          <a:lstStyle/>
          <a:p>
            <a:r>
              <a:rPr lang="en-US" dirty="0"/>
              <a:t>The model will predict any combination of features and give a percentage of adults who have obesity </a:t>
            </a:r>
          </a:p>
        </p:txBody>
      </p:sp>
      <p:pic>
        <p:nvPicPr>
          <p:cNvPr id="5" name="Picture 4" descr="A picture containing text, screenshot, diagram, line&#10;&#10;Description automatically generated">
            <a:extLst>
              <a:ext uri="{FF2B5EF4-FFF2-40B4-BE49-F238E27FC236}">
                <a16:creationId xmlns:a16="http://schemas.microsoft.com/office/drawing/2014/main" id="{B886AA49-1A5B-E730-50AE-056E1E10C3AF}"/>
              </a:ext>
            </a:extLst>
          </p:cNvPr>
          <p:cNvPicPr>
            <a:picLocks noChangeAspect="1"/>
          </p:cNvPicPr>
          <p:nvPr/>
        </p:nvPicPr>
        <p:blipFill>
          <a:blip r:embed="rId3"/>
          <a:stretch>
            <a:fillRect/>
          </a:stretch>
        </p:blipFill>
        <p:spPr>
          <a:xfrm>
            <a:off x="5033537" y="2243050"/>
            <a:ext cx="4999935" cy="4531677"/>
          </a:xfrm>
          <a:prstGeom prst="rect">
            <a:avLst/>
          </a:prstGeom>
        </p:spPr>
      </p:pic>
    </p:spTree>
    <p:extLst>
      <p:ext uri="{BB962C8B-B14F-4D97-AF65-F5344CB8AC3E}">
        <p14:creationId xmlns:p14="http://schemas.microsoft.com/office/powerpoint/2010/main" val="326379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85C5E4D-1972-8057-1468-94158363B7AC}"/>
              </a:ext>
            </a:extLst>
          </p:cNvPr>
          <p:cNvPicPr>
            <a:picLocks noGrp="1" noChangeAspect="1"/>
          </p:cNvPicPr>
          <p:nvPr>
            <p:ph idx="1"/>
          </p:nvPr>
        </p:nvPicPr>
        <p:blipFill>
          <a:blip r:embed="rId3"/>
          <a:stretch>
            <a:fillRect/>
          </a:stretch>
        </p:blipFill>
        <p:spPr>
          <a:xfrm>
            <a:off x="1910791" y="486312"/>
            <a:ext cx="9050992" cy="6790330"/>
          </a:xfrm>
        </p:spPr>
      </p:pic>
      <p:sp>
        <p:nvSpPr>
          <p:cNvPr id="11" name="Title 10">
            <a:extLst>
              <a:ext uri="{FF2B5EF4-FFF2-40B4-BE49-F238E27FC236}">
                <a16:creationId xmlns:a16="http://schemas.microsoft.com/office/drawing/2014/main" id="{8F4DD73C-119E-917C-575A-AF51546C3C95}"/>
              </a:ext>
            </a:extLst>
          </p:cNvPr>
          <p:cNvSpPr>
            <a:spLocks noGrp="1"/>
          </p:cNvSpPr>
          <p:nvPr>
            <p:ph type="title"/>
          </p:nvPr>
        </p:nvSpPr>
        <p:spPr>
          <a:xfrm>
            <a:off x="391320" y="369782"/>
            <a:ext cx="7729728" cy="1188720"/>
          </a:xfrm>
        </p:spPr>
        <p:txBody>
          <a:bodyPr/>
          <a:lstStyle/>
          <a:p>
            <a:r>
              <a:rPr lang="en-US" dirty="0"/>
              <a:t>Multidimensional clustering </a:t>
            </a:r>
          </a:p>
        </p:txBody>
      </p:sp>
      <p:sp>
        <p:nvSpPr>
          <p:cNvPr id="13" name="Content Placeholder 2">
            <a:extLst>
              <a:ext uri="{FF2B5EF4-FFF2-40B4-BE49-F238E27FC236}">
                <a16:creationId xmlns:a16="http://schemas.microsoft.com/office/drawing/2014/main" id="{82D7D2F4-CA11-F78E-F91C-C5E03512FEEC}"/>
              </a:ext>
            </a:extLst>
          </p:cNvPr>
          <p:cNvSpPr txBox="1">
            <a:spLocks/>
          </p:cNvSpPr>
          <p:nvPr/>
        </p:nvSpPr>
        <p:spPr>
          <a:xfrm>
            <a:off x="743859" y="5788869"/>
            <a:ext cx="578165" cy="4356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hlinkClick r:id="rId4"/>
              </a:rPr>
              <a:t>link</a:t>
            </a:r>
            <a:r>
              <a:rPr lang="en-US" dirty="0"/>
              <a:t> </a:t>
            </a:r>
          </a:p>
        </p:txBody>
      </p:sp>
    </p:spTree>
    <p:extLst>
      <p:ext uri="{BB962C8B-B14F-4D97-AF65-F5344CB8AC3E}">
        <p14:creationId xmlns:p14="http://schemas.microsoft.com/office/powerpoint/2010/main" val="194059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DA54-0C20-5A30-A448-1BC1A65BDE1F}"/>
              </a:ext>
            </a:extLst>
          </p:cNvPr>
          <p:cNvSpPr>
            <a:spLocks noGrp="1"/>
          </p:cNvSpPr>
          <p:nvPr>
            <p:ph type="title"/>
          </p:nvPr>
        </p:nvSpPr>
        <p:spPr/>
        <p:txBody>
          <a:bodyPr/>
          <a:lstStyle/>
          <a:p>
            <a:r>
              <a:rPr lang="en-US" dirty="0"/>
              <a:t>Conclusion </a:t>
            </a:r>
          </a:p>
        </p:txBody>
      </p:sp>
      <p:sp>
        <p:nvSpPr>
          <p:cNvPr id="5" name="Content Placeholder 4">
            <a:extLst>
              <a:ext uri="{FF2B5EF4-FFF2-40B4-BE49-F238E27FC236}">
                <a16:creationId xmlns:a16="http://schemas.microsoft.com/office/drawing/2014/main" id="{710E1FAA-AD50-AD80-2891-CEDBAB085339}"/>
              </a:ext>
            </a:extLst>
          </p:cNvPr>
          <p:cNvSpPr>
            <a:spLocks noGrp="1"/>
          </p:cNvSpPr>
          <p:nvPr>
            <p:ph idx="1"/>
          </p:nvPr>
        </p:nvSpPr>
        <p:spPr/>
        <p:txBody>
          <a:bodyPr>
            <a:normAutofit/>
          </a:bodyPr>
          <a:lstStyle/>
          <a:p>
            <a:r>
              <a:rPr lang="en-US" b="0" i="0" dirty="0">
                <a:solidFill>
                  <a:srgbClr val="1F2328"/>
                </a:solidFill>
                <a:effectLst/>
                <a:latin typeface="-apple-system"/>
              </a:rPr>
              <a:t>Data included was overweight classification, physical activity, location, income level, education, gender and race.</a:t>
            </a:r>
          </a:p>
          <a:p>
            <a:r>
              <a:rPr lang="en-US" b="0" i="0" dirty="0">
                <a:solidFill>
                  <a:srgbClr val="1F2328"/>
                </a:solidFill>
                <a:effectLst/>
                <a:latin typeface="-apple-system"/>
              </a:rPr>
              <a:t>Factors that were eliminated from the model were years in which less comprehensive data was collected and nutritional attributes (</a:t>
            </a:r>
            <a:r>
              <a:rPr lang="en-US" b="0" i="0" dirty="0" err="1">
                <a:solidFill>
                  <a:srgbClr val="1F2328"/>
                </a:solidFill>
                <a:effectLst/>
                <a:latin typeface="-apple-system"/>
              </a:rPr>
              <a:t>ie</a:t>
            </a:r>
            <a:r>
              <a:rPr lang="en-US" b="0" i="0" dirty="0">
                <a:solidFill>
                  <a:srgbClr val="1F2328"/>
                </a:solidFill>
                <a:effectLst/>
                <a:latin typeface="-apple-system"/>
              </a:rPr>
              <a:t>. inclusion of fruits and vegetables in daily diet). </a:t>
            </a:r>
          </a:p>
          <a:p>
            <a:r>
              <a:rPr lang="en-US" b="0" i="0" dirty="0">
                <a:solidFill>
                  <a:srgbClr val="1F2328"/>
                </a:solidFill>
                <a:effectLst/>
                <a:latin typeface="-apple-system"/>
              </a:rPr>
              <a:t>Regression analysis – neural network optimized model had a R-squared value of 0.8312 and an RMSE of 2.955 with a target y variable standard deviation of 7.1963. </a:t>
            </a:r>
          </a:p>
          <a:p>
            <a:r>
              <a:rPr lang="en-US" dirty="0">
                <a:solidFill>
                  <a:srgbClr val="1F2328"/>
                </a:solidFill>
                <a:latin typeface="-apple-system"/>
              </a:rPr>
              <a:t>T</a:t>
            </a:r>
            <a:r>
              <a:rPr lang="en-US" b="0" i="0" dirty="0">
                <a:solidFill>
                  <a:srgbClr val="1F2328"/>
                </a:solidFill>
                <a:effectLst/>
                <a:latin typeface="-apple-system"/>
              </a:rPr>
              <a:t>his model was able to predict obesity reasonably well.</a:t>
            </a:r>
            <a:endParaRPr lang="en-US" dirty="0"/>
          </a:p>
        </p:txBody>
      </p:sp>
    </p:spTree>
    <p:extLst>
      <p:ext uri="{BB962C8B-B14F-4D97-AF65-F5344CB8AC3E}">
        <p14:creationId xmlns:p14="http://schemas.microsoft.com/office/powerpoint/2010/main" val="357639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E0DE-AEDD-B9C8-EB3D-E2D6DECE20E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DD48C06-E0A3-0655-257E-86F82331CD8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497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3F79-95E0-3F66-0D12-FAE56764A10F}"/>
              </a:ext>
            </a:extLst>
          </p:cNvPr>
          <p:cNvSpPr>
            <a:spLocks noGrp="1"/>
          </p:cNvSpPr>
          <p:nvPr>
            <p:ph type="title"/>
          </p:nvPr>
        </p:nvSpPr>
        <p:spPr>
          <a:xfrm>
            <a:off x="2231136" y="781003"/>
            <a:ext cx="7729728" cy="1188720"/>
          </a:xfrm>
        </p:spPr>
        <p:txBody>
          <a:bodyPr/>
          <a:lstStyle/>
          <a:p>
            <a:r>
              <a:rPr lang="en-US" dirty="0"/>
              <a:t>Exploring data</a:t>
            </a:r>
          </a:p>
        </p:txBody>
      </p:sp>
      <p:pic>
        <p:nvPicPr>
          <p:cNvPr id="5" name="Content Placeholder 4">
            <a:extLst>
              <a:ext uri="{FF2B5EF4-FFF2-40B4-BE49-F238E27FC236}">
                <a16:creationId xmlns:a16="http://schemas.microsoft.com/office/drawing/2014/main" id="{A0ABF4F2-AFCB-A06F-69A4-8C9E483BFBD1}"/>
              </a:ext>
            </a:extLst>
          </p:cNvPr>
          <p:cNvPicPr>
            <a:picLocks noGrp="1" noChangeAspect="1"/>
          </p:cNvPicPr>
          <p:nvPr>
            <p:ph idx="1"/>
          </p:nvPr>
        </p:nvPicPr>
        <p:blipFill>
          <a:blip r:embed="rId3"/>
          <a:stretch>
            <a:fillRect/>
          </a:stretch>
        </p:blipFill>
        <p:spPr>
          <a:xfrm>
            <a:off x="558350" y="2269042"/>
            <a:ext cx="6989829" cy="3713347"/>
          </a:xfrm>
        </p:spPr>
      </p:pic>
      <p:sp>
        <p:nvSpPr>
          <p:cNvPr id="6" name="TextBox 5">
            <a:extLst>
              <a:ext uri="{FF2B5EF4-FFF2-40B4-BE49-F238E27FC236}">
                <a16:creationId xmlns:a16="http://schemas.microsoft.com/office/drawing/2014/main" id="{7DADCAB8-A29B-5AD6-2472-3344A0695730}"/>
              </a:ext>
            </a:extLst>
          </p:cNvPr>
          <p:cNvSpPr txBox="1"/>
          <p:nvPr/>
        </p:nvSpPr>
        <p:spPr>
          <a:xfrm>
            <a:off x="7925307" y="1969723"/>
            <a:ext cx="2795751" cy="5078313"/>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Significant cleaning and encoding was necessary to use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33 columns with duplicative fields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Incomplete longitudinally, more complete survey questions in odd years with decreased participation seen in even years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Initial rows: 88,629</a:t>
            </a:r>
          </a:p>
          <a:p>
            <a:endParaRPr lang="en-US" dirty="0"/>
          </a:p>
        </p:txBody>
      </p:sp>
      <p:sp>
        <p:nvSpPr>
          <p:cNvPr id="7" name="TextBox 6">
            <a:extLst>
              <a:ext uri="{FF2B5EF4-FFF2-40B4-BE49-F238E27FC236}">
                <a16:creationId xmlns:a16="http://schemas.microsoft.com/office/drawing/2014/main" id="{9E3DF4D7-AE3C-8A33-B4E9-243F31914FB1}"/>
              </a:ext>
            </a:extLst>
          </p:cNvPr>
          <p:cNvSpPr txBox="1"/>
          <p:nvPr/>
        </p:nvSpPr>
        <p:spPr>
          <a:xfrm>
            <a:off x="639379" y="6141066"/>
            <a:ext cx="6674069" cy="923330"/>
          </a:xfrm>
          <a:prstGeom prst="rect">
            <a:avLst/>
          </a:prstGeom>
          <a:noFill/>
        </p:spPr>
        <p:txBody>
          <a:bodyPr wrap="square" rtlCol="0">
            <a:spAutoFit/>
          </a:bodyPr>
          <a:lstStyle/>
          <a:p>
            <a:r>
              <a:rPr lang="en-US" dirty="0"/>
              <a:t>Source: </a:t>
            </a:r>
            <a:r>
              <a:rPr lang="en-US" dirty="0">
                <a:hlinkClick r:id="rId4"/>
              </a:rPr>
              <a:t>https://catalog.data.gov/dataset/nutrition-physical-activity-and-obesity-behavioral-risk-factor-surveillance-system</a:t>
            </a:r>
            <a:endParaRPr lang="en-US" dirty="0"/>
          </a:p>
          <a:p>
            <a:endParaRPr lang="en-US" dirty="0"/>
          </a:p>
        </p:txBody>
      </p:sp>
    </p:spTree>
    <p:extLst>
      <p:ext uri="{BB962C8B-B14F-4D97-AF65-F5344CB8AC3E}">
        <p14:creationId xmlns:p14="http://schemas.microsoft.com/office/powerpoint/2010/main" val="135068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17FB-E340-3F32-6493-DC5D9B75B862}"/>
              </a:ext>
            </a:extLst>
          </p:cNvPr>
          <p:cNvSpPr>
            <a:spLocks noGrp="1"/>
          </p:cNvSpPr>
          <p:nvPr>
            <p:ph type="title"/>
          </p:nvPr>
        </p:nvSpPr>
        <p:spPr/>
        <p:txBody>
          <a:bodyPr/>
          <a:lstStyle/>
          <a:p>
            <a:r>
              <a:rPr lang="en-US" dirty="0"/>
              <a:t>Themes Included in the dataset:</a:t>
            </a:r>
          </a:p>
        </p:txBody>
      </p:sp>
      <p:sp>
        <p:nvSpPr>
          <p:cNvPr id="3" name="Content Placeholder 2">
            <a:extLst>
              <a:ext uri="{FF2B5EF4-FFF2-40B4-BE49-F238E27FC236}">
                <a16:creationId xmlns:a16="http://schemas.microsoft.com/office/drawing/2014/main" id="{B0A08F9E-5531-D1DD-A712-19F556BA7ACC}"/>
              </a:ext>
            </a:extLst>
          </p:cNvPr>
          <p:cNvSpPr>
            <a:spLocks noGrp="1"/>
          </p:cNvSpPr>
          <p:nvPr>
            <p:ph idx="1"/>
          </p:nvPr>
        </p:nvSpPr>
        <p:spPr>
          <a:xfrm>
            <a:off x="702072" y="2743200"/>
            <a:ext cx="4942489" cy="3897850"/>
          </a:xfrm>
        </p:spPr>
        <p:txBody>
          <a:bodyPr>
            <a:normAutofit/>
          </a:bodyPr>
          <a:lstStyle/>
          <a:p>
            <a:pPr lvl="1"/>
            <a:r>
              <a:rPr lang="en-US" sz="1800" i="0" dirty="0">
                <a:effectLst/>
              </a:rPr>
              <a:t>Year data was collected</a:t>
            </a:r>
          </a:p>
          <a:p>
            <a:pPr lvl="1"/>
            <a:r>
              <a:rPr lang="en-US" sz="1800" i="0" dirty="0">
                <a:effectLst/>
              </a:rPr>
              <a:t>Percent of adults aged 18 years and older who have an overweight classification</a:t>
            </a:r>
          </a:p>
          <a:p>
            <a:pPr lvl="1"/>
            <a:r>
              <a:rPr lang="en-US" sz="1800" dirty="0"/>
              <a:t>Nutrition (fruit/veg consumption)</a:t>
            </a:r>
          </a:p>
          <a:p>
            <a:pPr lvl="1"/>
            <a:r>
              <a:rPr lang="en-US" sz="1800" i="0" dirty="0">
                <a:effectLst/>
              </a:rPr>
              <a:t>Physical activity (see table to right)</a:t>
            </a:r>
          </a:p>
          <a:p>
            <a:pPr lvl="1"/>
            <a:r>
              <a:rPr lang="en-US" sz="1800" dirty="0"/>
              <a:t>Location (by state/territory/capital)</a:t>
            </a:r>
          </a:p>
          <a:p>
            <a:pPr lvl="1"/>
            <a:r>
              <a:rPr lang="en-US" sz="1800" i="0" dirty="0">
                <a:effectLst/>
              </a:rPr>
              <a:t>Income level </a:t>
            </a:r>
          </a:p>
          <a:p>
            <a:pPr lvl="1"/>
            <a:r>
              <a:rPr lang="en-US" sz="1800" i="0" dirty="0">
                <a:effectLst/>
              </a:rPr>
              <a:t>Age</a:t>
            </a:r>
          </a:p>
          <a:p>
            <a:pPr lvl="1"/>
            <a:r>
              <a:rPr lang="en-US" sz="1800" dirty="0"/>
              <a:t>Race </a:t>
            </a:r>
          </a:p>
          <a:p>
            <a:pPr lvl="1"/>
            <a:r>
              <a:rPr lang="en-US" sz="1800" i="0" dirty="0">
                <a:effectLst/>
              </a:rPr>
              <a:t>Gender </a:t>
            </a:r>
          </a:p>
        </p:txBody>
      </p:sp>
      <p:graphicFrame>
        <p:nvGraphicFramePr>
          <p:cNvPr id="4" name="Table 4">
            <a:extLst>
              <a:ext uri="{FF2B5EF4-FFF2-40B4-BE49-F238E27FC236}">
                <a16:creationId xmlns:a16="http://schemas.microsoft.com/office/drawing/2014/main" id="{19FF2832-8664-BFDF-B28B-1ADD5EB0DEAC}"/>
              </a:ext>
            </a:extLst>
          </p:cNvPr>
          <p:cNvGraphicFramePr>
            <a:graphicFrameLocks noGrp="1"/>
          </p:cNvGraphicFramePr>
          <p:nvPr>
            <p:extLst>
              <p:ext uri="{D42A27DB-BD31-4B8C-83A1-F6EECF244321}">
                <p14:modId xmlns:p14="http://schemas.microsoft.com/office/powerpoint/2010/main" val="8780890"/>
              </p:ext>
            </p:extLst>
          </p:nvPr>
        </p:nvGraphicFramePr>
        <p:xfrm>
          <a:off x="5644561" y="2327072"/>
          <a:ext cx="5919950" cy="4313978"/>
        </p:xfrm>
        <a:graphic>
          <a:graphicData uri="http://schemas.openxmlformats.org/drawingml/2006/table">
            <a:tbl>
              <a:tblPr firstRow="1" bandRow="1">
                <a:tableStyleId>{5C22544A-7EE6-4342-B048-85BDC9FD1C3A}</a:tableStyleId>
              </a:tblPr>
              <a:tblGrid>
                <a:gridCol w="1183990">
                  <a:extLst>
                    <a:ext uri="{9D8B030D-6E8A-4147-A177-3AD203B41FA5}">
                      <a16:colId xmlns:a16="http://schemas.microsoft.com/office/drawing/2014/main" val="3335947591"/>
                    </a:ext>
                  </a:extLst>
                </a:gridCol>
                <a:gridCol w="1183990">
                  <a:extLst>
                    <a:ext uri="{9D8B030D-6E8A-4147-A177-3AD203B41FA5}">
                      <a16:colId xmlns:a16="http://schemas.microsoft.com/office/drawing/2014/main" val="2949060231"/>
                    </a:ext>
                  </a:extLst>
                </a:gridCol>
                <a:gridCol w="1183990">
                  <a:extLst>
                    <a:ext uri="{9D8B030D-6E8A-4147-A177-3AD203B41FA5}">
                      <a16:colId xmlns:a16="http://schemas.microsoft.com/office/drawing/2014/main" val="413755992"/>
                    </a:ext>
                  </a:extLst>
                </a:gridCol>
                <a:gridCol w="1183990">
                  <a:extLst>
                    <a:ext uri="{9D8B030D-6E8A-4147-A177-3AD203B41FA5}">
                      <a16:colId xmlns:a16="http://schemas.microsoft.com/office/drawing/2014/main" val="1469940475"/>
                    </a:ext>
                  </a:extLst>
                </a:gridCol>
                <a:gridCol w="1183990">
                  <a:extLst>
                    <a:ext uri="{9D8B030D-6E8A-4147-A177-3AD203B41FA5}">
                      <a16:colId xmlns:a16="http://schemas.microsoft.com/office/drawing/2014/main" val="3385379067"/>
                    </a:ext>
                  </a:extLst>
                </a:gridCol>
              </a:tblGrid>
              <a:tr h="436783">
                <a:tc gridSpan="5">
                  <a:txBody>
                    <a:bodyPr/>
                    <a:lstStyle/>
                    <a:p>
                      <a:pPr algn="ctr"/>
                      <a:r>
                        <a:rPr lang="en-US" dirty="0"/>
                        <a:t>Percent of Adults who achieve:</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8782634"/>
                  </a:ext>
                </a:extLst>
              </a:tr>
              <a:tr h="1400098">
                <a:tc>
                  <a:txBody>
                    <a:bodyPr/>
                    <a:lstStyle/>
                    <a:p>
                      <a:pPr algn="ctr"/>
                      <a:r>
                        <a:rPr lang="en-US" dirty="0"/>
                        <a:t>150 min/</a:t>
                      </a:r>
                      <a:r>
                        <a:rPr lang="en-US" dirty="0" err="1"/>
                        <a:t>wk</a:t>
                      </a:r>
                      <a:r>
                        <a:rPr lang="en-US" dirty="0"/>
                        <a:t> mod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150 min/</a:t>
                      </a:r>
                      <a:r>
                        <a:rPr lang="en-US" dirty="0" err="1"/>
                        <a:t>wk</a:t>
                      </a:r>
                      <a:r>
                        <a:rPr lang="en-US" dirty="0"/>
                        <a:t> mod aerobic</a:t>
                      </a:r>
                    </a:p>
                  </a:txBody>
                  <a:tcPr anchor="ctr"/>
                </a:tc>
                <a:tc>
                  <a:txBody>
                    <a:bodyPr/>
                    <a:lstStyle/>
                    <a:p>
                      <a:pPr algn="ctr"/>
                      <a:r>
                        <a:rPr lang="en-US" dirty="0"/>
                        <a:t>300 min/</a:t>
                      </a:r>
                      <a:r>
                        <a:rPr lang="en-US" dirty="0" err="1"/>
                        <a:t>wk</a:t>
                      </a:r>
                      <a:r>
                        <a:rPr lang="en-US" dirty="0"/>
                        <a:t> mod aerobic</a:t>
                      </a:r>
                    </a:p>
                  </a:txBody>
                  <a:tcPr anchor="ctr"/>
                </a:tc>
                <a:tc>
                  <a:txBody>
                    <a:bodyPr/>
                    <a:lstStyle/>
                    <a:p>
                      <a:pPr algn="ctr"/>
                      <a:endParaRPr lang="en-US"/>
                    </a:p>
                  </a:txBody>
                  <a:tcPr anchor="ctr"/>
                </a:tc>
                <a:tc rowSpan="3">
                  <a:txBody>
                    <a:bodyPr/>
                    <a:lstStyle/>
                    <a:p>
                      <a:pPr algn="ctr"/>
                      <a:r>
                        <a:rPr lang="en-US" dirty="0"/>
                        <a:t>No activity</a:t>
                      </a:r>
                    </a:p>
                  </a:txBody>
                  <a:tcPr anchor="ctr"/>
                </a:tc>
                <a:extLst>
                  <a:ext uri="{0D108BD9-81ED-4DB2-BD59-A6C34878D82A}">
                    <a16:rowId xmlns:a16="http://schemas.microsoft.com/office/drawing/2014/main" val="902736898"/>
                  </a:ext>
                </a:extLst>
              </a:tr>
              <a:tr h="1723198">
                <a:tc>
                  <a:txBody>
                    <a:bodyPr/>
                    <a:lstStyle/>
                    <a:p>
                      <a:pPr algn="ctr"/>
                      <a:r>
                        <a:rPr lang="en-US" dirty="0"/>
                        <a:t>or 75 min/</a:t>
                      </a:r>
                      <a:r>
                        <a:rPr lang="en-US" dirty="0" err="1"/>
                        <a:t>wk</a:t>
                      </a:r>
                      <a:r>
                        <a:rPr lang="en-US" dirty="0"/>
                        <a:t> vigorous aerobic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or 75 min/</a:t>
                      </a:r>
                      <a:r>
                        <a:rPr lang="en-US" dirty="0" err="1"/>
                        <a:t>wk</a:t>
                      </a:r>
                      <a:r>
                        <a:rPr lang="en-US" dirty="0"/>
                        <a:t> vigorous aerobic</a:t>
                      </a:r>
                    </a:p>
                    <a:p>
                      <a:pPr algn="ctr"/>
                      <a:endParaRPr lang="en-US" dirty="0"/>
                    </a:p>
                  </a:txBody>
                  <a:tcPr anchor="ctr"/>
                </a:tc>
                <a:tc>
                  <a:txBody>
                    <a:bodyPr/>
                    <a:lstStyle/>
                    <a:p>
                      <a:pPr algn="ctr"/>
                      <a:r>
                        <a:rPr lang="en-US" dirty="0"/>
                        <a:t>or 150 min/</a:t>
                      </a:r>
                      <a:r>
                        <a:rPr lang="en-US" dirty="0" err="1"/>
                        <a:t>wk</a:t>
                      </a:r>
                      <a:r>
                        <a:rPr lang="en-US" dirty="0"/>
                        <a:t> vigorous aerobic</a:t>
                      </a:r>
                    </a:p>
                  </a:txBody>
                  <a:tcPr anchor="ctr"/>
                </a:tc>
                <a:tc>
                  <a:txBody>
                    <a:bodyPr/>
                    <a:lstStyle/>
                    <a:p>
                      <a:pPr algn="ctr"/>
                      <a:endParaRPr lang="en-US"/>
                    </a:p>
                  </a:txBody>
                  <a:tcPr anchor="ctr"/>
                </a:tc>
                <a:tc vMerge="1">
                  <a:txBody>
                    <a:bodyPr/>
                    <a:lstStyle/>
                    <a:p>
                      <a:endParaRPr lang="en-US"/>
                    </a:p>
                  </a:txBody>
                  <a:tcPr/>
                </a:tc>
                <a:extLst>
                  <a:ext uri="{0D108BD9-81ED-4DB2-BD59-A6C34878D82A}">
                    <a16:rowId xmlns:a16="http://schemas.microsoft.com/office/drawing/2014/main" val="3667242553"/>
                  </a:ext>
                </a:extLst>
              </a:tr>
              <a:tr h="753899">
                <a:tc>
                  <a:txBody>
                    <a:bodyPr/>
                    <a:lstStyle/>
                    <a:p>
                      <a:pPr algn="ctr"/>
                      <a:endParaRPr lang="en-US"/>
                    </a:p>
                  </a:txBody>
                  <a:tcPr anchor="ctr"/>
                </a:tc>
                <a:tc>
                  <a:txBody>
                    <a:bodyPr/>
                    <a:lstStyle/>
                    <a:p>
                      <a:pPr algn="ctr"/>
                      <a:r>
                        <a:rPr lang="en-US" dirty="0"/>
                        <a:t>&amp; strength 2x/</a:t>
                      </a:r>
                      <a:r>
                        <a:rPr lang="en-US" dirty="0" err="1"/>
                        <a:t>wk</a:t>
                      </a:r>
                      <a:endParaRPr lang="en-US" dirty="0"/>
                    </a:p>
                  </a:txBody>
                  <a:tcPr anchor="ctr"/>
                </a:tc>
                <a:tc>
                  <a:txBody>
                    <a:bodyPr/>
                    <a:lstStyle/>
                    <a:p>
                      <a:pPr algn="ctr"/>
                      <a:endParaRPr lang="en-US" dirty="0"/>
                    </a:p>
                  </a:txBody>
                  <a:tcPr anchor="ctr"/>
                </a:tc>
                <a:tc>
                  <a:txBody>
                    <a:bodyPr/>
                    <a:lstStyle/>
                    <a:p>
                      <a:pPr algn="ctr"/>
                      <a:r>
                        <a:rPr lang="en-US" dirty="0"/>
                        <a:t>Strength 2x/</a:t>
                      </a:r>
                      <a:r>
                        <a:rPr lang="en-US" dirty="0" err="1"/>
                        <a:t>wk</a:t>
                      </a:r>
                      <a:endParaRPr lang="en-US" dirty="0"/>
                    </a:p>
                  </a:txBody>
                  <a:tcPr anchor="ctr"/>
                </a:tc>
                <a:tc vMerge="1">
                  <a:txBody>
                    <a:bodyPr/>
                    <a:lstStyle/>
                    <a:p>
                      <a:endParaRPr lang="en-US" dirty="0"/>
                    </a:p>
                  </a:txBody>
                  <a:tcPr/>
                </a:tc>
                <a:extLst>
                  <a:ext uri="{0D108BD9-81ED-4DB2-BD59-A6C34878D82A}">
                    <a16:rowId xmlns:a16="http://schemas.microsoft.com/office/drawing/2014/main" val="1635616653"/>
                  </a:ext>
                </a:extLst>
              </a:tr>
            </a:tbl>
          </a:graphicData>
        </a:graphic>
      </p:graphicFrame>
    </p:spTree>
    <p:extLst>
      <p:ext uri="{BB962C8B-B14F-4D97-AF65-F5344CB8AC3E}">
        <p14:creationId xmlns:p14="http://schemas.microsoft.com/office/powerpoint/2010/main" val="409545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18C278-7944-D7A6-C0AE-00C52425E58C}"/>
              </a:ext>
            </a:extLst>
          </p:cNvPr>
          <p:cNvPicPr>
            <a:picLocks noChangeAspect="1"/>
          </p:cNvPicPr>
          <p:nvPr/>
        </p:nvPicPr>
        <p:blipFill>
          <a:blip r:embed="rId2"/>
          <a:stretch>
            <a:fillRect/>
          </a:stretch>
        </p:blipFill>
        <p:spPr>
          <a:xfrm>
            <a:off x="5290327" y="2360653"/>
            <a:ext cx="6096001" cy="2128562"/>
          </a:xfrm>
          <a:prstGeom prst="rect">
            <a:avLst/>
          </a:prstGeom>
        </p:spPr>
      </p:pic>
      <p:sp>
        <p:nvSpPr>
          <p:cNvPr id="2" name="Title 1">
            <a:extLst>
              <a:ext uri="{FF2B5EF4-FFF2-40B4-BE49-F238E27FC236}">
                <a16:creationId xmlns:a16="http://schemas.microsoft.com/office/drawing/2014/main" id="{0848BDA0-60B7-31F2-3D80-C422D24E70F4}"/>
              </a:ext>
            </a:extLst>
          </p:cNvPr>
          <p:cNvSpPr>
            <a:spLocks noGrp="1"/>
          </p:cNvSpPr>
          <p:nvPr>
            <p:ph type="title"/>
          </p:nvPr>
        </p:nvSpPr>
        <p:spPr>
          <a:xfrm>
            <a:off x="2231136" y="728283"/>
            <a:ext cx="7729728" cy="1196352"/>
          </a:xfrm>
        </p:spPr>
        <p:txBody>
          <a:bodyPr/>
          <a:lstStyle/>
          <a:p>
            <a:r>
              <a:rPr lang="en-US" dirty="0"/>
              <a:t>Dependencies</a:t>
            </a:r>
          </a:p>
        </p:txBody>
      </p:sp>
      <p:sp>
        <p:nvSpPr>
          <p:cNvPr id="3" name="Content Placeholder 2">
            <a:extLst>
              <a:ext uri="{FF2B5EF4-FFF2-40B4-BE49-F238E27FC236}">
                <a16:creationId xmlns:a16="http://schemas.microsoft.com/office/drawing/2014/main" id="{4FB05412-C04F-D720-E83F-89FEC6BDCCA6}"/>
              </a:ext>
            </a:extLst>
          </p:cNvPr>
          <p:cNvSpPr>
            <a:spLocks noGrp="1"/>
          </p:cNvSpPr>
          <p:nvPr>
            <p:ph idx="1"/>
          </p:nvPr>
        </p:nvSpPr>
        <p:spPr>
          <a:xfrm>
            <a:off x="724056" y="2616011"/>
            <a:ext cx="4566271" cy="3101983"/>
          </a:xfrm>
        </p:spPr>
        <p:txBody>
          <a:bodyPr/>
          <a:lstStyle/>
          <a:p>
            <a:r>
              <a:rPr lang="en-US" dirty="0" err="1"/>
              <a:t>P</a:t>
            </a:r>
            <a:r>
              <a:rPr lang="en-US" b="0" i="0" dirty="0" err="1">
                <a:effectLst/>
              </a:rPr>
              <a:t>ySpark</a:t>
            </a:r>
            <a:r>
              <a:rPr lang="en-US" b="0" i="0" dirty="0">
                <a:effectLst/>
              </a:rPr>
              <a:t> (</a:t>
            </a:r>
            <a:r>
              <a:rPr lang="en-US" b="0" i="0" dirty="0" err="1">
                <a:effectLst/>
              </a:rPr>
              <a:t>SparkFiles</a:t>
            </a:r>
            <a:r>
              <a:rPr lang="en-US" b="0" i="0" dirty="0">
                <a:effectLst/>
              </a:rPr>
              <a:t>)</a:t>
            </a:r>
          </a:p>
          <a:p>
            <a:r>
              <a:rPr lang="en-US" b="0" i="0" dirty="0" err="1">
                <a:effectLst/>
              </a:rPr>
              <a:t>sklearn.model_selection</a:t>
            </a:r>
            <a:r>
              <a:rPr lang="en-US" b="0" i="0" dirty="0">
                <a:effectLst/>
              </a:rPr>
              <a:t> </a:t>
            </a:r>
            <a:r>
              <a:rPr lang="en-US" dirty="0">
                <a:solidFill>
                  <a:srgbClr val="7928A1"/>
                </a:solidFill>
              </a:rPr>
              <a:t>(</a:t>
            </a:r>
            <a:r>
              <a:rPr lang="en-US" b="0" i="0" dirty="0" err="1">
                <a:effectLst/>
              </a:rPr>
              <a:t>train_test_split</a:t>
            </a:r>
            <a:r>
              <a:rPr lang="en-US" b="0" i="0" dirty="0">
                <a:effectLst/>
              </a:rPr>
              <a:t>)</a:t>
            </a:r>
          </a:p>
          <a:p>
            <a:r>
              <a:rPr lang="en-US" b="0" i="0" dirty="0" err="1">
                <a:effectLst/>
              </a:rPr>
              <a:t>sklearn.preprocessing</a:t>
            </a:r>
            <a:r>
              <a:rPr lang="en-US" b="0" i="0" dirty="0">
                <a:effectLst/>
              </a:rPr>
              <a:t> </a:t>
            </a:r>
            <a:r>
              <a:rPr lang="en-US" dirty="0">
                <a:solidFill>
                  <a:srgbClr val="7928A1"/>
                </a:solidFill>
              </a:rPr>
              <a:t>(</a:t>
            </a:r>
            <a:r>
              <a:rPr lang="en-US" b="0" i="0" dirty="0" err="1">
                <a:effectLst/>
              </a:rPr>
              <a:t>StandardScaler</a:t>
            </a:r>
            <a:r>
              <a:rPr lang="en-US" b="0" i="0" dirty="0">
                <a:effectLst/>
              </a:rPr>
              <a:t>) </a:t>
            </a:r>
            <a:endParaRPr lang="en-US" b="0" i="0" dirty="0">
              <a:solidFill>
                <a:srgbClr val="7928A1"/>
              </a:solidFill>
              <a:effectLst/>
            </a:endParaRPr>
          </a:p>
          <a:p>
            <a:r>
              <a:rPr lang="en-US" dirty="0"/>
              <a:t>P</a:t>
            </a:r>
            <a:r>
              <a:rPr lang="en-US" b="0" i="0" dirty="0">
                <a:effectLst/>
              </a:rPr>
              <a:t>andas (</a:t>
            </a:r>
            <a:r>
              <a:rPr lang="en-US" b="0" i="0" dirty="0" err="1">
                <a:effectLst/>
              </a:rPr>
              <a:t>scipy.stats</a:t>
            </a:r>
            <a:r>
              <a:rPr lang="en-US" b="0" i="0" dirty="0">
                <a:effectLst/>
              </a:rPr>
              <a:t>) </a:t>
            </a:r>
          </a:p>
          <a:p>
            <a:r>
              <a:rPr lang="en-US" dirty="0"/>
              <a:t>Matplotlib</a:t>
            </a:r>
            <a:endParaRPr lang="en-US" b="0" i="0" dirty="0">
              <a:effectLst/>
            </a:endParaRPr>
          </a:p>
          <a:p>
            <a:r>
              <a:rPr lang="en-US" b="0" i="0" dirty="0">
                <a:effectLst/>
              </a:rPr>
              <a:t>TensorFlow</a:t>
            </a:r>
            <a:endParaRPr lang="en-US" dirty="0"/>
          </a:p>
        </p:txBody>
      </p:sp>
      <p:pic>
        <p:nvPicPr>
          <p:cNvPr id="7" name="Picture 6">
            <a:extLst>
              <a:ext uri="{FF2B5EF4-FFF2-40B4-BE49-F238E27FC236}">
                <a16:creationId xmlns:a16="http://schemas.microsoft.com/office/drawing/2014/main" id="{C810AA04-ABE6-2D46-B615-B89168BD2ADA}"/>
              </a:ext>
            </a:extLst>
          </p:cNvPr>
          <p:cNvPicPr>
            <a:picLocks noChangeAspect="1"/>
          </p:cNvPicPr>
          <p:nvPr/>
        </p:nvPicPr>
        <p:blipFill>
          <a:blip r:embed="rId3"/>
          <a:stretch>
            <a:fillRect/>
          </a:stretch>
        </p:blipFill>
        <p:spPr>
          <a:xfrm>
            <a:off x="8921394" y="2845926"/>
            <a:ext cx="2464934" cy="1321076"/>
          </a:xfrm>
          <a:prstGeom prst="rect">
            <a:avLst/>
          </a:prstGeom>
        </p:spPr>
      </p:pic>
      <p:pic>
        <p:nvPicPr>
          <p:cNvPr id="9" name="Picture 8">
            <a:extLst>
              <a:ext uri="{FF2B5EF4-FFF2-40B4-BE49-F238E27FC236}">
                <a16:creationId xmlns:a16="http://schemas.microsoft.com/office/drawing/2014/main" id="{4D24AEBC-4370-5E59-9E7F-2B6EE5EC1B33}"/>
              </a:ext>
            </a:extLst>
          </p:cNvPr>
          <p:cNvPicPr>
            <a:picLocks noChangeAspect="1"/>
          </p:cNvPicPr>
          <p:nvPr/>
        </p:nvPicPr>
        <p:blipFill>
          <a:blip r:embed="rId4"/>
          <a:stretch>
            <a:fillRect/>
          </a:stretch>
        </p:blipFill>
        <p:spPr>
          <a:xfrm>
            <a:off x="5860131" y="4683248"/>
            <a:ext cx="1823857" cy="1823857"/>
          </a:xfrm>
          <a:prstGeom prst="rect">
            <a:avLst/>
          </a:prstGeom>
        </p:spPr>
      </p:pic>
      <p:pic>
        <p:nvPicPr>
          <p:cNvPr id="11" name="Picture 10">
            <a:extLst>
              <a:ext uri="{FF2B5EF4-FFF2-40B4-BE49-F238E27FC236}">
                <a16:creationId xmlns:a16="http://schemas.microsoft.com/office/drawing/2014/main" id="{11C347DB-3F4C-ADF0-2C05-263F4F502AE3}"/>
              </a:ext>
            </a:extLst>
          </p:cNvPr>
          <p:cNvPicPr>
            <a:picLocks noChangeAspect="1"/>
          </p:cNvPicPr>
          <p:nvPr/>
        </p:nvPicPr>
        <p:blipFill>
          <a:blip r:embed="rId5"/>
          <a:stretch>
            <a:fillRect/>
          </a:stretch>
        </p:blipFill>
        <p:spPr>
          <a:xfrm>
            <a:off x="8542401" y="4683247"/>
            <a:ext cx="1823857" cy="1823857"/>
          </a:xfrm>
          <a:prstGeom prst="rect">
            <a:avLst/>
          </a:prstGeom>
        </p:spPr>
      </p:pic>
    </p:spTree>
    <p:extLst>
      <p:ext uri="{BB962C8B-B14F-4D97-AF65-F5344CB8AC3E}">
        <p14:creationId xmlns:p14="http://schemas.microsoft.com/office/powerpoint/2010/main" val="381822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9B30-AEBC-99E4-98AE-0767794642C0}"/>
              </a:ext>
            </a:extLst>
          </p:cNvPr>
          <p:cNvSpPr>
            <a:spLocks noGrp="1"/>
          </p:cNvSpPr>
          <p:nvPr>
            <p:ph type="title"/>
          </p:nvPr>
        </p:nvSpPr>
        <p:spPr>
          <a:xfrm>
            <a:off x="2231136" y="811757"/>
            <a:ext cx="7729728" cy="1188720"/>
          </a:xfrm>
        </p:spPr>
        <p:txBody>
          <a:bodyPr/>
          <a:lstStyle/>
          <a:p>
            <a:r>
              <a:rPr lang="en-US" dirty="0"/>
              <a:t>Spark</a:t>
            </a:r>
          </a:p>
        </p:txBody>
      </p:sp>
      <p:sp>
        <p:nvSpPr>
          <p:cNvPr id="3" name="Content Placeholder 2">
            <a:extLst>
              <a:ext uri="{FF2B5EF4-FFF2-40B4-BE49-F238E27FC236}">
                <a16:creationId xmlns:a16="http://schemas.microsoft.com/office/drawing/2014/main" id="{DA746DCC-B06E-ECAE-8492-FD5CC2BF698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latin typeface="Slack-Lato"/>
              </a:rPr>
              <a:t>Read CSV file using Spark</a:t>
            </a:r>
          </a:p>
          <a:p>
            <a:pPr algn="l">
              <a:buFont typeface="Arial" panose="020B0604020202020204" pitchFamily="34" charset="0"/>
              <a:buChar char="•"/>
            </a:pPr>
            <a:r>
              <a:rPr lang="en-US" b="0" i="0" dirty="0">
                <a:solidFill>
                  <a:srgbClr val="1D1C1D"/>
                </a:solidFill>
                <a:effectLst/>
                <a:latin typeface="Slack-Lato"/>
              </a:rPr>
              <a:t>Filtered and cleaned data</a:t>
            </a:r>
          </a:p>
          <a:p>
            <a:pPr algn="l">
              <a:buFont typeface="Arial" panose="020B0604020202020204" pitchFamily="34" charset="0"/>
              <a:buChar char="•"/>
            </a:pPr>
            <a:r>
              <a:rPr lang="en-US" b="0" i="0" dirty="0">
                <a:solidFill>
                  <a:srgbClr val="1D1C1D"/>
                </a:solidFill>
                <a:effectLst/>
                <a:latin typeface="Slack-Lato"/>
              </a:rPr>
              <a:t>Troubleshooting data types</a:t>
            </a:r>
          </a:p>
          <a:p>
            <a:pPr algn="l">
              <a:buFont typeface="Arial" panose="020B0604020202020204" pitchFamily="34" charset="0"/>
              <a:buChar char="•"/>
            </a:pPr>
            <a:r>
              <a:rPr lang="en-US" b="0" i="0" dirty="0">
                <a:solidFill>
                  <a:srgbClr val="1D1C1D"/>
                </a:solidFill>
                <a:effectLst/>
                <a:latin typeface="Slack-Lato"/>
              </a:rPr>
              <a:t>Converted to Pandas Data Frame</a:t>
            </a:r>
          </a:p>
        </p:txBody>
      </p:sp>
      <p:pic>
        <p:nvPicPr>
          <p:cNvPr id="5" name="Picture 4">
            <a:extLst>
              <a:ext uri="{FF2B5EF4-FFF2-40B4-BE49-F238E27FC236}">
                <a16:creationId xmlns:a16="http://schemas.microsoft.com/office/drawing/2014/main" id="{58FE7CC2-A248-2B99-CE61-626E297FF835}"/>
              </a:ext>
            </a:extLst>
          </p:cNvPr>
          <p:cNvPicPr>
            <a:picLocks noChangeAspect="1"/>
          </p:cNvPicPr>
          <p:nvPr/>
        </p:nvPicPr>
        <p:blipFill>
          <a:blip r:embed="rId2"/>
          <a:stretch>
            <a:fillRect/>
          </a:stretch>
        </p:blipFill>
        <p:spPr>
          <a:xfrm>
            <a:off x="6378317" y="2638044"/>
            <a:ext cx="3340100" cy="2438400"/>
          </a:xfrm>
          <a:prstGeom prst="rect">
            <a:avLst/>
          </a:prstGeom>
        </p:spPr>
      </p:pic>
    </p:spTree>
    <p:extLst>
      <p:ext uri="{BB962C8B-B14F-4D97-AF65-F5344CB8AC3E}">
        <p14:creationId xmlns:p14="http://schemas.microsoft.com/office/powerpoint/2010/main" val="337621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BE1A-FF5F-31F3-61F4-C598B1960672}"/>
              </a:ext>
            </a:extLst>
          </p:cNvPr>
          <p:cNvSpPr>
            <a:spLocks noGrp="1"/>
          </p:cNvSpPr>
          <p:nvPr>
            <p:ph type="title"/>
          </p:nvPr>
        </p:nvSpPr>
        <p:spPr>
          <a:xfrm>
            <a:off x="2231136" y="87362"/>
            <a:ext cx="7729728" cy="1188720"/>
          </a:xfrm>
        </p:spPr>
        <p:txBody>
          <a:bodyPr/>
          <a:lstStyle/>
          <a:p>
            <a:r>
              <a:rPr lang="en-US" dirty="0"/>
              <a:t>Preprocessing</a:t>
            </a:r>
          </a:p>
        </p:txBody>
      </p:sp>
      <p:pic>
        <p:nvPicPr>
          <p:cNvPr id="4" name="Content Placeholder 3">
            <a:extLst>
              <a:ext uri="{FF2B5EF4-FFF2-40B4-BE49-F238E27FC236}">
                <a16:creationId xmlns:a16="http://schemas.microsoft.com/office/drawing/2014/main" id="{B2BA4A65-6DD8-C3D8-2E77-B8AA86D4E666}"/>
              </a:ext>
            </a:extLst>
          </p:cNvPr>
          <p:cNvPicPr>
            <a:picLocks noGrp="1" noChangeAspect="1"/>
          </p:cNvPicPr>
          <p:nvPr>
            <p:ph idx="1"/>
          </p:nvPr>
        </p:nvPicPr>
        <p:blipFill>
          <a:blip r:embed="rId2"/>
          <a:stretch>
            <a:fillRect/>
          </a:stretch>
        </p:blipFill>
        <p:spPr>
          <a:xfrm>
            <a:off x="516343" y="1415106"/>
            <a:ext cx="4204934" cy="5233215"/>
          </a:xfrm>
          <a:prstGeom prst="rect">
            <a:avLst/>
          </a:prstGeom>
        </p:spPr>
      </p:pic>
      <p:pic>
        <p:nvPicPr>
          <p:cNvPr id="6" name="Picture 5">
            <a:extLst>
              <a:ext uri="{FF2B5EF4-FFF2-40B4-BE49-F238E27FC236}">
                <a16:creationId xmlns:a16="http://schemas.microsoft.com/office/drawing/2014/main" id="{10ABAC2E-2362-FD9B-3B9F-B0FD256F4370}"/>
              </a:ext>
            </a:extLst>
          </p:cNvPr>
          <p:cNvPicPr>
            <a:picLocks noChangeAspect="1"/>
          </p:cNvPicPr>
          <p:nvPr/>
        </p:nvPicPr>
        <p:blipFill>
          <a:blip r:embed="rId3"/>
          <a:stretch>
            <a:fillRect/>
          </a:stretch>
        </p:blipFill>
        <p:spPr>
          <a:xfrm>
            <a:off x="4911639" y="1835235"/>
            <a:ext cx="6764018" cy="4120724"/>
          </a:xfrm>
          <a:prstGeom prst="rect">
            <a:avLst/>
          </a:prstGeom>
        </p:spPr>
      </p:pic>
    </p:spTree>
    <p:extLst>
      <p:ext uri="{BB962C8B-B14F-4D97-AF65-F5344CB8AC3E}">
        <p14:creationId xmlns:p14="http://schemas.microsoft.com/office/powerpoint/2010/main" val="329199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79E8-2D8A-B84C-57ED-23244044BCED}"/>
              </a:ext>
            </a:extLst>
          </p:cNvPr>
          <p:cNvSpPr>
            <a:spLocks noGrp="1"/>
          </p:cNvSpPr>
          <p:nvPr>
            <p:ph type="title"/>
          </p:nvPr>
        </p:nvSpPr>
        <p:spPr>
          <a:xfrm>
            <a:off x="2231135" y="112076"/>
            <a:ext cx="7729728" cy="1188720"/>
          </a:xfrm>
        </p:spPr>
        <p:txBody>
          <a:bodyPr/>
          <a:lstStyle/>
          <a:p>
            <a:r>
              <a:rPr lang="en-US" dirty="0"/>
              <a:t>Final data</a:t>
            </a:r>
          </a:p>
        </p:txBody>
      </p:sp>
      <p:pic>
        <p:nvPicPr>
          <p:cNvPr id="5" name="Content Placeholder 4">
            <a:extLst>
              <a:ext uri="{FF2B5EF4-FFF2-40B4-BE49-F238E27FC236}">
                <a16:creationId xmlns:a16="http://schemas.microsoft.com/office/drawing/2014/main" id="{A3231DDE-EB33-C4D9-81C1-30273471B4F6}"/>
              </a:ext>
            </a:extLst>
          </p:cNvPr>
          <p:cNvPicPr>
            <a:picLocks noGrp="1" noChangeAspect="1"/>
          </p:cNvPicPr>
          <p:nvPr>
            <p:ph idx="1"/>
          </p:nvPr>
        </p:nvPicPr>
        <p:blipFill>
          <a:blip r:embed="rId2"/>
          <a:stretch>
            <a:fillRect/>
          </a:stretch>
        </p:blipFill>
        <p:spPr>
          <a:xfrm>
            <a:off x="2231135" y="1422139"/>
            <a:ext cx="7729728" cy="5323785"/>
          </a:xfrm>
        </p:spPr>
      </p:pic>
    </p:spTree>
    <p:extLst>
      <p:ext uri="{BB962C8B-B14F-4D97-AF65-F5344CB8AC3E}">
        <p14:creationId xmlns:p14="http://schemas.microsoft.com/office/powerpoint/2010/main" val="50434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37DA-135F-625F-0A3E-C5D98F1A0E48}"/>
              </a:ext>
            </a:extLst>
          </p:cNvPr>
          <p:cNvSpPr>
            <a:spLocks noGrp="1"/>
          </p:cNvSpPr>
          <p:nvPr>
            <p:ph type="title"/>
          </p:nvPr>
        </p:nvSpPr>
        <p:spPr/>
        <p:txBody>
          <a:bodyPr/>
          <a:lstStyle/>
          <a:p>
            <a:r>
              <a:rPr lang="en-US" dirty="0"/>
              <a:t>Included in model </a:t>
            </a:r>
          </a:p>
        </p:txBody>
      </p:sp>
      <p:sp>
        <p:nvSpPr>
          <p:cNvPr id="3" name="Content Placeholder 2">
            <a:extLst>
              <a:ext uri="{FF2B5EF4-FFF2-40B4-BE49-F238E27FC236}">
                <a16:creationId xmlns:a16="http://schemas.microsoft.com/office/drawing/2014/main" id="{C9922813-D657-048F-BDEA-61ED11C544B3}"/>
              </a:ext>
            </a:extLst>
          </p:cNvPr>
          <p:cNvSpPr>
            <a:spLocks noGrp="1"/>
          </p:cNvSpPr>
          <p:nvPr>
            <p:ph idx="1"/>
          </p:nvPr>
        </p:nvSpPr>
        <p:spPr>
          <a:xfrm>
            <a:off x="2359138" y="2599980"/>
            <a:ext cx="4383795" cy="3576982"/>
          </a:xfrm>
        </p:spPr>
        <p:txBody>
          <a:bodyPr>
            <a:normAutofit/>
          </a:bodyPr>
          <a:lstStyle/>
          <a:p>
            <a:r>
              <a:rPr lang="en-US" dirty="0"/>
              <a:t>Years 2011, 2013, 2015, 2017, 2019</a:t>
            </a:r>
          </a:p>
          <a:p>
            <a:r>
              <a:rPr lang="en-US" dirty="0"/>
              <a:t>Overweight classification </a:t>
            </a:r>
          </a:p>
          <a:p>
            <a:r>
              <a:rPr lang="en-US" dirty="0"/>
              <a:t>Physical activity </a:t>
            </a:r>
          </a:p>
          <a:p>
            <a:r>
              <a:rPr lang="en-US" dirty="0"/>
              <a:t>Location </a:t>
            </a:r>
          </a:p>
          <a:p>
            <a:r>
              <a:rPr lang="en-US" dirty="0"/>
              <a:t>Income level</a:t>
            </a:r>
          </a:p>
          <a:p>
            <a:r>
              <a:rPr lang="en-US" dirty="0"/>
              <a:t>Education </a:t>
            </a:r>
          </a:p>
          <a:p>
            <a:r>
              <a:rPr lang="en-US" dirty="0"/>
              <a:t>Gender</a:t>
            </a:r>
          </a:p>
          <a:p>
            <a:r>
              <a:rPr lang="en-US" dirty="0"/>
              <a:t>Race</a:t>
            </a:r>
          </a:p>
          <a:p>
            <a:endParaRPr lang="en-US" dirty="0"/>
          </a:p>
        </p:txBody>
      </p:sp>
      <p:pic>
        <p:nvPicPr>
          <p:cNvPr id="6" name="Graphic 5">
            <a:extLst>
              <a:ext uri="{FF2B5EF4-FFF2-40B4-BE49-F238E27FC236}">
                <a16:creationId xmlns:a16="http://schemas.microsoft.com/office/drawing/2014/main" id="{8383C141-F49F-D177-814D-75377D800B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82438" y="2292220"/>
            <a:ext cx="4183347" cy="4192501"/>
          </a:xfrm>
          <a:prstGeom prst="rect">
            <a:avLst/>
          </a:prstGeom>
        </p:spPr>
      </p:pic>
    </p:spTree>
    <p:extLst>
      <p:ext uri="{BB962C8B-B14F-4D97-AF65-F5344CB8AC3E}">
        <p14:creationId xmlns:p14="http://schemas.microsoft.com/office/powerpoint/2010/main" val="255114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15F2-86BB-60B4-78CE-5E0EE1981FA2}"/>
              </a:ext>
            </a:extLst>
          </p:cNvPr>
          <p:cNvSpPr>
            <a:spLocks noGrp="1"/>
          </p:cNvSpPr>
          <p:nvPr>
            <p:ph type="title"/>
          </p:nvPr>
        </p:nvSpPr>
        <p:spPr/>
        <p:txBody>
          <a:bodyPr/>
          <a:lstStyle/>
          <a:p>
            <a:r>
              <a:rPr lang="en-US" dirty="0"/>
              <a:t>RMSE ()</a:t>
            </a:r>
          </a:p>
        </p:txBody>
      </p:sp>
      <p:sp>
        <p:nvSpPr>
          <p:cNvPr id="3" name="Content Placeholder 2">
            <a:extLst>
              <a:ext uri="{FF2B5EF4-FFF2-40B4-BE49-F238E27FC236}">
                <a16:creationId xmlns:a16="http://schemas.microsoft.com/office/drawing/2014/main" id="{78F52489-9F11-9EA8-2192-EEB58A721021}"/>
              </a:ext>
            </a:extLst>
          </p:cNvPr>
          <p:cNvSpPr>
            <a:spLocks noGrp="1"/>
          </p:cNvSpPr>
          <p:nvPr>
            <p:ph idx="1"/>
          </p:nvPr>
        </p:nvSpPr>
        <p:spPr/>
        <p:txBody>
          <a:bodyPr/>
          <a:lstStyle/>
          <a:p>
            <a:r>
              <a:rPr lang="en-US" b="0" i="0" dirty="0">
                <a:solidFill>
                  <a:srgbClr val="202124"/>
                </a:solidFill>
                <a:effectLst/>
                <a:latin typeface="Google Sans"/>
              </a:rPr>
              <a:t>Root mean square error or root mean square deviation is one of the most commonly used measures for evaluating the quality of predictions. It shows how far predictions fall from measured true values using Euclidean distance.</a:t>
            </a:r>
            <a:endParaRPr lang="en-US" dirty="0"/>
          </a:p>
        </p:txBody>
      </p:sp>
      <p:pic>
        <p:nvPicPr>
          <p:cNvPr id="7" name="Picture 6">
            <a:extLst>
              <a:ext uri="{FF2B5EF4-FFF2-40B4-BE49-F238E27FC236}">
                <a16:creationId xmlns:a16="http://schemas.microsoft.com/office/drawing/2014/main" id="{453A4BD7-A042-6796-E0FC-A06E282D308F}"/>
              </a:ext>
            </a:extLst>
          </p:cNvPr>
          <p:cNvPicPr>
            <a:picLocks noChangeAspect="1"/>
          </p:cNvPicPr>
          <p:nvPr/>
        </p:nvPicPr>
        <p:blipFill>
          <a:blip r:embed="rId2"/>
          <a:stretch>
            <a:fillRect/>
          </a:stretch>
        </p:blipFill>
        <p:spPr>
          <a:xfrm>
            <a:off x="1761743" y="3758681"/>
            <a:ext cx="4063464" cy="2700109"/>
          </a:xfrm>
          <a:prstGeom prst="rect">
            <a:avLst/>
          </a:prstGeom>
        </p:spPr>
      </p:pic>
      <p:pic>
        <p:nvPicPr>
          <p:cNvPr id="9" name="Picture 8">
            <a:extLst>
              <a:ext uri="{FF2B5EF4-FFF2-40B4-BE49-F238E27FC236}">
                <a16:creationId xmlns:a16="http://schemas.microsoft.com/office/drawing/2014/main" id="{63A7CEF4-845C-F7FC-DFB8-D79230629F79}"/>
              </a:ext>
            </a:extLst>
          </p:cNvPr>
          <p:cNvPicPr>
            <a:picLocks noChangeAspect="1"/>
          </p:cNvPicPr>
          <p:nvPr/>
        </p:nvPicPr>
        <p:blipFill>
          <a:blip r:embed="rId3"/>
          <a:stretch>
            <a:fillRect/>
          </a:stretch>
        </p:blipFill>
        <p:spPr>
          <a:xfrm>
            <a:off x="6718425" y="3394236"/>
            <a:ext cx="3440743" cy="3429000"/>
          </a:xfrm>
          <a:prstGeom prst="rect">
            <a:avLst/>
          </a:prstGeom>
        </p:spPr>
      </p:pic>
    </p:spTree>
    <p:extLst>
      <p:ext uri="{BB962C8B-B14F-4D97-AF65-F5344CB8AC3E}">
        <p14:creationId xmlns:p14="http://schemas.microsoft.com/office/powerpoint/2010/main" val="25628027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{38553088-9134-EA4A-B399-4C9F4A1FFD69}tf10001120</Template>
  <TotalTime>4392</TotalTime>
  <Words>521</Words>
  <Application>Microsoft Office PowerPoint</Application>
  <PresentationFormat>Widescreen</PresentationFormat>
  <Paragraphs>108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Gill Sans MT</vt:lpstr>
      <vt:lpstr>Google Sans</vt:lpstr>
      <vt:lpstr>Slack-Lato</vt:lpstr>
      <vt:lpstr>Parcel</vt:lpstr>
      <vt:lpstr>Obesity Risk Factors Project 4, group 3</vt:lpstr>
      <vt:lpstr>Exploring data</vt:lpstr>
      <vt:lpstr>Themes Included in the dataset:</vt:lpstr>
      <vt:lpstr>Dependencies</vt:lpstr>
      <vt:lpstr>Spark</vt:lpstr>
      <vt:lpstr>Preprocessing</vt:lpstr>
      <vt:lpstr>Final data</vt:lpstr>
      <vt:lpstr>Included in model </vt:lpstr>
      <vt:lpstr>RMSE ()</vt:lpstr>
      <vt:lpstr>Optimization process - 3 models </vt:lpstr>
      <vt:lpstr>Regression analysis – Neural network (optimized)</vt:lpstr>
      <vt:lpstr>Hypothetical prediction </vt:lpstr>
      <vt:lpstr>Multidimensional clustering </vt:lpstr>
      <vt:lpstr>Conclusion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Courtney Toussaint</dc:creator>
  <cp:lastModifiedBy>Audrey Fermanich</cp:lastModifiedBy>
  <cp:revision>19</cp:revision>
  <dcterms:created xsi:type="dcterms:W3CDTF">2023-06-05T23:59:25Z</dcterms:created>
  <dcterms:modified xsi:type="dcterms:W3CDTF">2023-06-09T02:45:19Z</dcterms:modified>
</cp:coreProperties>
</file>