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81" r:id="rId2"/>
  </p:sldMasterIdLst>
  <p:notesMasterIdLst>
    <p:notesMasterId r:id="rId14"/>
  </p:notesMasterIdLst>
  <p:sldIdLst>
    <p:sldId id="256" r:id="rId3"/>
    <p:sldId id="257" r:id="rId4"/>
    <p:sldId id="264" r:id="rId5"/>
    <p:sldId id="258" r:id="rId6"/>
    <p:sldId id="266" r:id="rId7"/>
    <p:sldId id="259" r:id="rId8"/>
    <p:sldId id="273" r:id="rId9"/>
    <p:sldId id="263" r:id="rId10"/>
    <p:sldId id="272" r:id="rId11"/>
    <p:sldId id="27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CFB1AD-83F2-4328-9E01-9FC2E7DE7D9F}">
          <p14:sldIdLst>
            <p14:sldId id="256"/>
            <p14:sldId id="257"/>
            <p14:sldId id="264"/>
            <p14:sldId id="258"/>
            <p14:sldId id="266"/>
            <p14:sldId id="259"/>
          </p14:sldIdLst>
        </p14:section>
        <p14:section name="Untitled Section" id="{03C6688F-5152-4548-AA1C-C1FC2EA307F8}">
          <p14:sldIdLst>
            <p14:sldId id="273"/>
            <p14:sldId id="263"/>
            <p14:sldId id="272"/>
          </p14:sldIdLst>
        </p14:section>
        <p14:section name="Untitled Section" id="{69693FC1-42F6-419B-82C2-98F06AB868E7}">
          <p14:sldIdLst>
            <p14:sldId id="271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outlineViewPr>
    <p:cViewPr>
      <p:scale>
        <a:sx n="33" d="100"/>
        <a:sy n="33" d="100"/>
      </p:scale>
      <p:origin x="0" y="-390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1D94A-E719-493A-8025-7C5BDF0ADBC5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5F6F3-6D0A-4F2E-8B75-421D1953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https://science.howstuffworks.com/nature/climate-weather/atmospheric/climate-change-four-seasons-redefine.htm (</a:t>
            </a:r>
            <a:r>
              <a:rPr lang="en-US" b="0" i="0" cap="all" dirty="0">
                <a:solidFill>
                  <a:srgbClr val="776541"/>
                </a:solidFill>
                <a:effectLst/>
                <a:latin typeface="Roboto" panose="02000000000000000000" pitchFamily="2" charset="0"/>
              </a:rPr>
              <a:t>MICHAEL MELFORD/GETTY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5F6F3-6D0A-4F2E-8B75-421D19533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5F6F3-6D0A-4F2E-8B75-421D19533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https://www.noaa.gov/education/resource-collections/weather-atmosphere/weather-observations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5F6F3-6D0A-4F2E-8B75-421D19533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9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https://pixabay.com/photos/snowfall-winter-snow-snowflakes-201496/   (credits for the background picture)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5F6F3-6D0A-4F2E-8B75-421D19533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6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https://www.exploreminnesota.com/article/tour-twin-cities-green-line (picture credits)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5F6F3-6D0A-4F2E-8B75-421D19533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https://science.howstuffworks.com/nature/climate-weather/atmospheric/climate-change-four-seasons-redefine.htm picture credits(</a:t>
            </a:r>
            <a:r>
              <a:rPr lang="en-US" b="0" i="0" cap="all" dirty="0">
                <a:solidFill>
                  <a:srgbClr val="776541"/>
                </a:solidFill>
                <a:effectLst/>
                <a:latin typeface="Roboto" panose="02000000000000000000" pitchFamily="2" charset="0"/>
              </a:rPr>
              <a:t>KATHY COLLINS / GETTY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5F6F3-6D0A-4F2E-8B75-421D19533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8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7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6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31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1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46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93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9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9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18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7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5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0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2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04/20/2023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dnr.state.mn.us/natural_resources/climate/twin_cities/snowva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llenni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olorized light photo effects">
            <a:extLst>
              <a:ext uri="{FF2B5EF4-FFF2-40B4-BE49-F238E27FC236}">
                <a16:creationId xmlns:a16="http://schemas.microsoft.com/office/drawing/2014/main" id="{26A21E22-B79D-303C-5842-3EFDF5E29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0" b="1374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B069B3-3C09-3B05-2C7B-75D2A1FD5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76" y="3562910"/>
            <a:ext cx="5757488" cy="2051310"/>
          </a:xfrm>
        </p:spPr>
        <p:txBody>
          <a:bodyPr anchor="b">
            <a:normAutofit/>
          </a:bodyPr>
          <a:lstStyle/>
          <a:p>
            <a:r>
              <a:rPr lang="en-US" sz="4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Twin Cities weather trends</a:t>
            </a:r>
          </a:p>
        </p:txBody>
      </p:sp>
    </p:spTree>
    <p:extLst>
      <p:ext uri="{BB962C8B-B14F-4D97-AF65-F5344CB8AC3E}">
        <p14:creationId xmlns:p14="http://schemas.microsoft.com/office/powerpoint/2010/main" val="315759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town St. Paul skyline from the Mississippi River">
            <a:extLst>
              <a:ext uri="{FF2B5EF4-FFF2-40B4-BE49-F238E27FC236}">
                <a16:creationId xmlns:a16="http://schemas.microsoft.com/office/drawing/2014/main" id="{C0C0E67E-824C-8F7C-0AD8-D9C8AA0EE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A133C1E-CB83-47F3-8F35-94C2A7C5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62CFC-FF4B-C498-5BFA-528E5961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695131"/>
          </a:xfrm>
        </p:spPr>
        <p:txBody>
          <a:bodyPr anchor="b">
            <a:normAutofit/>
          </a:bodyPr>
          <a:lstStyle/>
          <a:p>
            <a:r>
              <a:rPr lang="en-US" sz="2400" i="1" dirty="0"/>
              <a:t>Conclusion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6B46-7949-5C85-DC4D-48EE2752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Overall looking at the seasonal trends in Twin Cities we can see that there is </a:t>
            </a:r>
            <a:r>
              <a:rPr lang="en-US" b="1" u="sng" dirty="0">
                <a:solidFill>
                  <a:srgbClr val="FFFFFF"/>
                </a:solidFill>
              </a:rPr>
              <a:t>not much change</a:t>
            </a:r>
            <a:r>
              <a:rPr lang="en-US" b="1" dirty="0">
                <a:solidFill>
                  <a:srgbClr val="FFFFFF"/>
                </a:solidFill>
              </a:rPr>
              <a:t>, and one can assume that it is a </a:t>
            </a:r>
            <a:r>
              <a:rPr lang="en-US" b="1" u="sng" dirty="0">
                <a:solidFill>
                  <a:srgbClr val="FFFFFF"/>
                </a:solidFill>
              </a:rPr>
              <a:t>stable and comfortable </a:t>
            </a:r>
            <a:r>
              <a:rPr lang="en-US" b="1" dirty="0">
                <a:solidFill>
                  <a:srgbClr val="FFFFFF"/>
                </a:solidFill>
              </a:rPr>
              <a:t>place to live in, despite the very cold snowy winters.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89E943A-225D-44B1-B345-D7FDBA43C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151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AC7B25D-290D-3360-D5DA-865B1C8E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22"/>
            <a:ext cx="12260826" cy="688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05362A-47DC-7105-651D-AED9A836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5730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CBEE-137B-F482-6B01-1B7D5F1B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55" y="940211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1" dirty="0"/>
              <a:t>Team Members</a:t>
            </a:r>
          </a:p>
        </p:txBody>
      </p:sp>
      <p:pic>
        <p:nvPicPr>
          <p:cNvPr id="8" name="Content Placeholder 7" descr="A group of trees next to a body of water">
            <a:extLst>
              <a:ext uri="{FF2B5EF4-FFF2-40B4-BE49-F238E27FC236}">
                <a16:creationId xmlns:a16="http://schemas.microsoft.com/office/drawing/2014/main" id="{E2EDF4B7-5CC7-874B-5086-89FDD2AB1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867150" y="1003853"/>
            <a:ext cx="7315200" cy="4850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70AFD-00EA-6FF9-C239-CA9E38109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920" y="2407298"/>
            <a:ext cx="2947482" cy="34989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400" b="1" dirty="0">
                <a:solidFill>
                  <a:srgbClr val="7030A0"/>
                </a:solidFill>
              </a:rPr>
              <a:t>Rachel Le Grand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400" b="1" dirty="0">
                <a:solidFill>
                  <a:srgbClr val="7030A0"/>
                </a:solidFill>
              </a:rPr>
              <a:t>Robert Bentz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400" b="1" dirty="0">
                <a:solidFill>
                  <a:srgbClr val="7030A0"/>
                </a:solidFill>
              </a:rPr>
              <a:t>Issa Abdulrahman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400" b="1" dirty="0">
                <a:solidFill>
                  <a:srgbClr val="7030A0"/>
                </a:solidFill>
              </a:rPr>
              <a:t>Alkida Frroku</a:t>
            </a:r>
          </a:p>
        </p:txBody>
      </p:sp>
    </p:spTree>
    <p:extLst>
      <p:ext uri="{BB962C8B-B14F-4D97-AF65-F5344CB8AC3E}">
        <p14:creationId xmlns:p14="http://schemas.microsoft.com/office/powerpoint/2010/main" val="296455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E9E1-D686-F38C-7BC9-1343DC9B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i="1" dirty="0"/>
              <a:t>Where we found the data? What we used to clean up and present the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30C05-E3E2-A301-1245-F950C81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https://www.dnr.state.mn.us/climate/twin_cities/listings.html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FFFF"/>
                </a:solidFill>
              </a:rPr>
              <a:t>https://thisancog.github.io/statistics.js/inc/correlation.html#section-regression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FFFF"/>
                </a:solidFill>
              </a:rPr>
              <a:t>EXCEL, SQL,  SQLALCHEMY, FLASK  API, JAVASCRIPT,  HTML, PYTHON</a:t>
            </a:r>
          </a:p>
        </p:txBody>
      </p:sp>
      <p:pic>
        <p:nvPicPr>
          <p:cNvPr id="8" name="Picture 5" descr="Computer script on a screen">
            <a:extLst>
              <a:ext uri="{FF2B5EF4-FFF2-40B4-BE49-F238E27FC236}">
                <a16:creationId xmlns:a16="http://schemas.microsoft.com/office/drawing/2014/main" id="{13B38E1A-DC40-6B56-F69F-3514E0C274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80" b="-1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4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E128-6B77-5E93-ED0E-DDA0B086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856" y="0"/>
            <a:ext cx="7191742" cy="14354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i="1" dirty="0">
                <a:solidFill>
                  <a:srgbClr val="0070C0"/>
                </a:solidFill>
              </a:rPr>
              <a:t>Why do we follow weather?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02E3-6949-2286-B060-8D9573C333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34050" y="1577975"/>
            <a:ext cx="6457950" cy="5138738"/>
          </a:xfr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b="0" i="0" dirty="0">
              <a:solidFill>
                <a:srgbClr val="7030A0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endParaRPr lang="en-US" b="0" i="0" dirty="0">
              <a:solidFill>
                <a:srgbClr val="7030A0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endParaRPr lang="en-US" b="0" i="0" dirty="0">
              <a:solidFill>
                <a:srgbClr val="7030A0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endParaRPr lang="en-US" b="0" i="0" dirty="0">
              <a:solidFill>
                <a:srgbClr val="7030A0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800" b="0" i="0" dirty="0">
                <a:solidFill>
                  <a:srgbClr val="7030A0"/>
                </a:solidFill>
                <a:effectLst/>
              </a:rPr>
              <a:t>Observing the daily weather is part of a regular routine for many of us, helping us decide what to wear and which activities we will do each day. 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0" i="0" dirty="0">
                <a:solidFill>
                  <a:srgbClr val="7030A0"/>
                </a:solidFill>
                <a:effectLst/>
              </a:rPr>
              <a:t>People have attempted to predict the weather informally for </a:t>
            </a:r>
            <a:r>
              <a:rPr lang="en-US" sz="2800" b="0" i="0" u="none" strike="noStrike" dirty="0">
                <a:solidFill>
                  <a:srgbClr val="7030A0"/>
                </a:solidFill>
                <a:effectLst/>
                <a:hlinkClick r:id="rId3" tooltip="Millenn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millennia</a:t>
            </a:r>
            <a:r>
              <a:rPr lang="en-US" sz="2800" b="0" i="0" dirty="0">
                <a:solidFill>
                  <a:srgbClr val="7030A0"/>
                </a:solidFill>
                <a:effectLst/>
              </a:rPr>
              <a:t> and formally since the 19th century.</a:t>
            </a:r>
          </a:p>
          <a:p>
            <a:pPr>
              <a:lnSpc>
                <a:spcPct val="90000"/>
              </a:lnSpc>
            </a:pPr>
            <a:endParaRPr lang="en-US" b="0" i="0" dirty="0">
              <a:solidFill>
                <a:srgbClr val="0070C0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b="0" i="0" dirty="0">
              <a:solidFill>
                <a:srgbClr val="0070C0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sz="2000" b="0" i="0" dirty="0">
              <a:solidFill>
                <a:srgbClr val="0070C0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sz="2000" b="0" i="0" dirty="0">
              <a:solidFill>
                <a:srgbClr val="0070C0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sz="2000" b="0" i="0" dirty="0">
              <a:solidFill>
                <a:srgbClr val="0070C0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US" sz="2000" b="0" i="0" dirty="0">
              <a:solidFill>
                <a:srgbClr val="0070C0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5" name="Picture 4" descr="Thermometer outdoors">
            <a:extLst>
              <a:ext uri="{FF2B5EF4-FFF2-40B4-BE49-F238E27FC236}">
                <a16:creationId xmlns:a16="http://schemas.microsoft.com/office/drawing/2014/main" id="{172F8D03-B8FA-736E-67CB-B3FCC98E13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466" b="-1"/>
          <a:stretch/>
        </p:blipFill>
        <p:spPr>
          <a:xfrm>
            <a:off x="0" y="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812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id="{1252631A-05DC-2E7F-0D97-EB37305AB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39F984-16C3-85A3-987B-94B61847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359" y="757024"/>
            <a:ext cx="5861106" cy="14393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Why do we follow the weather?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AE6B12-FF48-E0B0-67A2-74C02ACD1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5899" y="2721649"/>
            <a:ext cx="8557591" cy="224479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70C0"/>
                </a:solidFill>
                <a:latin typeface="+mn-lt"/>
              </a:rPr>
              <a:t>       </a:t>
            </a:r>
            <a:r>
              <a:rPr lang="en-US" altLang="en-US" sz="3200" dirty="0">
                <a:solidFill>
                  <a:srgbClr val="7030A0"/>
                </a:solidFill>
                <a:latin typeface="+mn-lt"/>
              </a:rPr>
              <a:t>Looking at Twin Cities weather data, 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7030A0"/>
                </a:solidFill>
                <a:latin typeface="+mn-lt"/>
              </a:rPr>
              <a:t>       are there any patterns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7030A0"/>
                </a:solidFill>
                <a:latin typeface="+mn-lt"/>
              </a:rPr>
              <a:t>        appearing regarding precipitation?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73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pine tree&#10;&#10;Description automatically generated with low confidence">
            <a:extLst>
              <a:ext uri="{FF2B5EF4-FFF2-40B4-BE49-F238E27FC236}">
                <a16:creationId xmlns:a16="http://schemas.microsoft.com/office/drawing/2014/main" id="{4D0A5D77-E690-79B3-EB0D-91B89CD33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84A81-C6C8-2248-3955-5D07C3F98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31788"/>
            <a:ext cx="6370638" cy="16986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/>
            <a:r>
              <a:rPr lang="en-US" sz="3600" cap="all" dirty="0">
                <a:solidFill>
                  <a:srgbClr val="002060"/>
                </a:solidFill>
              </a:rPr>
              <a:t>Topics of interest</a:t>
            </a:r>
            <a:br>
              <a:rPr lang="en-US" sz="3600" cap="all" dirty="0">
                <a:solidFill>
                  <a:srgbClr val="002060"/>
                </a:solidFill>
              </a:rPr>
            </a:br>
            <a:br>
              <a:rPr lang="en-US" sz="3600" cap="all" dirty="0">
                <a:solidFill>
                  <a:srgbClr val="002060"/>
                </a:solidFill>
              </a:rPr>
            </a:b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1BF4E-780F-5993-60B9-875FE81F32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5" y="1510772"/>
            <a:ext cx="10515600" cy="7667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r>
              <a:rPr lang="en-US" sz="11200" i="1" dirty="0">
                <a:solidFill>
                  <a:schemeClr val="bg1">
                    <a:lumMod val="95000"/>
                  </a:schemeClr>
                </a:solidFill>
              </a:rPr>
              <a:t>Seasonal precipitation</a:t>
            </a:r>
            <a:br>
              <a:rPr lang="en-US" sz="3200" i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3200" i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br>
              <a:rPr lang="en-US" sz="3200" i="1" dirty="0">
                <a:solidFill>
                  <a:schemeClr val="bg1"/>
                </a:solidFill>
              </a:rPr>
            </a:br>
            <a:endParaRPr lang="en-US" sz="3200" cap="all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4B777-AE2A-6827-2A07-E3693ADDAA47}"/>
              </a:ext>
            </a:extLst>
          </p:cNvPr>
          <p:cNvSpPr txBox="1"/>
          <p:nvPr/>
        </p:nvSpPr>
        <p:spPr>
          <a:xfrm>
            <a:off x="324465" y="2487562"/>
            <a:ext cx="6174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>
                    <a:lumMod val="95000"/>
                  </a:schemeClr>
                </a:solidFill>
              </a:rPr>
              <a:t>Maximum temperatures and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96CB4-4556-5086-9A67-1E5FFE334CBC}"/>
              </a:ext>
            </a:extLst>
          </p:cNvPr>
          <p:cNvSpPr txBox="1"/>
          <p:nvPr/>
        </p:nvSpPr>
        <p:spPr>
          <a:xfrm>
            <a:off x="324465" y="3631775"/>
            <a:ext cx="6174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>
                    <a:lumMod val="95000"/>
                  </a:schemeClr>
                </a:solidFill>
              </a:rPr>
              <a:t>Snowfall in inches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63A8C-A6FE-BFF2-D468-FB99F21C498A}"/>
              </a:ext>
            </a:extLst>
          </p:cNvPr>
          <p:cNvSpPr txBox="1"/>
          <p:nvPr/>
        </p:nvSpPr>
        <p:spPr>
          <a:xfrm>
            <a:off x="324465" y="4952499"/>
            <a:ext cx="6194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1">
                    <a:lumMod val="95000"/>
                  </a:schemeClr>
                </a:solidFill>
              </a:rPr>
              <a:t>From  1890-2019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B2D8DB88-1CCF-9A99-A7CE-C9E6A078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34" y="4059155"/>
            <a:ext cx="5112595" cy="190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36AA52-FE25-8335-244A-F6002ED7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2" y="3711986"/>
            <a:ext cx="5681914" cy="2678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EA4AE-9FA4-F3CC-DD9C-10E1C641C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6" y="564312"/>
            <a:ext cx="5201194" cy="2088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1EF04D-C7FB-F45F-B6CD-0D4226EB8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923" y="532517"/>
            <a:ext cx="4925311" cy="23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7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nowfall Winter photo and picture">
            <a:extLst>
              <a:ext uri="{FF2B5EF4-FFF2-40B4-BE49-F238E27FC236}">
                <a16:creationId xmlns:a16="http://schemas.microsoft.com/office/drawing/2014/main" id="{25590BC9-421B-E8CF-8A67-593DD5EE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3198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FAF97-7721-CFB9-1B3D-8FC5881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Snowfall in inches throughout the Years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2624E-85A2-315F-FCFC-286F809E7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647282" y="2065644"/>
            <a:ext cx="10515600" cy="384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Stopwatch">
            <a:extLst>
              <a:ext uri="{FF2B5EF4-FFF2-40B4-BE49-F238E27FC236}">
                <a16:creationId xmlns:a16="http://schemas.microsoft.com/office/drawing/2014/main" id="{A43214C5-2ABA-7640-E3BD-6160BE763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5000"/>
          </a:blip>
          <a:stretch/>
        </p:blipFill>
        <p:spPr>
          <a:xfrm>
            <a:off x="97135" y="0"/>
            <a:ext cx="126207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88BBE-57CA-8624-30E0-E0D4CF05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00" y="3962435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i="1" dirty="0"/>
              <a:t>MAX TEMPERATURE SINCE 1890-2019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67E93-8E40-99C7-0C8E-AAB6F35006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818704" y="832304"/>
            <a:ext cx="10957964" cy="34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96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</TotalTime>
  <Words>342</Words>
  <Application>Microsoft Office PowerPoint</Application>
  <PresentationFormat>Widescreen</PresentationFormat>
  <Paragraphs>53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Monaco</vt:lpstr>
      <vt:lpstr>Roboto</vt:lpstr>
      <vt:lpstr>Wingdings</vt:lpstr>
      <vt:lpstr>Wingdings 2</vt:lpstr>
      <vt:lpstr>BrushVTI</vt:lpstr>
      <vt:lpstr>Frame</vt:lpstr>
      <vt:lpstr>Twin Cities weather trends</vt:lpstr>
      <vt:lpstr>Team Members</vt:lpstr>
      <vt:lpstr>Where we found the data? What we used to clean up and present the data?</vt:lpstr>
      <vt:lpstr>Why do we follow weather?</vt:lpstr>
      <vt:lpstr>Why do we follow the weather?</vt:lpstr>
      <vt:lpstr>Topics of interest  </vt:lpstr>
      <vt:lpstr>PowerPoint Presentation</vt:lpstr>
      <vt:lpstr>Snowfall in inches throughout the Years</vt:lpstr>
      <vt:lpstr>MAX TEMPERATURE SINCE 1890-2019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Twin Cities climate trends</dc:title>
  <dc:creator>Alkida Frroku</dc:creator>
  <cp:lastModifiedBy>Alkida Frroku</cp:lastModifiedBy>
  <cp:revision>43</cp:revision>
  <dcterms:created xsi:type="dcterms:W3CDTF">2023-04-18T02:01:59Z</dcterms:created>
  <dcterms:modified xsi:type="dcterms:W3CDTF">2023-04-20T23:18:47Z</dcterms:modified>
</cp:coreProperties>
</file>