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Nunito"/>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hKSN8Ia3fRWCjrE74/0SQMlCRo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D92043-380D-41F4-A4DF-930A6DB00AAE}">
  <a:tblStyle styleId="{CFD92043-380D-41F4-A4DF-930A6DB00AAE}"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75C5B33-F26F-4099-950A-4AC95C9FE5F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Nunito-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5" name="Google Shape;15;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24" name="Shape 24"/>
        <p:cNvGrpSpPr/>
        <p:nvPr/>
      </p:nvGrpSpPr>
      <p:grpSpPr>
        <a:xfrm>
          <a:off x="0" y="0"/>
          <a:ext cx="0" cy="0"/>
          <a:chOff x="0" y="0"/>
          <a:chExt cx="0" cy="0"/>
        </a:xfrm>
      </p:grpSpPr>
      <p:sp>
        <p:nvSpPr>
          <p:cNvPr id="25" name="Google Shape;25;p3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30" name="Google Shape;30;p3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1" name="Google Shape;31;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2" name="Shape 32"/>
        <p:cNvGrpSpPr/>
        <p:nvPr/>
      </p:nvGrpSpPr>
      <p:grpSpPr>
        <a:xfrm>
          <a:off x="0" y="0"/>
          <a:ext cx="0" cy="0"/>
          <a:chOff x="0" y="0"/>
          <a:chExt cx="0" cy="0"/>
        </a:xfrm>
      </p:grpSpPr>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33"/>
          <p:cNvGrpSpPr/>
          <p:nvPr/>
        </p:nvGrpSpPr>
        <p:grpSpPr>
          <a:xfrm>
            <a:off x="830392" y="1191256"/>
            <a:ext cx="745763" cy="45826"/>
            <a:chOff x="4580561" y="2589004"/>
            <a:chExt cx="1064464" cy="25200"/>
          </a:xfrm>
        </p:grpSpPr>
        <p:sp>
          <p:nvSpPr>
            <p:cNvPr id="41" name="Google Shape;41;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4" name="Google Shape;44;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 name="Google Shape;45;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theengineer.co.uk/inside-amazons-technology-test-bed/" TargetMode="External"/><Relationship Id="rId4" Type="http://schemas.openxmlformats.org/officeDocument/2006/relationships/hyperlink" Target="https://www.diva-portal.org/smash/get/diva2:1413926/FULLTEXT01.pdf" TargetMode="External"/><Relationship Id="rId11" Type="http://schemas.openxmlformats.org/officeDocument/2006/relationships/hyperlink" Target="https://colab.research.google.com/drive/1WkvFVoCr7zLkUE8yrdMGY3rFDUl8Vsbk?usp=sharing" TargetMode="External"/><Relationship Id="rId10" Type="http://schemas.openxmlformats.org/officeDocument/2006/relationships/hyperlink" Target="https://colab.research.google.com/drive/1WkvFVoCr7zLkUE8yrdMGY3rFDUl8Vsbk?usp=sharing" TargetMode="External"/><Relationship Id="rId9" Type="http://schemas.openxmlformats.org/officeDocument/2006/relationships/hyperlink" Target="https://colab.research.google.com/drive/1WkvFVoCr7zLkUE8yrdMGY3rFDUl8Vsbk?usp=sharing" TargetMode="External"/><Relationship Id="rId5" Type="http://schemas.openxmlformats.org/officeDocument/2006/relationships/hyperlink" Target="https://essay.utwente.nl/72060/1/Slootbeek_MA_EEMCS.pdf" TargetMode="External"/><Relationship Id="rId6" Type="http://schemas.openxmlformats.org/officeDocument/2006/relationships/hyperlink" Target="https://www.skuvault.com/blog/amazon-order-management-process/" TargetMode="External"/><Relationship Id="rId7" Type="http://schemas.openxmlformats.org/officeDocument/2006/relationships/hyperlink" Target="https://www.researchgate.net/publication/260742754_An_Overview_of_Warehouse_Optimization" TargetMode="External"/><Relationship Id="rId8" Type="http://schemas.openxmlformats.org/officeDocument/2006/relationships/hyperlink" Target="https://www.mdpi.com/2076-3417/10/14/4817/ht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nvSpPr>
        <p:spPr>
          <a:xfrm>
            <a:off x="1906350" y="1486925"/>
            <a:ext cx="5331300" cy="3243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Nunito"/>
                <a:ea typeface="Nunito"/>
                <a:cs typeface="Nunito"/>
                <a:sym typeface="Nunito"/>
              </a:rPr>
              <a:t>by</a:t>
            </a:r>
            <a:endParaRPr b="0" i="1" sz="1400" u="none" cap="none" strike="noStrike">
              <a:solidFill>
                <a:srgbClr val="000000"/>
              </a:solidFill>
              <a:latin typeface="Nunito"/>
              <a:ea typeface="Nunito"/>
              <a:cs typeface="Nunito"/>
              <a:sym typeface="Nunito"/>
            </a:endParaRPr>
          </a:p>
          <a:p>
            <a:pPr indent="0" lvl="0" marL="0" marR="0" rtl="0" algn="ctr">
              <a:lnSpc>
                <a:spcPct val="115000"/>
              </a:lnSpc>
              <a:spcBef>
                <a:spcPts val="1000"/>
              </a:spcBef>
              <a:spcAft>
                <a:spcPts val="0"/>
              </a:spcAft>
              <a:buClr>
                <a:srgbClr val="000000"/>
              </a:buClr>
              <a:buSzPts val="1400"/>
              <a:buFont typeface="Arial"/>
              <a:buNone/>
            </a:pPr>
            <a:r>
              <a:rPr b="1" lang="en" sz="1500">
                <a:latin typeface="Nunito"/>
                <a:ea typeface="Nunito"/>
                <a:cs typeface="Nunito"/>
                <a:sym typeface="Nunito"/>
              </a:rPr>
              <a:t>SAGAR BHAURAO CHANDEWAR</a:t>
            </a:r>
            <a:endParaRPr b="1" sz="1500">
              <a:latin typeface="Nunito"/>
              <a:ea typeface="Nunito"/>
              <a:cs typeface="Nunito"/>
              <a:sym typeface="Nunito"/>
            </a:endParaRPr>
          </a:p>
          <a:p>
            <a:pPr indent="0" lvl="0" marL="0" marR="0" rtl="0" algn="ctr">
              <a:lnSpc>
                <a:spcPct val="115000"/>
              </a:lnSpc>
              <a:spcBef>
                <a:spcPts val="1000"/>
              </a:spcBef>
              <a:spcAft>
                <a:spcPts val="0"/>
              </a:spcAft>
              <a:buClr>
                <a:srgbClr val="000000"/>
              </a:buClr>
              <a:buSzPts val="1400"/>
              <a:buFont typeface="Arial"/>
              <a:buNone/>
            </a:pPr>
            <a:r>
              <a:rPr b="0" i="1" lang="en" sz="1400" u="none" cap="none" strike="noStrike">
                <a:solidFill>
                  <a:srgbClr val="000000"/>
                </a:solidFill>
                <a:latin typeface="Nunito"/>
                <a:ea typeface="Nunito"/>
                <a:cs typeface="Nunito"/>
                <a:sym typeface="Nunito"/>
              </a:rPr>
              <a:t>in</a:t>
            </a:r>
            <a:endParaRPr b="0" i="1" sz="1400" u="none" cap="none" strike="noStrike">
              <a:solidFill>
                <a:srgbClr val="000000"/>
              </a:solidFill>
              <a:latin typeface="Nunito"/>
              <a:ea typeface="Nunito"/>
              <a:cs typeface="Nunito"/>
              <a:sym typeface="Nunito"/>
            </a:endParaRPr>
          </a:p>
          <a:p>
            <a:pPr indent="0" lvl="0" marL="0" marR="0" rtl="0" algn="ctr">
              <a:lnSpc>
                <a:spcPct val="115000"/>
              </a:lnSpc>
              <a:spcBef>
                <a:spcPts val="0"/>
              </a:spcBef>
              <a:spcAft>
                <a:spcPts val="0"/>
              </a:spcAft>
              <a:buClr>
                <a:srgbClr val="000000"/>
              </a:buClr>
              <a:buSzPts val="1500"/>
              <a:buFont typeface="Arial"/>
              <a:buNone/>
            </a:pPr>
            <a:r>
              <a:rPr b="1" lang="en" sz="1500">
                <a:latin typeface="Nunito"/>
                <a:ea typeface="Nunito"/>
                <a:cs typeface="Nunito"/>
                <a:sym typeface="Nunito"/>
              </a:rPr>
              <a:t>METALLURGiCAL AND MATERIALS ENGINEERING,</a:t>
            </a:r>
            <a:endParaRPr b="1" sz="1500">
              <a:latin typeface="Nunito"/>
              <a:ea typeface="Nunito"/>
              <a:cs typeface="Nunito"/>
              <a:sym typeface="Nunito"/>
            </a:endParaRPr>
          </a:p>
          <a:p>
            <a:pPr indent="0" lvl="0" marL="0" marR="0" rtl="0" algn="ctr">
              <a:lnSpc>
                <a:spcPct val="115000"/>
              </a:lnSpc>
              <a:spcBef>
                <a:spcPts val="0"/>
              </a:spcBef>
              <a:spcAft>
                <a:spcPts val="0"/>
              </a:spcAft>
              <a:buClr>
                <a:srgbClr val="000000"/>
              </a:buClr>
              <a:buSzPts val="1500"/>
              <a:buFont typeface="Arial"/>
              <a:buNone/>
            </a:pPr>
            <a:r>
              <a:rPr b="1" i="0" lang="en" sz="1500" u="none" cap="none" strike="noStrike">
                <a:solidFill>
                  <a:srgbClr val="000000"/>
                </a:solidFill>
                <a:latin typeface="Nunito"/>
                <a:ea typeface="Nunito"/>
                <a:cs typeface="Nunito"/>
                <a:sym typeface="Nunito"/>
              </a:rPr>
              <a:t> IIT Kharagpur</a:t>
            </a:r>
            <a:endParaRPr b="1" i="0" sz="1500" u="none" cap="none" strike="noStrike">
              <a:solidFill>
                <a:srgbClr val="000000"/>
              </a:solidFill>
              <a:latin typeface="Nunito"/>
              <a:ea typeface="Nunito"/>
              <a:cs typeface="Nunito"/>
              <a:sym typeface="Nunito"/>
            </a:endParaRPr>
          </a:p>
          <a:p>
            <a:pPr indent="0" lvl="0" marL="0" marR="0" rtl="0" algn="l">
              <a:lnSpc>
                <a:spcPct val="115000"/>
              </a:lnSpc>
              <a:spcBef>
                <a:spcPts val="1000"/>
              </a:spcBef>
              <a:spcAft>
                <a:spcPts val="0"/>
              </a:spcAft>
              <a:buClr>
                <a:srgbClr val="000000"/>
              </a:buClr>
              <a:buSzPts val="1400"/>
              <a:buFont typeface="Arial"/>
              <a:buNone/>
            </a:pPr>
            <a:r>
              <a:t/>
            </a:r>
            <a:endParaRPr b="1" i="0" sz="1500" u="none" cap="none" strike="noStrike">
              <a:solidFill>
                <a:srgbClr val="000000"/>
              </a:solidFill>
              <a:latin typeface="Nunito"/>
              <a:ea typeface="Nunito"/>
              <a:cs typeface="Nunito"/>
              <a:sym typeface="Nunito"/>
            </a:endParaRPr>
          </a:p>
          <a:p>
            <a:pPr indent="0" lvl="0" marL="0" marR="0" rtl="0" algn="ctr">
              <a:lnSpc>
                <a:spcPct val="115000"/>
              </a:lnSpc>
              <a:spcBef>
                <a:spcPts val="1000"/>
              </a:spcBef>
              <a:spcAft>
                <a:spcPts val="0"/>
              </a:spcAft>
              <a:buClr>
                <a:srgbClr val="000000"/>
              </a:buClr>
              <a:buSzPts val="1600"/>
              <a:buFont typeface="Arial"/>
              <a:buNone/>
            </a:pPr>
            <a:r>
              <a:t/>
            </a:r>
            <a:endParaRPr b="1" i="0" sz="1600" u="none" cap="none" strike="noStrike">
              <a:solidFill>
                <a:srgbClr val="000000"/>
              </a:solidFill>
              <a:latin typeface="Nunito"/>
              <a:ea typeface="Nunito"/>
              <a:cs typeface="Nunito"/>
              <a:sym typeface="Nunito"/>
            </a:endParaRPr>
          </a:p>
          <a:p>
            <a:pPr indent="0" lvl="0" marL="0" marR="0" rtl="0" algn="ctr">
              <a:lnSpc>
                <a:spcPct val="115000"/>
              </a:lnSpc>
              <a:spcBef>
                <a:spcPts val="1000"/>
              </a:spcBef>
              <a:spcAft>
                <a:spcPts val="0"/>
              </a:spcAft>
              <a:buClr>
                <a:srgbClr val="000000"/>
              </a:buClr>
              <a:buSzPts val="1500"/>
              <a:buFont typeface="Arial"/>
              <a:buNone/>
            </a:pPr>
            <a:r>
              <a:t/>
            </a:r>
            <a:endParaRPr b="1" i="0" sz="1500" u="none" cap="none" strike="noStrike">
              <a:solidFill>
                <a:srgbClr val="000000"/>
              </a:solidFill>
              <a:latin typeface="Nunito"/>
              <a:ea typeface="Nunito"/>
              <a:cs typeface="Nunito"/>
              <a:sym typeface="Nunito"/>
            </a:endParaRPr>
          </a:p>
          <a:p>
            <a:pPr indent="0" lvl="0" marL="0" marR="0" rtl="0" algn="ctr">
              <a:lnSpc>
                <a:spcPct val="115000"/>
              </a:lnSpc>
              <a:spcBef>
                <a:spcPts val="1000"/>
              </a:spcBef>
              <a:spcAft>
                <a:spcPts val="1000"/>
              </a:spcAft>
              <a:buClr>
                <a:srgbClr val="000000"/>
              </a:buClr>
              <a:buSzPts val="1400"/>
              <a:buFont typeface="Arial"/>
              <a:buNone/>
            </a:pPr>
            <a:r>
              <a:rPr b="0" i="1" lang="en" sz="1400" u="none" cap="none" strike="noStrike">
                <a:solidFill>
                  <a:srgbClr val="000000"/>
                </a:solidFill>
                <a:latin typeface="Nunito"/>
                <a:ea typeface="Nunito"/>
                <a:cs typeface="Nunito"/>
                <a:sym typeface="Nunito"/>
              </a:rPr>
              <a:t> </a:t>
            </a:r>
            <a:endParaRPr b="1" i="0" sz="1600" u="none" cap="none" strike="noStrike">
              <a:solidFill>
                <a:srgbClr val="000000"/>
              </a:solidFill>
              <a:latin typeface="Nunito"/>
              <a:ea typeface="Nunito"/>
              <a:cs typeface="Nunito"/>
              <a:sym typeface="Nunito"/>
            </a:endParaRPr>
          </a:p>
        </p:txBody>
      </p:sp>
      <p:pic>
        <p:nvPicPr>
          <p:cNvPr id="87" name="Google Shape;87;p1"/>
          <p:cNvPicPr preferRelativeResize="0"/>
          <p:nvPr/>
        </p:nvPicPr>
        <p:blipFill rotWithShape="1">
          <a:blip r:embed="rId3">
            <a:alphaModFix/>
          </a:blip>
          <a:srcRect b="0" l="0" r="0" t="0"/>
          <a:stretch/>
        </p:blipFill>
        <p:spPr>
          <a:xfrm>
            <a:off x="4088300" y="3364087"/>
            <a:ext cx="967401" cy="1082700"/>
          </a:xfrm>
          <a:prstGeom prst="rect">
            <a:avLst/>
          </a:prstGeom>
          <a:noFill/>
          <a:ln>
            <a:noFill/>
          </a:ln>
        </p:spPr>
      </p:pic>
      <p:sp>
        <p:nvSpPr>
          <p:cNvPr id="88" name="Google Shape;88;p1"/>
          <p:cNvSpPr txBox="1"/>
          <p:nvPr/>
        </p:nvSpPr>
        <p:spPr>
          <a:xfrm>
            <a:off x="2648400" y="4395850"/>
            <a:ext cx="3847200" cy="63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434343"/>
                </a:solidFill>
                <a:latin typeface="Nunito"/>
                <a:ea typeface="Nunito"/>
                <a:cs typeface="Nunito"/>
                <a:sym typeface="Nunito"/>
              </a:rPr>
              <a:t>Indian Institute of Technology Kharagpur</a:t>
            </a:r>
            <a:endParaRPr b="1" i="0" sz="1500" u="none" cap="none" strike="noStrike">
              <a:solidFill>
                <a:srgbClr val="434343"/>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434343"/>
                </a:solidFill>
                <a:latin typeface="Nunito"/>
                <a:ea typeface="Nunito"/>
                <a:cs typeface="Nunito"/>
                <a:sym typeface="Nunito"/>
              </a:rPr>
              <a:t>November, 2021</a:t>
            </a:r>
            <a:endParaRPr b="0" i="0" sz="1400" u="none" cap="none" strike="noStrike">
              <a:solidFill>
                <a:srgbClr val="434343"/>
              </a:solidFill>
              <a:latin typeface="Nunito"/>
              <a:ea typeface="Nunito"/>
              <a:cs typeface="Nunito"/>
              <a:sym typeface="Nunito"/>
            </a:endParaRPr>
          </a:p>
        </p:txBody>
      </p:sp>
      <p:sp>
        <p:nvSpPr>
          <p:cNvPr id="89" name="Google Shape;89;p1"/>
          <p:cNvSpPr/>
          <p:nvPr/>
        </p:nvSpPr>
        <p:spPr>
          <a:xfrm>
            <a:off x="683057" y="114314"/>
            <a:ext cx="7608900" cy="1322700"/>
          </a:xfrm>
          <a:prstGeom prst="roundRect">
            <a:avLst>
              <a:gd fmla="val 16667" name="adj"/>
            </a:avLst>
          </a:prstGeom>
          <a:gradFill>
            <a:gsLst>
              <a:gs pos="0">
                <a:srgbClr val="E4FFF8"/>
              </a:gs>
              <a:gs pos="100000">
                <a:srgbClr val="66FBD6"/>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734175" y="81938"/>
            <a:ext cx="7608900" cy="1307100"/>
          </a:xfrm>
          <a:prstGeom prst="roundRect">
            <a:avLst>
              <a:gd fmla="val 16667" name="adj"/>
            </a:avLst>
          </a:prstGeom>
          <a:gradFill>
            <a:gsLst>
              <a:gs pos="0">
                <a:srgbClr val="FFFFFF"/>
              </a:gs>
              <a:gs pos="100000">
                <a:srgbClr val="F0F0F3"/>
              </a:gs>
            </a:gsLst>
            <a:path path="circle">
              <a:fillToRect b="50%" l="50%" r="50%" t="50%"/>
            </a:path>
            <a:tileRect/>
          </a:gradFill>
          <a:ln>
            <a:noFill/>
          </a:ln>
          <a:effectLst>
            <a:outerShdw blurRad="571500" rotWithShape="0" algn="bl" dir="5100000" dist="142875">
              <a:srgbClr val="000000">
                <a:alpha val="14901"/>
              </a:srgbClr>
            </a:outerShdw>
          </a:effectLst>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800"/>
              <a:buFont typeface="Arial"/>
              <a:buNone/>
            </a:pPr>
            <a:r>
              <a:rPr b="1" i="0" lang="en" sz="2800" u="none" cap="none" strike="noStrike">
                <a:solidFill>
                  <a:schemeClr val="accent1"/>
                </a:solidFill>
                <a:latin typeface="Lato"/>
                <a:ea typeface="Lato"/>
                <a:cs typeface="Lato"/>
                <a:sym typeface="Lato"/>
              </a:rPr>
              <a:t>Route Optimization Software for Inventory Management in  Warehouses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727650" y="6723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2370"/>
              <a:buNone/>
            </a:pPr>
            <a:r>
              <a:rPr lang="en" sz="2822">
                <a:latin typeface="Nunito"/>
                <a:ea typeface="Nunito"/>
                <a:cs typeface="Nunito"/>
                <a:sym typeface="Nunito"/>
              </a:rPr>
              <a:t>3.</a:t>
            </a:r>
            <a:r>
              <a:rPr lang="en">
                <a:latin typeface="Nunito"/>
                <a:ea typeface="Nunito"/>
                <a:cs typeface="Nunito"/>
                <a:sym typeface="Nunito"/>
              </a:rPr>
              <a:t> Related Work</a:t>
            </a:r>
            <a:endParaRPr>
              <a:latin typeface="Nunito"/>
              <a:ea typeface="Nunito"/>
              <a:cs typeface="Nunito"/>
              <a:sym typeface="Nunito"/>
            </a:endParaRPr>
          </a:p>
        </p:txBody>
      </p:sp>
      <p:sp>
        <p:nvSpPr>
          <p:cNvPr id="149" name="Google Shape;149;p10"/>
          <p:cNvSpPr txBox="1"/>
          <p:nvPr>
            <p:ph idx="1" type="body"/>
          </p:nvPr>
        </p:nvSpPr>
        <p:spPr>
          <a:xfrm>
            <a:off x="674075" y="1594125"/>
            <a:ext cx="8130300" cy="3486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b="1" lang="en" sz="2300">
                <a:latin typeface="Nunito"/>
                <a:ea typeface="Nunito"/>
                <a:cs typeface="Nunito"/>
                <a:sym typeface="Nunito"/>
              </a:rPr>
              <a:t>3.1  O</a:t>
            </a:r>
            <a:r>
              <a:rPr b="1" lang="en" sz="2300">
                <a:solidFill>
                  <a:srgbClr val="202124"/>
                </a:solidFill>
                <a:highlight>
                  <a:srgbClr val="FFFFFF"/>
                </a:highlight>
                <a:latin typeface="Nunito"/>
                <a:ea typeface="Nunito"/>
                <a:cs typeface="Nunito"/>
                <a:sym typeface="Nunito"/>
              </a:rPr>
              <a:t>perations and Operating Expenses in Warehouse </a:t>
            </a:r>
            <a:r>
              <a:rPr lang="en" sz="1600">
                <a:solidFill>
                  <a:srgbClr val="000000"/>
                </a:solidFill>
                <a:highlight>
                  <a:srgbClr val="FFFFFF"/>
                </a:highlight>
                <a:latin typeface="Nunito"/>
                <a:ea typeface="Nunito"/>
                <a:cs typeface="Nunito"/>
                <a:sym typeface="Nunito"/>
              </a:rPr>
              <a:t>[5]</a:t>
            </a:r>
            <a:r>
              <a:rPr lang="en">
                <a:latin typeface="Nunito"/>
                <a:ea typeface="Nunito"/>
                <a:cs typeface="Nunito"/>
                <a:sym typeface="Nunito"/>
              </a:rPr>
              <a:t> </a:t>
            </a:r>
            <a:endParaRPr>
              <a:latin typeface="Nunito"/>
              <a:ea typeface="Nunito"/>
              <a:cs typeface="Nunito"/>
              <a:sym typeface="Nunito"/>
            </a:endParaRPr>
          </a:p>
          <a:p>
            <a:pPr indent="-317500" lvl="0" marL="457200" rtl="0" algn="just">
              <a:lnSpc>
                <a:spcPct val="100000"/>
              </a:lnSpc>
              <a:spcBef>
                <a:spcPts val="1200"/>
              </a:spcBef>
              <a:spcAft>
                <a:spcPts val="0"/>
              </a:spcAft>
              <a:buClr>
                <a:srgbClr val="000000"/>
              </a:buClr>
              <a:buSzPts val="1400"/>
              <a:buFont typeface="Arial"/>
              <a:buAutoNum type="arabicParenR"/>
            </a:pPr>
            <a:r>
              <a:rPr lang="en" sz="1400">
                <a:solidFill>
                  <a:srgbClr val="000000"/>
                </a:solidFill>
                <a:highlight>
                  <a:srgbClr val="FFFFFF"/>
                </a:highlight>
                <a:latin typeface="Nunito"/>
                <a:ea typeface="Nunito"/>
                <a:cs typeface="Nunito"/>
                <a:sym typeface="Nunito"/>
              </a:rPr>
              <a:t>When goods reach the warehouse from the supplier. Receiving goods accounts for almost </a:t>
            </a:r>
            <a:r>
              <a:rPr b="1" lang="en" sz="1400">
                <a:solidFill>
                  <a:srgbClr val="000000"/>
                </a:solidFill>
                <a:highlight>
                  <a:srgbClr val="FFFFFF"/>
                </a:highlight>
                <a:latin typeface="Nunito"/>
                <a:ea typeface="Nunito"/>
                <a:cs typeface="Nunito"/>
                <a:sym typeface="Nunito"/>
              </a:rPr>
              <a:t>10%</a:t>
            </a:r>
            <a:r>
              <a:rPr lang="en" sz="1400">
                <a:solidFill>
                  <a:srgbClr val="000000"/>
                </a:solidFill>
                <a:highlight>
                  <a:srgbClr val="FFFFFF"/>
                </a:highlight>
                <a:latin typeface="Nunito"/>
                <a:ea typeface="Nunito"/>
                <a:cs typeface="Nunito"/>
                <a:sym typeface="Nunito"/>
              </a:rPr>
              <a:t> of warehouse </a:t>
            </a:r>
            <a:r>
              <a:rPr b="1" lang="en" sz="1400">
                <a:solidFill>
                  <a:srgbClr val="000000"/>
                </a:solidFill>
                <a:highlight>
                  <a:srgbClr val="FFFFFF"/>
                </a:highlight>
                <a:latin typeface="Nunito"/>
                <a:ea typeface="Nunito"/>
                <a:cs typeface="Nunito"/>
                <a:sym typeface="Nunito"/>
              </a:rPr>
              <a:t>operating expenses</a:t>
            </a:r>
            <a:r>
              <a:rPr lang="en" sz="1400">
                <a:solidFill>
                  <a:srgbClr val="000000"/>
                </a:solidFill>
                <a:highlight>
                  <a:srgbClr val="FFFFFF"/>
                </a:highlight>
                <a:latin typeface="Nunito"/>
                <a:ea typeface="Nunito"/>
                <a:cs typeface="Nunito"/>
                <a:sym typeface="Nunito"/>
              </a:rPr>
              <a:t>.</a:t>
            </a:r>
            <a:endParaRPr sz="1400">
              <a:solidFill>
                <a:srgbClr val="000000"/>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000000"/>
              </a:buClr>
              <a:buSzPts val="1400"/>
              <a:buFont typeface="Arial"/>
              <a:buAutoNum type="arabicParenR"/>
            </a:pPr>
            <a:r>
              <a:rPr lang="en" sz="1400">
                <a:solidFill>
                  <a:srgbClr val="000000"/>
                </a:solidFill>
                <a:highlight>
                  <a:srgbClr val="FFFFFF"/>
                </a:highlight>
                <a:latin typeface="Nunito"/>
                <a:ea typeface="Nunito"/>
                <a:cs typeface="Nunito"/>
                <a:sym typeface="Nunito"/>
              </a:rPr>
              <a:t>Inside warehouse goods are then transported to its appropriate location considering its length, width and volume. Placing goods accounts for on an average </a:t>
            </a:r>
            <a:r>
              <a:rPr b="1" lang="en" sz="1400">
                <a:solidFill>
                  <a:srgbClr val="000000"/>
                </a:solidFill>
                <a:highlight>
                  <a:srgbClr val="FFFFFF"/>
                </a:highlight>
                <a:latin typeface="Nunito"/>
                <a:ea typeface="Nunito"/>
                <a:cs typeface="Nunito"/>
                <a:sym typeface="Nunito"/>
              </a:rPr>
              <a:t>15%</a:t>
            </a:r>
            <a:r>
              <a:rPr lang="en" sz="1400">
                <a:solidFill>
                  <a:srgbClr val="000000"/>
                </a:solidFill>
                <a:highlight>
                  <a:srgbClr val="FFFFFF"/>
                </a:highlight>
                <a:latin typeface="Nunito"/>
                <a:ea typeface="Nunito"/>
                <a:cs typeface="Nunito"/>
                <a:sym typeface="Nunito"/>
              </a:rPr>
              <a:t> of warehouse </a:t>
            </a:r>
            <a:r>
              <a:rPr b="1" lang="en" sz="1400">
                <a:solidFill>
                  <a:srgbClr val="000000"/>
                </a:solidFill>
                <a:highlight>
                  <a:srgbClr val="FFFFFF"/>
                </a:highlight>
                <a:latin typeface="Nunito"/>
                <a:ea typeface="Nunito"/>
                <a:cs typeface="Nunito"/>
                <a:sym typeface="Nunito"/>
              </a:rPr>
              <a:t>operating cost.</a:t>
            </a:r>
            <a:endParaRPr b="1" sz="1400">
              <a:solidFill>
                <a:srgbClr val="000000"/>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000000"/>
              </a:buClr>
              <a:buSzPts val="1400"/>
              <a:buFont typeface="Arial"/>
              <a:buAutoNum type="arabicParenR"/>
            </a:pPr>
            <a:r>
              <a:rPr lang="en" sz="1400">
                <a:solidFill>
                  <a:srgbClr val="000000"/>
                </a:solidFill>
                <a:highlight>
                  <a:srgbClr val="FFFFFF"/>
                </a:highlight>
                <a:latin typeface="Nunito"/>
                <a:ea typeface="Nunito"/>
                <a:cs typeface="Nunito"/>
                <a:sym typeface="Nunito"/>
              </a:rPr>
              <a:t>Employees at the warehouse are assigned pick-lists and they start searching, at the end they return to the depot extracting all items from their pick-list. </a:t>
            </a:r>
            <a:r>
              <a:rPr b="1" lang="en" sz="1400">
                <a:solidFill>
                  <a:srgbClr val="000000"/>
                </a:solidFill>
                <a:highlight>
                  <a:srgbClr val="FFFFFF"/>
                </a:highlight>
                <a:latin typeface="Nunito"/>
                <a:ea typeface="Nunito"/>
                <a:cs typeface="Nunito"/>
                <a:sym typeface="Nunito"/>
              </a:rPr>
              <a:t>Order picking</a:t>
            </a:r>
            <a:r>
              <a:rPr lang="en" sz="1400">
                <a:solidFill>
                  <a:srgbClr val="000000"/>
                </a:solidFill>
                <a:highlight>
                  <a:srgbClr val="FFFFFF"/>
                </a:highlight>
                <a:latin typeface="Nunito"/>
                <a:ea typeface="Nunito"/>
                <a:cs typeface="Nunito"/>
                <a:sym typeface="Nunito"/>
              </a:rPr>
              <a:t> alone accounts for </a:t>
            </a:r>
            <a:r>
              <a:rPr b="1" lang="en" sz="1400">
                <a:solidFill>
                  <a:srgbClr val="000000"/>
                </a:solidFill>
                <a:highlight>
                  <a:srgbClr val="FFFFFF"/>
                </a:highlight>
                <a:latin typeface="Nunito"/>
                <a:ea typeface="Nunito"/>
                <a:cs typeface="Nunito"/>
                <a:sym typeface="Nunito"/>
              </a:rPr>
              <a:t>50-70% of warehouse operating cost</a:t>
            </a:r>
            <a:r>
              <a:rPr lang="en" sz="1400">
                <a:solidFill>
                  <a:srgbClr val="000000"/>
                </a:solidFill>
                <a:highlight>
                  <a:srgbClr val="FFFFFF"/>
                </a:highlight>
                <a:latin typeface="Nunito"/>
                <a:ea typeface="Nunito"/>
                <a:cs typeface="Nunito"/>
                <a:sym typeface="Nunito"/>
              </a:rPr>
              <a:t>. </a:t>
            </a:r>
            <a:endParaRPr sz="1400">
              <a:solidFill>
                <a:srgbClr val="000000"/>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1000"/>
              </a:spcAft>
              <a:buClr>
                <a:srgbClr val="000000"/>
              </a:buClr>
              <a:buSzPts val="1400"/>
              <a:buFont typeface="Arial"/>
              <a:buAutoNum type="arabicParenR"/>
            </a:pPr>
            <a:r>
              <a:rPr b="1" lang="en" sz="1400">
                <a:solidFill>
                  <a:srgbClr val="000000"/>
                </a:solidFill>
                <a:highlight>
                  <a:srgbClr val="FFFFFF"/>
                </a:highlight>
                <a:latin typeface="Nunito"/>
                <a:ea typeface="Nunito"/>
                <a:cs typeface="Nunito"/>
                <a:sym typeface="Nunito"/>
              </a:rPr>
              <a:t>55% of the time</a:t>
            </a:r>
            <a:r>
              <a:rPr lang="en" sz="1400">
                <a:solidFill>
                  <a:srgbClr val="000000"/>
                </a:solidFill>
                <a:highlight>
                  <a:srgbClr val="FFFFFF"/>
                </a:highlight>
                <a:latin typeface="Nunito"/>
                <a:ea typeface="Nunito"/>
                <a:cs typeface="Nunito"/>
                <a:sym typeface="Nunito"/>
              </a:rPr>
              <a:t> of picker employees is </a:t>
            </a:r>
            <a:r>
              <a:rPr b="1" lang="en" sz="1400">
                <a:solidFill>
                  <a:srgbClr val="000000"/>
                </a:solidFill>
                <a:highlight>
                  <a:srgbClr val="FFFFFF"/>
                </a:highlight>
                <a:latin typeface="Nunito"/>
                <a:ea typeface="Nunito"/>
                <a:cs typeface="Nunito"/>
                <a:sym typeface="Nunito"/>
              </a:rPr>
              <a:t>spent travelling</a:t>
            </a:r>
            <a:r>
              <a:rPr lang="en" sz="1400">
                <a:solidFill>
                  <a:srgbClr val="000000"/>
                </a:solidFill>
                <a:highlight>
                  <a:srgbClr val="FFFFFF"/>
                </a:highlight>
                <a:latin typeface="Nunito"/>
                <a:ea typeface="Nunito"/>
                <a:cs typeface="Nunito"/>
                <a:sym typeface="Nunito"/>
              </a:rPr>
              <a:t> in picker run. Optimizing this time affects operating cost and operating efficiency crucially.</a:t>
            </a:r>
            <a:endParaRPr>
              <a:solidFill>
                <a:srgbClr val="000000"/>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729450" y="759433"/>
            <a:ext cx="80046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300">
                <a:latin typeface="Nunito"/>
                <a:ea typeface="Nunito"/>
                <a:cs typeface="Nunito"/>
                <a:sym typeface="Nunito"/>
              </a:rPr>
              <a:t>3.2  </a:t>
            </a:r>
            <a:r>
              <a:rPr lang="en" sz="2300">
                <a:solidFill>
                  <a:srgbClr val="202124"/>
                </a:solidFill>
                <a:latin typeface="Nunito"/>
                <a:ea typeface="Nunito"/>
                <a:cs typeface="Nunito"/>
                <a:sym typeface="Nunito"/>
              </a:rPr>
              <a:t>Warehouse Layouts, Storage strategies and Picking approaches </a:t>
            </a:r>
            <a:r>
              <a:rPr b="0" lang="en" sz="1600">
                <a:solidFill>
                  <a:srgbClr val="202124"/>
                </a:solidFill>
                <a:latin typeface="Nunito"/>
                <a:ea typeface="Nunito"/>
                <a:cs typeface="Nunito"/>
                <a:sym typeface="Nunito"/>
              </a:rPr>
              <a:t>[5]</a:t>
            </a:r>
            <a:endParaRPr b="0" sz="1600">
              <a:latin typeface="Nunito"/>
              <a:ea typeface="Nunito"/>
              <a:cs typeface="Nunito"/>
              <a:sym typeface="Nunito"/>
            </a:endParaRPr>
          </a:p>
        </p:txBody>
      </p:sp>
      <p:sp>
        <p:nvSpPr>
          <p:cNvPr id="155" name="Google Shape;155;p11"/>
          <p:cNvSpPr txBox="1"/>
          <p:nvPr>
            <p:ph idx="1" type="body"/>
          </p:nvPr>
        </p:nvSpPr>
        <p:spPr>
          <a:xfrm>
            <a:off x="729450" y="1773325"/>
            <a:ext cx="4603500" cy="30738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00000"/>
              </a:lnSpc>
              <a:spcBef>
                <a:spcPts val="1000"/>
              </a:spcBef>
              <a:spcAft>
                <a:spcPts val="0"/>
              </a:spcAft>
              <a:buClr>
                <a:srgbClr val="202124"/>
              </a:buClr>
              <a:buSzPts val="1600"/>
              <a:buFont typeface="Nunito"/>
              <a:buAutoNum type="arabicParenR"/>
            </a:pPr>
            <a:r>
              <a:rPr b="1" lang="en" sz="1600" u="sng">
                <a:solidFill>
                  <a:srgbClr val="202124"/>
                </a:solidFill>
                <a:highlight>
                  <a:srgbClr val="FFFFFF"/>
                </a:highlight>
                <a:latin typeface="Nunito"/>
                <a:ea typeface="Nunito"/>
                <a:cs typeface="Nunito"/>
                <a:sym typeface="Nunito"/>
              </a:rPr>
              <a:t>Layouts</a:t>
            </a:r>
            <a:r>
              <a:rPr b="1" lang="en" sz="1600">
                <a:solidFill>
                  <a:srgbClr val="202124"/>
                </a:solidFill>
                <a:highlight>
                  <a:srgbClr val="FFFFFF"/>
                </a:highlight>
                <a:latin typeface="Nunito"/>
                <a:ea typeface="Nunito"/>
                <a:cs typeface="Nunito"/>
                <a:sym typeface="Nunito"/>
              </a:rPr>
              <a:t> -</a:t>
            </a:r>
            <a:endParaRPr b="1" sz="1600">
              <a:solidFill>
                <a:srgbClr val="202124"/>
              </a:solidFill>
              <a:highlight>
                <a:srgbClr val="FFFFFF"/>
              </a:highlight>
              <a:latin typeface="Nunito"/>
              <a:ea typeface="Nunito"/>
              <a:cs typeface="Nunito"/>
              <a:sym typeface="Nunito"/>
            </a:endParaRPr>
          </a:p>
          <a:p>
            <a:pPr indent="-311150" lvl="0" marL="457200" rtl="0" algn="just">
              <a:lnSpc>
                <a:spcPct val="100000"/>
              </a:lnSpc>
              <a:spcBef>
                <a:spcPts val="1000"/>
              </a:spcBef>
              <a:spcAft>
                <a:spcPts val="0"/>
              </a:spcAft>
              <a:buClr>
                <a:srgbClr val="000000"/>
              </a:buClr>
              <a:buSzPts val="1300"/>
              <a:buFont typeface="Nunito"/>
              <a:buAutoNum type="arabicPeriod"/>
            </a:pPr>
            <a:r>
              <a:rPr b="1" lang="en" sz="1400">
                <a:solidFill>
                  <a:srgbClr val="000000"/>
                </a:solidFill>
                <a:highlight>
                  <a:srgbClr val="FFFFFF"/>
                </a:highlight>
                <a:latin typeface="Nunito"/>
                <a:ea typeface="Nunito"/>
                <a:cs typeface="Nunito"/>
                <a:sym typeface="Nunito"/>
              </a:rPr>
              <a:t>V-shaped and Fishbone</a:t>
            </a:r>
            <a:r>
              <a:rPr lang="en" sz="1400">
                <a:solidFill>
                  <a:srgbClr val="000000"/>
                </a:solidFill>
                <a:highlight>
                  <a:srgbClr val="FFFFFF"/>
                </a:highlight>
                <a:latin typeface="Nunito"/>
                <a:ea typeface="Nunito"/>
                <a:cs typeface="Nunito"/>
                <a:sym typeface="Nunito"/>
              </a:rPr>
              <a:t> layouts are specially designed to reduce travel distance. They showed </a:t>
            </a:r>
            <a:r>
              <a:rPr b="1" lang="en" sz="1400">
                <a:solidFill>
                  <a:srgbClr val="000000"/>
                </a:solidFill>
                <a:highlight>
                  <a:srgbClr val="FFFFFF"/>
                </a:highlight>
                <a:latin typeface="Nunito"/>
                <a:ea typeface="Nunito"/>
                <a:cs typeface="Nunito"/>
                <a:sym typeface="Nunito"/>
              </a:rPr>
              <a:t>10-20% reduction in travel distances</a:t>
            </a:r>
            <a:r>
              <a:rPr lang="en" sz="1400">
                <a:solidFill>
                  <a:srgbClr val="000000"/>
                </a:solidFill>
                <a:highlight>
                  <a:srgbClr val="FFFFFF"/>
                </a:highlight>
                <a:latin typeface="Nunito"/>
                <a:ea typeface="Nunito"/>
                <a:cs typeface="Nunito"/>
                <a:sym typeface="Nunito"/>
              </a:rPr>
              <a:t> as compared to middle aisle layout.</a:t>
            </a:r>
            <a:endParaRPr sz="1400">
              <a:solidFill>
                <a:srgbClr val="000000"/>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100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The </a:t>
            </a:r>
            <a:r>
              <a:rPr b="1" lang="en" sz="1400">
                <a:solidFill>
                  <a:srgbClr val="000000"/>
                </a:solidFill>
                <a:highlight>
                  <a:srgbClr val="FFFFFF"/>
                </a:highlight>
                <a:latin typeface="Nunito"/>
                <a:ea typeface="Nunito"/>
                <a:cs typeface="Nunito"/>
                <a:sym typeface="Nunito"/>
              </a:rPr>
              <a:t>Inverted-V</a:t>
            </a:r>
            <a:r>
              <a:rPr lang="en" sz="1400">
                <a:solidFill>
                  <a:srgbClr val="000000"/>
                </a:solidFill>
                <a:highlight>
                  <a:srgbClr val="FFFFFF"/>
                </a:highlight>
                <a:latin typeface="Nunito"/>
                <a:ea typeface="Nunito"/>
                <a:cs typeface="Nunito"/>
                <a:sym typeface="Nunito"/>
              </a:rPr>
              <a:t> layout additionally provides </a:t>
            </a:r>
            <a:r>
              <a:rPr b="1" lang="en" sz="1400">
                <a:solidFill>
                  <a:srgbClr val="000000"/>
                </a:solidFill>
                <a:highlight>
                  <a:srgbClr val="FFFFFF"/>
                </a:highlight>
                <a:latin typeface="Nunito"/>
                <a:ea typeface="Nunito"/>
                <a:cs typeface="Nunito"/>
                <a:sym typeface="Nunito"/>
              </a:rPr>
              <a:t>3% reduction in travel distance</a:t>
            </a:r>
            <a:r>
              <a:rPr lang="en" sz="1400">
                <a:solidFill>
                  <a:srgbClr val="000000"/>
                </a:solidFill>
                <a:highlight>
                  <a:srgbClr val="FFFFFF"/>
                </a:highlight>
                <a:latin typeface="Nunito"/>
                <a:ea typeface="Nunito"/>
                <a:cs typeface="Nunito"/>
                <a:sym typeface="Nunito"/>
              </a:rPr>
              <a:t>.</a:t>
            </a:r>
            <a:endParaRPr sz="1400">
              <a:solidFill>
                <a:srgbClr val="000000"/>
              </a:solidFill>
              <a:highlight>
                <a:srgbClr val="FFFFFF"/>
              </a:highlight>
              <a:latin typeface="Nunito"/>
              <a:ea typeface="Nunito"/>
              <a:cs typeface="Nunito"/>
              <a:sym typeface="Nunito"/>
            </a:endParaRPr>
          </a:p>
        </p:txBody>
      </p:sp>
      <p:sp>
        <p:nvSpPr>
          <p:cNvPr id="156" name="Google Shape;156;p11"/>
          <p:cNvSpPr/>
          <p:nvPr/>
        </p:nvSpPr>
        <p:spPr>
          <a:xfrm>
            <a:off x="5524500" y="1373500"/>
            <a:ext cx="2922300" cy="36897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11"/>
          <p:cNvPicPr preferRelativeResize="0"/>
          <p:nvPr/>
        </p:nvPicPr>
        <p:blipFill rotWithShape="1">
          <a:blip r:embed="rId3">
            <a:alphaModFix/>
          </a:blip>
          <a:srcRect b="0" l="0" r="0" t="0"/>
          <a:stretch/>
        </p:blipFill>
        <p:spPr>
          <a:xfrm>
            <a:off x="5592325" y="1373488"/>
            <a:ext cx="2854607" cy="3604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idx="1" type="body"/>
          </p:nvPr>
        </p:nvSpPr>
        <p:spPr>
          <a:xfrm>
            <a:off x="727650" y="1265675"/>
            <a:ext cx="7688700" cy="3500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1000"/>
              </a:spcBef>
              <a:spcAft>
                <a:spcPts val="0"/>
              </a:spcAft>
              <a:buSzPts val="1300"/>
              <a:buNone/>
            </a:pPr>
            <a:r>
              <a:rPr b="1" lang="en" sz="1600">
                <a:solidFill>
                  <a:srgbClr val="202124"/>
                </a:solidFill>
                <a:highlight>
                  <a:srgbClr val="FFFFFF"/>
                </a:highlight>
                <a:latin typeface="Nunito"/>
                <a:ea typeface="Nunito"/>
                <a:cs typeface="Nunito"/>
                <a:sym typeface="Nunito"/>
              </a:rPr>
              <a:t>2)   </a:t>
            </a:r>
            <a:r>
              <a:rPr b="1" lang="en" sz="1600" u="sng">
                <a:solidFill>
                  <a:srgbClr val="202124"/>
                </a:solidFill>
                <a:highlight>
                  <a:srgbClr val="FFFFFF"/>
                </a:highlight>
                <a:latin typeface="Nunito"/>
                <a:ea typeface="Nunito"/>
                <a:cs typeface="Nunito"/>
                <a:sym typeface="Nunito"/>
              </a:rPr>
              <a:t>Storage Strategies</a:t>
            </a:r>
            <a:r>
              <a:rPr b="1" lang="en" sz="1600">
                <a:solidFill>
                  <a:srgbClr val="202124"/>
                </a:solidFill>
                <a:highlight>
                  <a:srgbClr val="FFFFFF"/>
                </a:highlight>
                <a:latin typeface="Nunito"/>
                <a:ea typeface="Nunito"/>
                <a:cs typeface="Nunito"/>
                <a:sym typeface="Nunito"/>
              </a:rPr>
              <a:t> -</a:t>
            </a:r>
            <a:endParaRPr b="1" sz="1600">
              <a:solidFill>
                <a:srgbClr val="202124"/>
              </a:solidFill>
              <a:highlight>
                <a:srgbClr val="FFFFFF"/>
              </a:highlight>
              <a:latin typeface="Nunito"/>
              <a:ea typeface="Nunito"/>
              <a:cs typeface="Nunito"/>
              <a:sym typeface="Nunito"/>
            </a:endParaRPr>
          </a:p>
          <a:p>
            <a:pPr indent="0" lvl="0" marL="0" rtl="0" algn="just">
              <a:lnSpc>
                <a:spcPct val="100000"/>
              </a:lnSpc>
              <a:spcBef>
                <a:spcPts val="1000"/>
              </a:spcBef>
              <a:spcAft>
                <a:spcPts val="0"/>
              </a:spcAft>
              <a:buSzPts val="1300"/>
              <a:buNone/>
            </a:pPr>
            <a:r>
              <a:rPr lang="en" sz="1400">
                <a:solidFill>
                  <a:srgbClr val="202124"/>
                </a:solidFill>
                <a:highlight>
                  <a:srgbClr val="FFFFFF"/>
                </a:highlight>
                <a:latin typeface="Nunito"/>
                <a:ea typeface="Nunito"/>
                <a:cs typeface="Nunito"/>
                <a:sym typeface="Nunito"/>
              </a:rPr>
              <a:t>  Two major strategies are </a:t>
            </a:r>
            <a:r>
              <a:rPr b="1" lang="en" sz="1400">
                <a:solidFill>
                  <a:srgbClr val="202124"/>
                </a:solidFill>
                <a:highlight>
                  <a:srgbClr val="FFFFFF"/>
                </a:highlight>
                <a:latin typeface="Nunito"/>
                <a:ea typeface="Nunito"/>
                <a:cs typeface="Nunito"/>
                <a:sym typeface="Nunito"/>
              </a:rPr>
              <a:t>i) random placement</a:t>
            </a:r>
            <a:r>
              <a:rPr lang="en" sz="1400">
                <a:solidFill>
                  <a:srgbClr val="202124"/>
                </a:solidFill>
                <a:highlight>
                  <a:srgbClr val="FFFFFF"/>
                </a:highlight>
                <a:latin typeface="Nunito"/>
                <a:ea typeface="Nunito"/>
                <a:cs typeface="Nunito"/>
                <a:sym typeface="Nunito"/>
              </a:rPr>
              <a:t> and </a:t>
            </a:r>
            <a:r>
              <a:rPr b="1" lang="en" sz="1400">
                <a:solidFill>
                  <a:srgbClr val="202124"/>
                </a:solidFill>
                <a:highlight>
                  <a:srgbClr val="FFFFFF"/>
                </a:highlight>
                <a:latin typeface="Nunito"/>
                <a:ea typeface="Nunito"/>
                <a:cs typeface="Nunito"/>
                <a:sym typeface="Nunito"/>
              </a:rPr>
              <a:t>ii) dedicated placement</a:t>
            </a:r>
            <a:r>
              <a:rPr lang="en" sz="1400">
                <a:solidFill>
                  <a:srgbClr val="202124"/>
                </a:solidFill>
                <a:highlight>
                  <a:srgbClr val="FFFFFF"/>
                </a:highlight>
                <a:latin typeface="Nunito"/>
                <a:ea typeface="Nunito"/>
                <a:cs typeface="Nunito"/>
                <a:sym typeface="Nunito"/>
              </a:rPr>
              <a:t>.</a:t>
            </a:r>
            <a:endParaRPr sz="1400">
              <a:solidFill>
                <a:srgbClr val="202124"/>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202124"/>
              </a:buClr>
              <a:buSzPts val="1400"/>
              <a:buFont typeface="Nunito"/>
              <a:buAutoNum type="arabicPeriod"/>
            </a:pPr>
            <a:r>
              <a:rPr lang="en" sz="1400">
                <a:solidFill>
                  <a:srgbClr val="202124"/>
                </a:solidFill>
                <a:highlight>
                  <a:srgbClr val="FFFFFF"/>
                </a:highlight>
                <a:latin typeface="Nunito"/>
                <a:ea typeface="Nunito"/>
                <a:cs typeface="Nunito"/>
                <a:sym typeface="Nunito"/>
              </a:rPr>
              <a:t>In random storage, incoming goods are placed randomly wherever there is the nearest vacant space.</a:t>
            </a:r>
            <a:endParaRPr sz="1400">
              <a:solidFill>
                <a:srgbClr val="202124"/>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202124"/>
              </a:buClr>
              <a:buSzPts val="1400"/>
              <a:buFont typeface="Nunito"/>
              <a:buAutoNum type="arabicPeriod"/>
            </a:pPr>
            <a:r>
              <a:rPr lang="en" sz="1400">
                <a:solidFill>
                  <a:srgbClr val="202124"/>
                </a:solidFill>
                <a:highlight>
                  <a:srgbClr val="FFFFFF"/>
                </a:highlight>
                <a:latin typeface="Nunito"/>
                <a:ea typeface="Nunito"/>
                <a:cs typeface="Nunito"/>
                <a:sym typeface="Nunito"/>
              </a:rPr>
              <a:t>In dedicated storage strategy </a:t>
            </a:r>
            <a:r>
              <a:rPr b="1" lang="en" sz="1400">
                <a:solidFill>
                  <a:srgbClr val="202124"/>
                </a:solidFill>
                <a:highlight>
                  <a:srgbClr val="FFFFFF"/>
                </a:highlight>
                <a:latin typeface="Nunito"/>
                <a:ea typeface="Nunito"/>
                <a:cs typeface="Nunito"/>
                <a:sym typeface="Nunito"/>
              </a:rPr>
              <a:t>Association Rule Mining algorithm</a:t>
            </a:r>
            <a:r>
              <a:rPr lang="en" sz="1400">
                <a:solidFill>
                  <a:srgbClr val="202124"/>
                </a:solidFill>
                <a:highlight>
                  <a:srgbClr val="FFFFFF"/>
                </a:highlight>
                <a:latin typeface="Nunito"/>
                <a:ea typeface="Nunito"/>
                <a:cs typeface="Nunito"/>
                <a:sym typeface="Nunito"/>
              </a:rPr>
              <a:t> is used to utilize space maximally, reason being that it generates inferences about future orders based on historical orders using mining.</a:t>
            </a:r>
            <a:endParaRPr sz="1400">
              <a:solidFill>
                <a:srgbClr val="202124"/>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202124"/>
              </a:buClr>
              <a:buSzPts val="1400"/>
              <a:buFont typeface="Nunito"/>
              <a:buAutoNum type="arabicPeriod"/>
            </a:pPr>
            <a:r>
              <a:rPr lang="en" sz="1400">
                <a:solidFill>
                  <a:srgbClr val="202124"/>
                </a:solidFill>
                <a:highlight>
                  <a:srgbClr val="FFFFFF"/>
                </a:highlight>
                <a:latin typeface="Nunito"/>
                <a:ea typeface="Nunito"/>
                <a:cs typeface="Nunito"/>
                <a:sym typeface="Nunito"/>
              </a:rPr>
              <a:t>Dedicated storage works well where frequency of orders are predictable, but random strategy is preferable when numbers of products are in millions and orders are less predictable.</a:t>
            </a:r>
            <a:endParaRPr sz="1400">
              <a:solidFill>
                <a:srgbClr val="202124"/>
              </a:solidFill>
              <a:highlight>
                <a:srgbClr val="FFFFFF"/>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idx="1" type="body"/>
          </p:nvPr>
        </p:nvSpPr>
        <p:spPr>
          <a:xfrm>
            <a:off x="730325" y="1342475"/>
            <a:ext cx="8042400" cy="3073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000"/>
              </a:spcBef>
              <a:spcAft>
                <a:spcPts val="0"/>
              </a:spcAft>
              <a:buSzPts val="1300"/>
              <a:buNone/>
            </a:pPr>
            <a:r>
              <a:rPr b="1" lang="en" sz="1600">
                <a:solidFill>
                  <a:srgbClr val="202124"/>
                </a:solidFill>
                <a:highlight>
                  <a:srgbClr val="FFFFFF"/>
                </a:highlight>
                <a:latin typeface="Nunito"/>
                <a:ea typeface="Nunito"/>
                <a:cs typeface="Nunito"/>
                <a:sym typeface="Nunito"/>
              </a:rPr>
              <a:t>3)    </a:t>
            </a:r>
            <a:r>
              <a:rPr b="1" lang="en" sz="1600" u="sng">
                <a:solidFill>
                  <a:srgbClr val="202124"/>
                </a:solidFill>
                <a:highlight>
                  <a:srgbClr val="FFFFFF"/>
                </a:highlight>
                <a:latin typeface="Nunito"/>
                <a:ea typeface="Nunito"/>
                <a:cs typeface="Nunito"/>
                <a:sym typeface="Nunito"/>
              </a:rPr>
              <a:t>Picking Approaches</a:t>
            </a:r>
            <a:r>
              <a:rPr b="1" lang="en" sz="1600">
                <a:solidFill>
                  <a:srgbClr val="202124"/>
                </a:solidFill>
                <a:highlight>
                  <a:srgbClr val="FFFFFF"/>
                </a:highlight>
                <a:latin typeface="Nunito"/>
                <a:ea typeface="Nunito"/>
                <a:cs typeface="Nunito"/>
                <a:sym typeface="Nunito"/>
              </a:rPr>
              <a:t> -</a:t>
            </a:r>
            <a:endParaRPr b="1" sz="1600">
              <a:solidFill>
                <a:srgbClr val="202124"/>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0"/>
              </a:spcAft>
              <a:buClr>
                <a:srgbClr val="202124"/>
              </a:buClr>
              <a:buSzPts val="1400"/>
              <a:buFont typeface="Nunito"/>
              <a:buAutoNum type="arabicPeriod"/>
            </a:pPr>
            <a:r>
              <a:rPr lang="en" sz="1400">
                <a:solidFill>
                  <a:srgbClr val="202124"/>
                </a:solidFill>
                <a:highlight>
                  <a:srgbClr val="FFFFFF"/>
                </a:highlight>
                <a:latin typeface="Nunito"/>
                <a:ea typeface="Nunito"/>
                <a:cs typeface="Nunito"/>
                <a:sym typeface="Nunito"/>
              </a:rPr>
              <a:t>There are 3 main approaches for picking orders </a:t>
            </a:r>
            <a:endParaRPr sz="1400">
              <a:solidFill>
                <a:srgbClr val="202124"/>
              </a:solidFill>
              <a:highlight>
                <a:srgbClr val="FFFFFF"/>
              </a:highlight>
              <a:latin typeface="Nunito"/>
              <a:ea typeface="Nunito"/>
              <a:cs typeface="Nunito"/>
              <a:sym typeface="Nunito"/>
            </a:endParaRPr>
          </a:p>
          <a:p>
            <a:pPr indent="0" lvl="0" marL="457200" rtl="0" algn="just">
              <a:lnSpc>
                <a:spcPct val="115000"/>
              </a:lnSpc>
              <a:spcBef>
                <a:spcPts val="1000"/>
              </a:spcBef>
              <a:spcAft>
                <a:spcPts val="0"/>
              </a:spcAft>
              <a:buSzPts val="1300"/>
              <a:buNone/>
            </a:pPr>
            <a:r>
              <a:rPr lang="en" sz="1400">
                <a:solidFill>
                  <a:srgbClr val="202124"/>
                </a:solidFill>
                <a:highlight>
                  <a:srgbClr val="FFFFFF"/>
                </a:highlight>
                <a:latin typeface="Nunito"/>
                <a:ea typeface="Nunito"/>
                <a:cs typeface="Nunito"/>
                <a:sym typeface="Nunito"/>
              </a:rPr>
              <a:t>i) </a:t>
            </a:r>
            <a:r>
              <a:rPr b="1" lang="en" sz="1400">
                <a:solidFill>
                  <a:srgbClr val="202124"/>
                </a:solidFill>
                <a:highlight>
                  <a:srgbClr val="FFFFFF"/>
                </a:highlight>
                <a:latin typeface="Nunito"/>
                <a:ea typeface="Nunito"/>
                <a:cs typeface="Nunito"/>
                <a:sym typeface="Nunito"/>
              </a:rPr>
              <a:t>Single order picking</a:t>
            </a:r>
            <a:r>
              <a:rPr lang="en" sz="1400">
                <a:solidFill>
                  <a:srgbClr val="202124"/>
                </a:solidFill>
                <a:highlight>
                  <a:srgbClr val="FFFFFF"/>
                </a:highlight>
                <a:latin typeface="Nunito"/>
                <a:ea typeface="Nunito"/>
                <a:cs typeface="Nunito"/>
                <a:sym typeface="Nunito"/>
              </a:rPr>
              <a:t> - pickers are given push-carts and they are assigned items to be collected from single order.</a:t>
            </a:r>
            <a:endParaRPr sz="1400">
              <a:solidFill>
                <a:srgbClr val="202124"/>
              </a:solidFill>
              <a:highlight>
                <a:srgbClr val="FFFFFF"/>
              </a:highlight>
              <a:latin typeface="Nunito"/>
              <a:ea typeface="Nunito"/>
              <a:cs typeface="Nunito"/>
              <a:sym typeface="Nunito"/>
            </a:endParaRPr>
          </a:p>
          <a:p>
            <a:pPr indent="0" lvl="0" marL="457200" rtl="0" algn="just">
              <a:lnSpc>
                <a:spcPct val="115000"/>
              </a:lnSpc>
              <a:spcBef>
                <a:spcPts val="1000"/>
              </a:spcBef>
              <a:spcAft>
                <a:spcPts val="0"/>
              </a:spcAft>
              <a:buSzPts val="1300"/>
              <a:buNone/>
            </a:pPr>
            <a:r>
              <a:rPr lang="en" sz="1400">
                <a:solidFill>
                  <a:srgbClr val="202124"/>
                </a:solidFill>
                <a:highlight>
                  <a:srgbClr val="FFFFFF"/>
                </a:highlight>
                <a:latin typeface="Nunito"/>
                <a:ea typeface="Nunito"/>
                <a:cs typeface="Nunito"/>
                <a:sym typeface="Nunito"/>
              </a:rPr>
              <a:t>ii) </a:t>
            </a:r>
            <a:r>
              <a:rPr b="1" lang="en" sz="1400">
                <a:solidFill>
                  <a:srgbClr val="202124"/>
                </a:solidFill>
                <a:highlight>
                  <a:srgbClr val="FFFFFF"/>
                </a:highlight>
                <a:latin typeface="Nunito"/>
                <a:ea typeface="Nunito"/>
                <a:cs typeface="Nunito"/>
                <a:sym typeface="Nunito"/>
              </a:rPr>
              <a:t>Zonal order picking</a:t>
            </a:r>
            <a:r>
              <a:rPr lang="en" sz="1400">
                <a:solidFill>
                  <a:srgbClr val="202124"/>
                </a:solidFill>
                <a:highlight>
                  <a:srgbClr val="FFFFFF"/>
                </a:highlight>
                <a:latin typeface="Nunito"/>
                <a:ea typeface="Nunito"/>
                <a:cs typeface="Nunito"/>
                <a:sym typeface="Nunito"/>
              </a:rPr>
              <a:t> - </a:t>
            </a:r>
            <a:r>
              <a:rPr lang="en" sz="1400">
                <a:solidFill>
                  <a:srgbClr val="333333"/>
                </a:solidFill>
                <a:highlight>
                  <a:srgbClr val="FFFFFF"/>
                </a:highlight>
                <a:latin typeface="Nunito"/>
                <a:ea typeface="Nunito"/>
                <a:cs typeface="Nunito"/>
                <a:sym typeface="Nunito"/>
              </a:rPr>
              <a:t>Zone </a:t>
            </a:r>
            <a:r>
              <a:rPr lang="en" sz="1400">
                <a:solidFill>
                  <a:srgbClr val="202124"/>
                </a:solidFill>
                <a:highlight>
                  <a:srgbClr val="FFFFFF"/>
                </a:highlight>
                <a:latin typeface="Nunito"/>
                <a:ea typeface="Nunito"/>
                <a:cs typeface="Nunito"/>
                <a:sym typeface="Nunito"/>
              </a:rPr>
              <a:t>picking</a:t>
            </a:r>
            <a:r>
              <a:rPr lang="en" sz="1400">
                <a:solidFill>
                  <a:srgbClr val="333333"/>
                </a:solidFill>
                <a:highlight>
                  <a:srgbClr val="FFFFFF"/>
                </a:highlight>
                <a:latin typeface="Nunito"/>
                <a:ea typeface="Nunito"/>
                <a:cs typeface="Nunito"/>
                <a:sym typeface="Nunito"/>
              </a:rPr>
              <a:t> is a warehouse order </a:t>
            </a:r>
            <a:r>
              <a:rPr lang="en" sz="1400">
                <a:solidFill>
                  <a:srgbClr val="202124"/>
                </a:solidFill>
                <a:highlight>
                  <a:srgbClr val="FFFFFF"/>
                </a:highlight>
                <a:latin typeface="Nunito"/>
                <a:ea typeface="Nunito"/>
                <a:cs typeface="Nunito"/>
                <a:sym typeface="Nunito"/>
              </a:rPr>
              <a:t>selecting</a:t>
            </a:r>
            <a:r>
              <a:rPr lang="en" sz="1400">
                <a:solidFill>
                  <a:srgbClr val="333333"/>
                </a:solidFill>
                <a:highlight>
                  <a:srgbClr val="FFFFFF"/>
                </a:highlight>
                <a:latin typeface="Nunito"/>
                <a:ea typeface="Nunito"/>
                <a:cs typeface="Nunito"/>
                <a:sym typeface="Nunito"/>
              </a:rPr>
              <a:t> </a:t>
            </a:r>
            <a:r>
              <a:rPr lang="en" sz="1400">
                <a:solidFill>
                  <a:srgbClr val="202124"/>
                </a:solidFill>
                <a:highlight>
                  <a:srgbClr val="FFFFFF"/>
                </a:highlight>
                <a:latin typeface="Nunito"/>
                <a:ea typeface="Nunito"/>
                <a:cs typeface="Nunito"/>
                <a:sym typeface="Nunito"/>
              </a:rPr>
              <a:t>method</a:t>
            </a:r>
            <a:r>
              <a:rPr lang="en" sz="1400">
                <a:solidFill>
                  <a:srgbClr val="333333"/>
                </a:solidFill>
                <a:highlight>
                  <a:srgbClr val="FFFFFF"/>
                </a:highlight>
                <a:latin typeface="Nunito"/>
                <a:ea typeface="Nunito"/>
                <a:cs typeface="Nunito"/>
                <a:sym typeface="Nunito"/>
              </a:rPr>
              <a:t> which </a:t>
            </a:r>
            <a:r>
              <a:rPr lang="en" sz="1400">
                <a:solidFill>
                  <a:srgbClr val="202124"/>
                </a:solidFill>
                <a:highlight>
                  <a:srgbClr val="FFFFFF"/>
                </a:highlight>
                <a:latin typeface="Nunito"/>
                <a:ea typeface="Nunito"/>
                <a:cs typeface="Nunito"/>
                <a:sym typeface="Nunito"/>
              </a:rPr>
              <a:t>makes use of</a:t>
            </a:r>
            <a:r>
              <a:rPr lang="en" sz="1400">
                <a:solidFill>
                  <a:srgbClr val="333333"/>
                </a:solidFill>
                <a:highlight>
                  <a:srgbClr val="FFFFFF"/>
                </a:highlight>
                <a:latin typeface="Nunito"/>
                <a:ea typeface="Nunito"/>
                <a:cs typeface="Nunito"/>
                <a:sym typeface="Nunito"/>
              </a:rPr>
              <a:t> zones </a:t>
            </a:r>
            <a:r>
              <a:rPr lang="en" sz="1400">
                <a:solidFill>
                  <a:srgbClr val="202124"/>
                </a:solidFill>
                <a:highlight>
                  <a:srgbClr val="FFFFFF"/>
                </a:highlight>
                <a:latin typeface="Nunito"/>
                <a:ea typeface="Nunito"/>
                <a:cs typeface="Nunito"/>
                <a:sym typeface="Nunito"/>
              </a:rPr>
              <a:t>wherein</a:t>
            </a:r>
            <a:r>
              <a:rPr lang="en" sz="1400">
                <a:solidFill>
                  <a:srgbClr val="333333"/>
                </a:solidFill>
                <a:highlight>
                  <a:srgbClr val="FFFFFF"/>
                </a:highlight>
                <a:latin typeface="Nunito"/>
                <a:ea typeface="Nunito"/>
                <a:cs typeface="Nunito"/>
                <a:sym typeface="Nunito"/>
              </a:rPr>
              <a:t> pickers </a:t>
            </a:r>
            <a:r>
              <a:rPr lang="en" sz="1400">
                <a:solidFill>
                  <a:srgbClr val="202124"/>
                </a:solidFill>
                <a:highlight>
                  <a:srgbClr val="FFFFFF"/>
                </a:highlight>
                <a:latin typeface="Nunito"/>
                <a:ea typeface="Nunito"/>
                <a:cs typeface="Nunito"/>
                <a:sym typeface="Nunito"/>
              </a:rPr>
              <a:t>pick</a:t>
            </a:r>
            <a:r>
              <a:rPr lang="en" sz="1400">
                <a:solidFill>
                  <a:srgbClr val="333333"/>
                </a:solidFill>
                <a:highlight>
                  <a:srgbClr val="FFFFFF"/>
                </a:highlight>
                <a:latin typeface="Nunito"/>
                <a:ea typeface="Nunito"/>
                <a:cs typeface="Nunito"/>
                <a:sym typeface="Nunito"/>
              </a:rPr>
              <a:t> orders </a:t>
            </a:r>
            <a:r>
              <a:rPr lang="en" sz="1400">
                <a:solidFill>
                  <a:srgbClr val="202124"/>
                </a:solidFill>
                <a:highlight>
                  <a:srgbClr val="FFFFFF"/>
                </a:highlight>
                <a:latin typeface="Nunito"/>
                <a:ea typeface="Nunito"/>
                <a:cs typeface="Nunito"/>
                <a:sym typeface="Nunito"/>
              </a:rPr>
              <a:t>inside</a:t>
            </a:r>
            <a:r>
              <a:rPr lang="en" sz="1400">
                <a:solidFill>
                  <a:srgbClr val="333333"/>
                </a:solidFill>
                <a:highlight>
                  <a:srgbClr val="FFFFFF"/>
                </a:highlight>
                <a:latin typeface="Nunito"/>
                <a:ea typeface="Nunito"/>
                <a:cs typeface="Nunito"/>
                <a:sym typeface="Nunito"/>
              </a:rPr>
              <a:t> their </a:t>
            </a:r>
            <a:r>
              <a:rPr lang="en" sz="1400">
                <a:solidFill>
                  <a:srgbClr val="202124"/>
                </a:solidFill>
                <a:highlight>
                  <a:srgbClr val="FFFFFF"/>
                </a:highlight>
                <a:latin typeface="Nunito"/>
                <a:ea typeface="Nunito"/>
                <a:cs typeface="Nunito"/>
                <a:sym typeface="Nunito"/>
              </a:rPr>
              <a:t>own</a:t>
            </a:r>
            <a:r>
              <a:rPr lang="en" sz="1400">
                <a:solidFill>
                  <a:srgbClr val="333333"/>
                </a:solidFill>
                <a:highlight>
                  <a:srgbClr val="FFFFFF"/>
                </a:highlight>
                <a:latin typeface="Nunito"/>
                <a:ea typeface="Nunito"/>
                <a:cs typeface="Nunito"/>
                <a:sym typeface="Nunito"/>
              </a:rPr>
              <a:t> </a:t>
            </a:r>
            <a:r>
              <a:rPr lang="en" sz="1400">
                <a:solidFill>
                  <a:srgbClr val="202124"/>
                </a:solidFill>
                <a:highlight>
                  <a:srgbClr val="FFFFFF"/>
                </a:highlight>
                <a:latin typeface="Nunito"/>
                <a:ea typeface="Nunito"/>
                <a:cs typeface="Nunito"/>
                <a:sym typeface="Nunito"/>
              </a:rPr>
              <a:t>location</a:t>
            </a:r>
            <a:r>
              <a:rPr lang="en" sz="1400">
                <a:solidFill>
                  <a:srgbClr val="333333"/>
                </a:solidFill>
                <a:highlight>
                  <a:srgbClr val="FFFFFF"/>
                </a:highlight>
                <a:latin typeface="Nunito"/>
                <a:ea typeface="Nunito"/>
                <a:cs typeface="Nunito"/>
                <a:sym typeface="Nunito"/>
              </a:rPr>
              <a:t> only.</a:t>
            </a:r>
            <a:endParaRPr sz="1400">
              <a:solidFill>
                <a:srgbClr val="333333"/>
              </a:solidFill>
              <a:highlight>
                <a:srgbClr val="FFFFFF"/>
              </a:highlight>
              <a:latin typeface="Nunito"/>
              <a:ea typeface="Nunito"/>
              <a:cs typeface="Nunito"/>
              <a:sym typeface="Nunito"/>
            </a:endParaRPr>
          </a:p>
          <a:p>
            <a:pPr indent="0" lvl="0" marL="457200" rtl="0" algn="just">
              <a:lnSpc>
                <a:spcPct val="115000"/>
              </a:lnSpc>
              <a:spcBef>
                <a:spcPts val="1000"/>
              </a:spcBef>
              <a:spcAft>
                <a:spcPts val="1000"/>
              </a:spcAft>
              <a:buSzPts val="1300"/>
              <a:buNone/>
            </a:pPr>
            <a:r>
              <a:rPr lang="en" sz="1400">
                <a:solidFill>
                  <a:srgbClr val="202124"/>
                </a:solidFill>
                <a:highlight>
                  <a:srgbClr val="FFFFFF"/>
                </a:highlight>
                <a:latin typeface="Nunito"/>
                <a:ea typeface="Nunito"/>
                <a:cs typeface="Nunito"/>
                <a:sym typeface="Nunito"/>
              </a:rPr>
              <a:t>iii) </a:t>
            </a:r>
            <a:r>
              <a:rPr b="1" lang="en" sz="1400">
                <a:solidFill>
                  <a:srgbClr val="202124"/>
                </a:solidFill>
                <a:highlight>
                  <a:srgbClr val="FFFFFF"/>
                </a:highlight>
                <a:latin typeface="Nunito"/>
                <a:ea typeface="Nunito"/>
                <a:cs typeface="Nunito"/>
                <a:sym typeface="Nunito"/>
              </a:rPr>
              <a:t>Batching</a:t>
            </a:r>
            <a:r>
              <a:rPr lang="en" sz="1400">
                <a:solidFill>
                  <a:srgbClr val="202124"/>
                </a:solidFill>
                <a:highlight>
                  <a:srgbClr val="FFFFFF"/>
                </a:highlight>
                <a:latin typeface="Nunito"/>
                <a:ea typeface="Nunito"/>
                <a:cs typeface="Nunito"/>
                <a:sym typeface="Nunito"/>
              </a:rPr>
              <a:t> -  </a:t>
            </a:r>
            <a:r>
              <a:rPr lang="en" sz="1400">
                <a:solidFill>
                  <a:srgbClr val="5F6368"/>
                </a:solidFill>
                <a:highlight>
                  <a:srgbClr val="FFFFFF"/>
                </a:highlight>
                <a:latin typeface="Nunito"/>
                <a:ea typeface="Nunito"/>
                <a:cs typeface="Nunito"/>
                <a:sym typeface="Nunito"/>
              </a:rPr>
              <a:t>Batch picking</a:t>
            </a:r>
            <a:r>
              <a:rPr lang="en" sz="1400">
                <a:solidFill>
                  <a:srgbClr val="4D5156"/>
                </a:solidFill>
                <a:highlight>
                  <a:srgbClr val="FFFFFF"/>
                </a:highlight>
                <a:latin typeface="Nunito"/>
                <a:ea typeface="Nunito"/>
                <a:cs typeface="Nunito"/>
                <a:sym typeface="Nunito"/>
              </a:rPr>
              <a:t> is when a picker collects a group of orders in one go, at a time.</a:t>
            </a:r>
            <a:endParaRPr sz="1400">
              <a:solidFill>
                <a:srgbClr val="202124"/>
              </a:solidFill>
              <a:highlight>
                <a:srgbClr val="FFFFFF"/>
              </a:highlight>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727650" y="7262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65079"/>
              <a:buNone/>
            </a:pPr>
            <a:r>
              <a:rPr lang="en">
                <a:latin typeface="Nunito"/>
                <a:ea typeface="Nunito"/>
                <a:cs typeface="Nunito"/>
                <a:sym typeface="Nunito"/>
              </a:rPr>
              <a:t>3.3 </a:t>
            </a:r>
            <a:r>
              <a:rPr lang="en" sz="2600">
                <a:solidFill>
                  <a:srgbClr val="202124"/>
                </a:solidFill>
                <a:highlight>
                  <a:srgbClr val="FFFFFF"/>
                </a:highlight>
                <a:latin typeface="Nunito"/>
                <a:ea typeface="Nunito"/>
                <a:cs typeface="Nunito"/>
                <a:sym typeface="Nunito"/>
              </a:rPr>
              <a:t>Genetic Algorithm for Route Optimization </a:t>
            </a:r>
            <a:r>
              <a:rPr b="0" lang="en" sz="1750">
                <a:solidFill>
                  <a:srgbClr val="202124"/>
                </a:solidFill>
                <a:highlight>
                  <a:srgbClr val="FFFFFF"/>
                </a:highlight>
                <a:latin typeface="Nunito"/>
                <a:ea typeface="Nunito"/>
                <a:cs typeface="Nunito"/>
                <a:sym typeface="Nunito"/>
              </a:rPr>
              <a:t>[6]</a:t>
            </a:r>
            <a:endParaRPr b="0" sz="1750">
              <a:latin typeface="Nunito"/>
              <a:ea typeface="Nunito"/>
              <a:cs typeface="Nunito"/>
              <a:sym typeface="Nunito"/>
            </a:endParaRPr>
          </a:p>
        </p:txBody>
      </p:sp>
      <p:sp>
        <p:nvSpPr>
          <p:cNvPr id="173" name="Google Shape;173;p14"/>
          <p:cNvSpPr txBox="1"/>
          <p:nvPr>
            <p:ph idx="1" type="body"/>
          </p:nvPr>
        </p:nvSpPr>
        <p:spPr>
          <a:xfrm>
            <a:off x="727650" y="1441200"/>
            <a:ext cx="7688700" cy="33612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1000"/>
              </a:spcBef>
              <a:spcAft>
                <a:spcPts val="0"/>
              </a:spcAft>
              <a:buSzPts val="1300"/>
              <a:buFont typeface="Nunito"/>
              <a:buAutoNum type="arabicPeriod"/>
            </a:pPr>
            <a:r>
              <a:rPr lang="en" sz="1400">
                <a:solidFill>
                  <a:srgbClr val="202124"/>
                </a:solidFill>
                <a:highlight>
                  <a:srgbClr val="FFFFFF"/>
                </a:highlight>
                <a:latin typeface="Nunito"/>
                <a:ea typeface="Nunito"/>
                <a:cs typeface="Nunito"/>
                <a:sym typeface="Nunito"/>
              </a:rPr>
              <a:t>Genetic algorithm is a heuristic approach for searching inspired by the </a:t>
            </a:r>
            <a:r>
              <a:rPr b="1" lang="en" sz="1400">
                <a:solidFill>
                  <a:srgbClr val="202124"/>
                </a:solidFill>
                <a:highlight>
                  <a:srgbClr val="FFFFFF"/>
                </a:highlight>
                <a:latin typeface="Nunito"/>
                <a:ea typeface="Nunito"/>
                <a:cs typeface="Nunito"/>
                <a:sym typeface="Nunito"/>
              </a:rPr>
              <a:t>theory of natural selection</a:t>
            </a:r>
            <a:r>
              <a:rPr lang="en" sz="1400">
                <a:solidFill>
                  <a:srgbClr val="202124"/>
                </a:solidFill>
                <a:highlight>
                  <a:srgbClr val="FFFFFF"/>
                </a:highlight>
                <a:latin typeface="Nunito"/>
                <a:ea typeface="Nunito"/>
                <a:cs typeface="Nunito"/>
                <a:sym typeface="Nunito"/>
              </a:rPr>
              <a:t> given by Charles Darwin.</a:t>
            </a:r>
            <a:endParaRPr sz="1400">
              <a:solidFill>
                <a:srgbClr val="202124"/>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0"/>
              </a:spcAft>
              <a:buClr>
                <a:srgbClr val="202124"/>
              </a:buClr>
              <a:buSzPts val="1400"/>
              <a:buFont typeface="Nunito"/>
              <a:buAutoNum type="arabicPeriod"/>
            </a:pPr>
            <a:r>
              <a:rPr lang="en" sz="1400">
                <a:solidFill>
                  <a:srgbClr val="222222"/>
                </a:solidFill>
                <a:highlight>
                  <a:srgbClr val="FFFFFF"/>
                </a:highlight>
                <a:latin typeface="Nunito"/>
                <a:ea typeface="Nunito"/>
                <a:cs typeface="Nunito"/>
                <a:sym typeface="Nunito"/>
              </a:rPr>
              <a:t>Genetic algorithm (GA) has its advantage of </a:t>
            </a:r>
            <a:r>
              <a:rPr b="1" lang="en" sz="1400">
                <a:solidFill>
                  <a:srgbClr val="222222"/>
                </a:solidFill>
                <a:highlight>
                  <a:srgbClr val="FFFFFF"/>
                </a:highlight>
                <a:latin typeface="Nunito"/>
                <a:ea typeface="Nunito"/>
                <a:cs typeface="Nunito"/>
                <a:sym typeface="Nunito"/>
              </a:rPr>
              <a:t>intelligent searching</a:t>
            </a:r>
            <a:r>
              <a:rPr lang="en" sz="1400">
                <a:solidFill>
                  <a:srgbClr val="222222"/>
                </a:solidFill>
                <a:highlight>
                  <a:srgbClr val="FFFFFF"/>
                </a:highlight>
                <a:latin typeface="Nunito"/>
                <a:ea typeface="Nunito"/>
                <a:cs typeface="Nunito"/>
                <a:sym typeface="Nunito"/>
              </a:rPr>
              <a:t>, where genetic algorithms don’t  search for every possible solution (which are in billions and trillion for 20-30 nodes).</a:t>
            </a:r>
            <a:endParaRPr sz="1400">
              <a:solidFill>
                <a:srgbClr val="222222"/>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we don’t need to define rules for getting a good solution as defining any mathematical expression of this knowledge is impossible due to the complexity of the system.</a:t>
            </a:r>
            <a:endParaRPr sz="1400">
              <a:solidFill>
                <a:srgbClr val="222222"/>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In GA, the problem is encoded as sequence of products (need to be picked) by the same </a:t>
            </a:r>
            <a:r>
              <a:rPr b="1" lang="en" sz="1400">
                <a:solidFill>
                  <a:srgbClr val="222222"/>
                </a:solidFill>
                <a:highlight>
                  <a:srgbClr val="FFFFFF"/>
                </a:highlight>
                <a:latin typeface="Nunito"/>
                <a:ea typeface="Nunito"/>
                <a:cs typeface="Nunito"/>
                <a:sym typeface="Nunito"/>
              </a:rPr>
              <a:t>analogy of</a:t>
            </a:r>
            <a:r>
              <a:rPr lang="en" sz="1400">
                <a:solidFill>
                  <a:srgbClr val="222222"/>
                </a:solidFill>
                <a:highlight>
                  <a:srgbClr val="FFFFFF"/>
                </a:highlight>
                <a:latin typeface="Nunito"/>
                <a:ea typeface="Nunito"/>
                <a:cs typeface="Nunito"/>
                <a:sym typeface="Nunito"/>
              </a:rPr>
              <a:t> sequence of </a:t>
            </a:r>
            <a:r>
              <a:rPr b="1" lang="en" sz="1400">
                <a:solidFill>
                  <a:srgbClr val="222222"/>
                </a:solidFill>
                <a:highlight>
                  <a:srgbClr val="FFFFFF"/>
                </a:highlight>
                <a:latin typeface="Nunito"/>
                <a:ea typeface="Nunito"/>
                <a:cs typeface="Nunito"/>
                <a:sym typeface="Nunito"/>
              </a:rPr>
              <a:t>genes in chromosomes of biological organisms</a:t>
            </a:r>
            <a:r>
              <a:rPr lang="en" sz="1400">
                <a:solidFill>
                  <a:srgbClr val="222222"/>
                </a:solidFill>
                <a:highlight>
                  <a:srgbClr val="FFFFFF"/>
                </a:highlight>
                <a:latin typeface="Nunito"/>
                <a:ea typeface="Nunito"/>
                <a:cs typeface="Nunito"/>
                <a:sym typeface="Nunito"/>
              </a:rPr>
              <a:t>.</a:t>
            </a:r>
            <a:endParaRPr sz="1400">
              <a:solidFill>
                <a:srgbClr val="222222"/>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1000"/>
              </a:spcAft>
              <a:buClr>
                <a:srgbClr val="222222"/>
              </a:buClr>
              <a:buSzPts val="1400"/>
              <a:buFont typeface="Arial"/>
              <a:buAutoNum type="arabicPeriod"/>
            </a:pPr>
            <a:r>
              <a:rPr lang="en" sz="1400">
                <a:solidFill>
                  <a:srgbClr val="222222"/>
                </a:solidFill>
                <a:highlight>
                  <a:srgbClr val="FFFFFF"/>
                </a:highlight>
                <a:latin typeface="Nunito"/>
                <a:ea typeface="Nunito"/>
                <a:cs typeface="Nunito"/>
                <a:sym typeface="Nunito"/>
              </a:rPr>
              <a:t>intelligent search is implemented using 3 operators - </a:t>
            </a:r>
            <a:r>
              <a:rPr b="1" lang="en" sz="1400">
                <a:solidFill>
                  <a:srgbClr val="222222"/>
                </a:solidFill>
                <a:highlight>
                  <a:srgbClr val="FFFFFF"/>
                </a:highlight>
                <a:latin typeface="Nunito"/>
                <a:ea typeface="Nunito"/>
                <a:cs typeface="Nunito"/>
                <a:sym typeface="Nunito"/>
              </a:rPr>
              <a:t>Selection, Crossover, Mutation</a:t>
            </a:r>
            <a:endParaRPr sz="1400">
              <a:solidFill>
                <a:srgbClr val="222222"/>
              </a:solidFill>
              <a:highlight>
                <a:srgbClr val="FFFFFF"/>
              </a:highlight>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5"/>
          <p:cNvPicPr preferRelativeResize="0"/>
          <p:nvPr/>
        </p:nvPicPr>
        <p:blipFill rotWithShape="1">
          <a:blip r:embed="rId3">
            <a:alphaModFix/>
          </a:blip>
          <a:srcRect b="0" l="0" r="0" t="0"/>
          <a:stretch/>
        </p:blipFill>
        <p:spPr>
          <a:xfrm>
            <a:off x="2177825" y="1385075"/>
            <a:ext cx="4788350" cy="3586974"/>
          </a:xfrm>
          <a:prstGeom prst="rect">
            <a:avLst/>
          </a:prstGeom>
          <a:noFill/>
          <a:ln>
            <a:noFill/>
          </a:ln>
        </p:spPr>
      </p:pic>
      <p:sp>
        <p:nvSpPr>
          <p:cNvPr id="179" name="Google Shape;179;p15"/>
          <p:cNvSpPr txBox="1"/>
          <p:nvPr>
            <p:ph type="title"/>
          </p:nvPr>
        </p:nvSpPr>
        <p:spPr>
          <a:xfrm>
            <a:off x="727650" y="817218"/>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640">
                <a:solidFill>
                  <a:srgbClr val="202124"/>
                </a:solidFill>
                <a:highlight>
                  <a:srgbClr val="FFFFFF"/>
                </a:highlight>
                <a:latin typeface="Nunito"/>
                <a:ea typeface="Nunito"/>
                <a:cs typeface="Nunito"/>
                <a:sym typeface="Nunito"/>
              </a:rPr>
              <a:t>Flowchart for Genetic Algorithm</a:t>
            </a:r>
            <a:endParaRPr b="0" sz="875">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729450" y="7441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4. Methodology</a:t>
            </a:r>
            <a:endParaRPr>
              <a:latin typeface="Nunito"/>
              <a:ea typeface="Nunito"/>
              <a:cs typeface="Nunito"/>
              <a:sym typeface="Nunito"/>
            </a:endParaRPr>
          </a:p>
        </p:txBody>
      </p:sp>
      <p:sp>
        <p:nvSpPr>
          <p:cNvPr id="185" name="Google Shape;185;p16"/>
          <p:cNvSpPr txBox="1"/>
          <p:nvPr>
            <p:ph idx="1" type="body"/>
          </p:nvPr>
        </p:nvSpPr>
        <p:spPr>
          <a:xfrm>
            <a:off x="729450" y="1441200"/>
            <a:ext cx="4539600" cy="3601800"/>
          </a:xfrm>
          <a:prstGeom prst="rect">
            <a:avLst/>
          </a:prstGeom>
          <a:noFill/>
          <a:ln>
            <a:noFill/>
          </a:ln>
        </p:spPr>
        <p:txBody>
          <a:bodyPr anchorCtr="0" anchor="t" bIns="91425" lIns="91425" spcFirstLastPara="1" rIns="91425" wrap="square" tIns="91425">
            <a:normAutofit lnSpcReduction="10000"/>
          </a:bodyPr>
          <a:lstStyle/>
          <a:p>
            <a:pPr indent="-311150" lvl="0" marL="457200" rtl="0" algn="just">
              <a:lnSpc>
                <a:spcPct val="115000"/>
              </a:lnSpc>
              <a:spcBef>
                <a:spcPts val="1000"/>
              </a:spcBef>
              <a:spcAft>
                <a:spcPts val="0"/>
              </a:spcAft>
              <a:buSzPts val="1300"/>
              <a:buFont typeface="Nunito"/>
              <a:buAutoNum type="arabicPeriod"/>
            </a:pPr>
            <a:r>
              <a:rPr b="1" lang="en" sz="1400">
                <a:solidFill>
                  <a:srgbClr val="222222"/>
                </a:solidFill>
                <a:highlight>
                  <a:srgbClr val="FFFFFF"/>
                </a:highlight>
                <a:latin typeface="Nunito"/>
                <a:ea typeface="Nunito"/>
                <a:cs typeface="Nunito"/>
                <a:sym typeface="Nunito"/>
              </a:rPr>
              <a:t>Naive approach</a:t>
            </a:r>
            <a:r>
              <a:rPr lang="en" sz="1400">
                <a:solidFill>
                  <a:srgbClr val="222222"/>
                </a:solidFill>
                <a:highlight>
                  <a:srgbClr val="FFFFFF"/>
                </a:highlight>
                <a:latin typeface="Nunito"/>
                <a:ea typeface="Nunito"/>
                <a:cs typeface="Nunito"/>
                <a:sym typeface="Nunito"/>
              </a:rPr>
              <a:t> for finding such a solution is </a:t>
            </a:r>
            <a:r>
              <a:rPr b="1" lang="en" sz="1400">
                <a:solidFill>
                  <a:srgbClr val="222222"/>
                </a:solidFill>
                <a:highlight>
                  <a:srgbClr val="FFFFFF"/>
                </a:highlight>
                <a:latin typeface="Nunito"/>
                <a:ea typeface="Nunito"/>
                <a:cs typeface="Nunito"/>
                <a:sym typeface="Nunito"/>
              </a:rPr>
              <a:t>trying out every possible</a:t>
            </a:r>
            <a:r>
              <a:rPr lang="en" sz="1400">
                <a:solidFill>
                  <a:srgbClr val="222222"/>
                </a:solidFill>
                <a:highlight>
                  <a:srgbClr val="FFFFFF"/>
                </a:highlight>
                <a:latin typeface="Nunito"/>
                <a:ea typeface="Nunito"/>
                <a:cs typeface="Nunito"/>
                <a:sym typeface="Nunito"/>
              </a:rPr>
              <a:t> route out there and then choose the one with minimum distance.</a:t>
            </a:r>
            <a:endParaRPr sz="1400">
              <a:solidFill>
                <a:srgbClr val="222222"/>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Problem is solvable within a certain time limit(say 5-30 sec) through naive approach when size of order is &lt;15 as after 15 possible routes surpasses quadrillion combinations (</a:t>
            </a:r>
            <a:r>
              <a:rPr lang="en" sz="1400">
                <a:solidFill>
                  <a:srgbClr val="4D5156"/>
                </a:solidFill>
                <a:highlight>
                  <a:srgbClr val="FFFFFF"/>
                </a:highlight>
                <a:latin typeface="Nunito"/>
                <a:ea typeface="Nunito"/>
                <a:cs typeface="Nunito"/>
                <a:sym typeface="Nunito"/>
              </a:rPr>
              <a:t>10^15</a:t>
            </a:r>
            <a:r>
              <a:rPr lang="en" sz="1400">
                <a:solidFill>
                  <a:srgbClr val="222222"/>
                </a:solidFill>
                <a:highlight>
                  <a:srgbClr val="FFFFFF"/>
                </a:highlight>
                <a:latin typeface="Nunito"/>
                <a:ea typeface="Nunito"/>
                <a:cs typeface="Nunito"/>
                <a:sym typeface="Nunito"/>
              </a:rPr>
              <a:t>).</a:t>
            </a:r>
            <a:endParaRPr sz="1400">
              <a:solidFill>
                <a:srgbClr val="222222"/>
              </a:solidFill>
              <a:highlight>
                <a:srgbClr val="FFFFFF"/>
              </a:highlight>
              <a:latin typeface="Nunito"/>
              <a:ea typeface="Nunito"/>
              <a:cs typeface="Nunito"/>
              <a:sym typeface="Nunito"/>
            </a:endParaRPr>
          </a:p>
          <a:p>
            <a:pPr indent="-311150" lvl="0" marL="457200" rtl="0" algn="just">
              <a:lnSpc>
                <a:spcPct val="115000"/>
              </a:lnSpc>
              <a:spcBef>
                <a:spcPts val="1000"/>
              </a:spcBef>
              <a:spcAft>
                <a:spcPts val="0"/>
              </a:spcAft>
              <a:buSzPts val="1300"/>
              <a:buFont typeface="Nunito"/>
              <a:buAutoNum type="arabicPeriod"/>
            </a:pPr>
            <a:r>
              <a:rPr lang="en" sz="1400">
                <a:solidFill>
                  <a:srgbClr val="222222"/>
                </a:solidFill>
                <a:highlight>
                  <a:srgbClr val="FFFFFF"/>
                </a:highlight>
                <a:latin typeface="Nunito"/>
                <a:ea typeface="Nunito"/>
                <a:cs typeface="Nunito"/>
                <a:sym typeface="Nunito"/>
              </a:rPr>
              <a:t>There are several heuristic algorithms to solve such as 2-opt, Genetic Algorithm, Nearest Neighbour, Simulated Annealing, </a:t>
            </a:r>
            <a:r>
              <a:rPr lang="en" sz="1400">
                <a:solidFill>
                  <a:srgbClr val="202124"/>
                </a:solidFill>
                <a:highlight>
                  <a:srgbClr val="FFFFFF"/>
                </a:highlight>
                <a:latin typeface="Nunito"/>
                <a:ea typeface="Nunito"/>
                <a:cs typeface="Nunito"/>
                <a:sym typeface="Nunito"/>
              </a:rPr>
              <a:t>Christofides Algorithm, etc. We choose a </a:t>
            </a:r>
            <a:r>
              <a:rPr b="1" lang="en" sz="1400">
                <a:solidFill>
                  <a:srgbClr val="202124"/>
                </a:solidFill>
                <a:highlight>
                  <a:srgbClr val="FFFFFF"/>
                </a:highlight>
                <a:latin typeface="Nunito"/>
                <a:ea typeface="Nunito"/>
                <a:cs typeface="Nunito"/>
                <a:sym typeface="Nunito"/>
              </a:rPr>
              <a:t>2-opt algorithm</a:t>
            </a:r>
            <a:r>
              <a:rPr lang="en" sz="1400">
                <a:solidFill>
                  <a:srgbClr val="202124"/>
                </a:solidFill>
                <a:highlight>
                  <a:srgbClr val="FFFFFF"/>
                </a:highlight>
                <a:latin typeface="Nunito"/>
                <a:ea typeface="Nunito"/>
                <a:cs typeface="Nunito"/>
                <a:sym typeface="Nunito"/>
              </a:rPr>
              <a:t> to get a solution for our problem.</a:t>
            </a:r>
            <a:endParaRPr>
              <a:latin typeface="Nunito"/>
              <a:ea typeface="Nunito"/>
              <a:cs typeface="Nunito"/>
              <a:sym typeface="Nunito"/>
            </a:endParaRPr>
          </a:p>
        </p:txBody>
      </p:sp>
      <p:graphicFrame>
        <p:nvGraphicFramePr>
          <p:cNvPr id="186" name="Google Shape;186;p16"/>
          <p:cNvGraphicFramePr/>
          <p:nvPr/>
        </p:nvGraphicFramePr>
        <p:xfrm>
          <a:off x="5474825" y="1641020"/>
          <a:ext cx="3000000" cy="3000000"/>
        </p:xfrm>
        <a:graphic>
          <a:graphicData uri="http://schemas.openxmlformats.org/drawingml/2006/table">
            <a:tbl>
              <a:tblPr>
                <a:noFill/>
                <a:tableStyleId>{075C5B33-F26F-4099-950A-4AC95C9FE5F4}</a:tableStyleId>
              </a:tblPr>
              <a:tblGrid>
                <a:gridCol w="1788775"/>
                <a:gridCol w="1732300"/>
              </a:tblGrid>
              <a:tr h="5368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Nodes (# Orders to optimize)</a:t>
                      </a:r>
                      <a:endParaRPr b="1" sz="1200" u="none" cap="none" strike="noStrike">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Combinations to analyse</a:t>
                      </a:r>
                      <a:endParaRPr b="1" sz="1200" u="none" cap="none" strike="noStrike">
                        <a:latin typeface="Nunito"/>
                        <a:ea typeface="Nunito"/>
                        <a:cs typeface="Nunito"/>
                        <a:sym typeface="Nunito"/>
                      </a:endParaRPr>
                    </a:p>
                  </a:txBody>
                  <a:tcPr marT="91425" marB="91425" marR="91425" marL="91425"/>
                </a:tc>
              </a:tr>
              <a:tr h="32807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5</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120</a:t>
                      </a:r>
                      <a:endParaRPr b="1" sz="1000" u="none" cap="none" strike="noStrike">
                        <a:latin typeface="Nunito"/>
                        <a:ea typeface="Nunito"/>
                        <a:cs typeface="Nunito"/>
                        <a:sym typeface="Nunito"/>
                      </a:endParaRPr>
                    </a:p>
                  </a:txBody>
                  <a:tcPr marT="91425" marB="91425" marR="91425" marL="91425"/>
                </a:tc>
              </a:tr>
              <a:tr h="32807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7</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5040</a:t>
                      </a:r>
                      <a:endParaRPr b="1" sz="1000" u="none" cap="none" strike="noStrike">
                        <a:latin typeface="Nunito"/>
                        <a:ea typeface="Nunito"/>
                        <a:cs typeface="Nunito"/>
                        <a:sym typeface="Nunito"/>
                      </a:endParaRPr>
                    </a:p>
                  </a:txBody>
                  <a:tcPr marT="91425" marB="91425" marR="91425" marL="91425"/>
                </a:tc>
              </a:tr>
              <a:tr h="32807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10</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3.62 Million</a:t>
                      </a:r>
                      <a:endParaRPr b="1" sz="1000" u="none" cap="none" strike="noStrike">
                        <a:latin typeface="Nunito"/>
                        <a:ea typeface="Nunito"/>
                        <a:cs typeface="Nunito"/>
                        <a:sym typeface="Nunito"/>
                      </a:endParaRPr>
                    </a:p>
                  </a:txBody>
                  <a:tcPr marT="91425" marB="91425" marR="91425" marL="91425"/>
                </a:tc>
              </a:tr>
              <a:tr h="32807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15</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1.307 Trillion</a:t>
                      </a:r>
                      <a:endParaRPr b="1" sz="1000" u="none" cap="none" strike="noStrike">
                        <a:latin typeface="Nunito"/>
                        <a:ea typeface="Nunito"/>
                        <a:cs typeface="Nunito"/>
                        <a:sym typeface="Nunito"/>
                      </a:endParaRPr>
                    </a:p>
                  </a:txBody>
                  <a:tcPr marT="91425" marB="91425" marR="91425" marL="91425"/>
                </a:tc>
              </a:tr>
              <a:tr h="32807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20</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Nunito"/>
                          <a:ea typeface="Nunito"/>
                          <a:cs typeface="Nunito"/>
                          <a:sym typeface="Nunito"/>
                        </a:rPr>
                        <a:t>2.43 Quintillion</a:t>
                      </a:r>
                      <a:endParaRPr b="1" sz="1000" u="none" cap="none" strike="noStrike">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729450" y="7352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4.1  2-opt Algorithm</a:t>
            </a:r>
            <a:endParaRPr>
              <a:latin typeface="Nunito"/>
              <a:ea typeface="Nunito"/>
              <a:cs typeface="Nunito"/>
              <a:sym typeface="Nunito"/>
            </a:endParaRPr>
          </a:p>
        </p:txBody>
      </p:sp>
      <p:sp>
        <p:nvSpPr>
          <p:cNvPr id="192" name="Google Shape;192;p17"/>
          <p:cNvSpPr txBox="1"/>
          <p:nvPr>
            <p:ph idx="1" type="body"/>
          </p:nvPr>
        </p:nvSpPr>
        <p:spPr>
          <a:xfrm>
            <a:off x="783325" y="1441200"/>
            <a:ext cx="7688700" cy="22611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1000"/>
              </a:spcBef>
              <a:spcAft>
                <a:spcPts val="0"/>
              </a:spcAft>
              <a:buSzPts val="1300"/>
              <a:buFont typeface="Nunito"/>
              <a:buAutoNum type="arabicPeriod"/>
            </a:pPr>
            <a:r>
              <a:rPr lang="en" sz="1400">
                <a:solidFill>
                  <a:srgbClr val="222222"/>
                </a:solidFill>
                <a:highlight>
                  <a:srgbClr val="FFFFFF"/>
                </a:highlight>
                <a:latin typeface="Nunito"/>
                <a:ea typeface="Nunito"/>
                <a:cs typeface="Nunito"/>
                <a:sym typeface="Nunito"/>
              </a:rPr>
              <a:t>In the 2-opt algorithm as the name suggests, we opt 2 edges for alternative 2 edges to make the overall route shorter than previous.</a:t>
            </a:r>
            <a:endParaRPr sz="1400">
              <a:solidFill>
                <a:srgbClr val="222222"/>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Consider crossing edges in a route, ac and bd. We want to alter this part to be like ab, cd. The edges between b and c, we want the crossing part to change from acbd to abcd.</a:t>
            </a:r>
            <a:endParaRPr sz="1400">
              <a:solidFill>
                <a:srgbClr val="222222"/>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we pick the appropriate ’b’ and ’c’ and swap them and we should flip their orders to make the new 2-opt tour valid.</a:t>
            </a:r>
            <a:endParaRPr sz="1400">
              <a:solidFill>
                <a:srgbClr val="222222"/>
              </a:solidFill>
              <a:highlight>
                <a:srgbClr val="FFFFFF"/>
              </a:highlight>
              <a:latin typeface="Nunito"/>
              <a:ea typeface="Nunito"/>
              <a:cs typeface="Nunito"/>
              <a:sym typeface="Nunito"/>
            </a:endParaRPr>
          </a:p>
        </p:txBody>
      </p:sp>
      <p:pic>
        <p:nvPicPr>
          <p:cNvPr id="193" name="Google Shape;193;p17"/>
          <p:cNvPicPr preferRelativeResize="0"/>
          <p:nvPr/>
        </p:nvPicPr>
        <p:blipFill rotWithShape="1">
          <a:blip r:embed="rId3">
            <a:alphaModFix/>
          </a:blip>
          <a:srcRect b="0" l="0" r="0" t="0"/>
          <a:stretch/>
        </p:blipFill>
        <p:spPr>
          <a:xfrm>
            <a:off x="1655875" y="3473700"/>
            <a:ext cx="5943600" cy="101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idx="1" type="body"/>
          </p:nvPr>
        </p:nvSpPr>
        <p:spPr>
          <a:xfrm>
            <a:off x="727650" y="1517400"/>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Courier New"/>
              <a:buAutoNum type="arabicParenR"/>
            </a:pPr>
            <a:r>
              <a:rPr b="1" lang="en" sz="1400">
                <a:solidFill>
                  <a:srgbClr val="000000"/>
                </a:solidFill>
                <a:latin typeface="Courier New"/>
                <a:ea typeface="Courier New"/>
                <a:cs typeface="Courier New"/>
                <a:sym typeface="Courier New"/>
              </a:rPr>
              <a:t>Evaluate the Distance matrix</a:t>
            </a:r>
            <a:endParaRPr b="1" sz="1400">
              <a:solidFill>
                <a:srgbClr val="000000"/>
              </a:solidFill>
              <a:latin typeface="Courier New"/>
              <a:ea typeface="Courier New"/>
              <a:cs typeface="Courier New"/>
              <a:sym typeface="Courier New"/>
            </a:endParaRPr>
          </a:p>
          <a:p>
            <a:pPr indent="-317500" lvl="0" marL="457200" rtl="0" algn="l">
              <a:lnSpc>
                <a:spcPct val="100000"/>
              </a:lnSpc>
              <a:spcBef>
                <a:spcPts val="0"/>
              </a:spcBef>
              <a:spcAft>
                <a:spcPts val="0"/>
              </a:spcAft>
              <a:buClr>
                <a:srgbClr val="000000"/>
              </a:buClr>
              <a:buSzPts val="1400"/>
              <a:buFont typeface="Courier New"/>
              <a:buAutoNum type="arabicParenR"/>
            </a:pPr>
            <a:r>
              <a:rPr b="1" lang="en" sz="1400">
                <a:solidFill>
                  <a:srgbClr val="000000"/>
                </a:solidFill>
                <a:latin typeface="Courier New"/>
                <a:ea typeface="Courier New"/>
                <a:cs typeface="Courier New"/>
                <a:sym typeface="Courier New"/>
              </a:rPr>
              <a:t>Define tour T randomly or output of Nearest Neighbour Algo.</a:t>
            </a:r>
            <a:endParaRPr b="1" sz="1400">
              <a:solidFill>
                <a:srgbClr val="000000"/>
              </a:solidFill>
              <a:latin typeface="Courier New"/>
              <a:ea typeface="Courier New"/>
              <a:cs typeface="Courier New"/>
              <a:sym typeface="Courier New"/>
            </a:endParaRPr>
          </a:p>
          <a:p>
            <a:pPr indent="-317500" lvl="0" marL="457200" rtl="0" algn="l">
              <a:lnSpc>
                <a:spcPct val="100000"/>
              </a:lnSpc>
              <a:spcBef>
                <a:spcPts val="0"/>
              </a:spcBef>
              <a:spcAft>
                <a:spcPts val="0"/>
              </a:spcAft>
              <a:buClr>
                <a:srgbClr val="000000"/>
              </a:buClr>
              <a:buSzPts val="1400"/>
              <a:buFont typeface="Courier New"/>
              <a:buAutoNum type="arabicParenR"/>
            </a:pPr>
            <a:r>
              <a:rPr b="1" lang="en" sz="1400">
                <a:solidFill>
                  <a:srgbClr val="000000"/>
                </a:solidFill>
                <a:latin typeface="Courier New"/>
                <a:ea typeface="Courier New"/>
                <a:cs typeface="Courier New"/>
                <a:sym typeface="Courier New"/>
              </a:rPr>
              <a:t>for i=1:n-2,</a:t>
            </a:r>
            <a:endParaRPr b="1" sz="1400">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SzPts val="1300"/>
              <a:buNone/>
            </a:pPr>
            <a:r>
              <a:rPr b="1" lang="en" sz="1400">
                <a:solidFill>
                  <a:srgbClr val="000000"/>
                </a:solidFill>
                <a:latin typeface="Courier New"/>
                <a:ea typeface="Courier New"/>
                <a:cs typeface="Courier New"/>
                <a:sym typeface="Courier New"/>
              </a:rPr>
              <a:t>for j=i+2:n,</a:t>
            </a:r>
            <a:endParaRPr b="1" sz="1400">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SzPts val="1300"/>
              <a:buNone/>
            </a:pPr>
            <a:r>
              <a:rPr b="1" lang="en" sz="1400">
                <a:solidFill>
                  <a:srgbClr val="000000"/>
                </a:solidFill>
                <a:latin typeface="Courier New"/>
                <a:ea typeface="Courier New"/>
                <a:cs typeface="Courier New"/>
                <a:sym typeface="Courier New"/>
              </a:rPr>
              <a:t>Evaluate d1 = Sum of length of 2 edges</a:t>
            </a:r>
            <a:endParaRPr b="1" sz="1400">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SzPts val="1300"/>
              <a:buNone/>
            </a:pPr>
            <a:r>
              <a:rPr b="1" lang="en" sz="1400">
                <a:solidFill>
                  <a:srgbClr val="000000"/>
                </a:solidFill>
                <a:latin typeface="Courier New"/>
                <a:ea typeface="Courier New"/>
                <a:cs typeface="Courier New"/>
                <a:sym typeface="Courier New"/>
              </a:rPr>
              <a:t>Evaluate d2 = Sum of length of 2 edges when targets swapped</a:t>
            </a:r>
            <a:endParaRPr b="1" sz="1400">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SzPts val="1300"/>
              <a:buNone/>
            </a:pPr>
            <a:r>
              <a:rPr b="1" lang="en" sz="1400">
                <a:solidFill>
                  <a:srgbClr val="000000"/>
                </a:solidFill>
                <a:latin typeface="Courier New"/>
                <a:ea typeface="Courier New"/>
                <a:cs typeface="Courier New"/>
                <a:sym typeface="Courier New"/>
              </a:rPr>
              <a:t>If d1 &gt; d2</a:t>
            </a:r>
            <a:endParaRPr b="1" sz="1400">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SzPts val="1300"/>
              <a:buNone/>
            </a:pPr>
            <a:r>
              <a:rPr b="1" lang="en" sz="1400">
                <a:solidFill>
                  <a:srgbClr val="000000"/>
                </a:solidFill>
                <a:latin typeface="Courier New"/>
                <a:ea typeface="Courier New"/>
                <a:cs typeface="Courier New"/>
                <a:sym typeface="Courier New"/>
              </a:rPr>
              <a:t>Swap indices of targets in previous tour T</a:t>
            </a:r>
            <a:endParaRPr b="1" sz="1400">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SzPts val="1300"/>
              <a:buNone/>
            </a:pPr>
            <a:r>
              <a:rPr b="1" lang="en" sz="1400">
                <a:solidFill>
                  <a:srgbClr val="000000"/>
                </a:solidFill>
                <a:latin typeface="Courier New"/>
                <a:ea typeface="Courier New"/>
                <a:cs typeface="Courier New"/>
                <a:sym typeface="Courier New"/>
              </a:rPr>
              <a:t>else </a:t>
            </a:r>
            <a:endParaRPr b="1" sz="1400">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SzPts val="1300"/>
              <a:buNone/>
            </a:pPr>
            <a:r>
              <a:rPr b="1" lang="en" sz="1400">
                <a:solidFill>
                  <a:srgbClr val="000000"/>
                </a:solidFill>
                <a:latin typeface="Courier New"/>
                <a:ea typeface="Courier New"/>
                <a:cs typeface="Courier New"/>
                <a:sym typeface="Courier New"/>
              </a:rPr>
              <a:t>end</a:t>
            </a:r>
            <a:endParaRPr b="1" sz="1400">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SzPts val="1300"/>
              <a:buNone/>
            </a:pPr>
            <a:r>
              <a:rPr b="1" lang="en" sz="1400">
                <a:solidFill>
                  <a:srgbClr val="000000"/>
                </a:solidFill>
                <a:latin typeface="Courier New"/>
                <a:ea typeface="Courier New"/>
                <a:cs typeface="Courier New"/>
                <a:sym typeface="Courier New"/>
              </a:rPr>
              <a:t>end</a:t>
            </a:r>
            <a:endParaRPr b="1" sz="1400">
              <a:solidFill>
                <a:srgbClr val="000000"/>
              </a:solidFill>
              <a:latin typeface="Courier New"/>
              <a:ea typeface="Courier New"/>
              <a:cs typeface="Courier New"/>
              <a:sym typeface="Courier New"/>
            </a:endParaRPr>
          </a:p>
          <a:p>
            <a:pPr indent="457200" lvl="0" marL="0" rtl="0" algn="l">
              <a:lnSpc>
                <a:spcPct val="100000"/>
              </a:lnSpc>
              <a:spcBef>
                <a:spcPts val="0"/>
              </a:spcBef>
              <a:spcAft>
                <a:spcPts val="0"/>
              </a:spcAft>
              <a:buSzPts val="1300"/>
              <a:buNone/>
            </a:pPr>
            <a:r>
              <a:rPr b="1" lang="en" sz="1400">
                <a:solidFill>
                  <a:srgbClr val="000000"/>
                </a:solidFill>
                <a:latin typeface="Courier New"/>
                <a:ea typeface="Courier New"/>
                <a:cs typeface="Courier New"/>
                <a:sym typeface="Courier New"/>
              </a:rPr>
              <a:t>end</a:t>
            </a:r>
            <a:endParaRPr b="1" sz="1400">
              <a:solidFill>
                <a:srgbClr val="000000"/>
              </a:solidFill>
              <a:latin typeface="Courier New"/>
              <a:ea typeface="Courier New"/>
              <a:cs typeface="Courier New"/>
              <a:sym typeface="Courier New"/>
            </a:endParaRPr>
          </a:p>
          <a:p>
            <a:pPr indent="0" lvl="0" marL="0" rtl="0" algn="l">
              <a:lnSpc>
                <a:spcPct val="115000"/>
              </a:lnSpc>
              <a:spcBef>
                <a:spcPts val="0"/>
              </a:spcBef>
              <a:spcAft>
                <a:spcPts val="1200"/>
              </a:spcAft>
              <a:buSzPts val="1300"/>
              <a:buNone/>
            </a:pPr>
            <a:r>
              <a:t/>
            </a:r>
            <a:endParaRPr b="1" sz="1400">
              <a:latin typeface="Courier New"/>
              <a:ea typeface="Courier New"/>
              <a:cs typeface="Courier New"/>
              <a:sym typeface="Courier New"/>
            </a:endParaRPr>
          </a:p>
        </p:txBody>
      </p:sp>
      <p:sp>
        <p:nvSpPr>
          <p:cNvPr id="199" name="Google Shape;199;p18"/>
          <p:cNvSpPr txBox="1"/>
          <p:nvPr>
            <p:ph type="title"/>
          </p:nvPr>
        </p:nvSpPr>
        <p:spPr>
          <a:xfrm>
            <a:off x="729450" y="7352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4.1.1  Pseudo Code for 2-opt Algorithm</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729470" y="730825"/>
            <a:ext cx="28302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300">
                <a:latin typeface="Nunito"/>
                <a:ea typeface="Nunito"/>
                <a:cs typeface="Nunito"/>
                <a:sym typeface="Nunito"/>
              </a:rPr>
              <a:t>4.2 Software Flow</a:t>
            </a:r>
            <a:endParaRPr sz="2300">
              <a:latin typeface="Nunito"/>
              <a:ea typeface="Nunito"/>
              <a:cs typeface="Nunito"/>
              <a:sym typeface="Nunito"/>
            </a:endParaRPr>
          </a:p>
          <a:p>
            <a:pPr indent="0" lvl="0" marL="0" rtl="0" algn="l">
              <a:lnSpc>
                <a:spcPct val="100000"/>
              </a:lnSpc>
              <a:spcBef>
                <a:spcPts val="0"/>
              </a:spcBef>
              <a:spcAft>
                <a:spcPts val="0"/>
              </a:spcAft>
              <a:buSzPts val="2600"/>
              <a:buNone/>
            </a:pPr>
            <a:r>
              <a:t/>
            </a:r>
            <a:endParaRPr sz="2300">
              <a:latin typeface="Nunito"/>
              <a:ea typeface="Nunito"/>
              <a:cs typeface="Nunito"/>
              <a:sym typeface="Nunito"/>
            </a:endParaRPr>
          </a:p>
        </p:txBody>
      </p:sp>
      <p:grpSp>
        <p:nvGrpSpPr>
          <p:cNvPr id="205" name="Google Shape;205;p19"/>
          <p:cNvGrpSpPr/>
          <p:nvPr/>
        </p:nvGrpSpPr>
        <p:grpSpPr>
          <a:xfrm>
            <a:off x="1804808" y="1484363"/>
            <a:ext cx="5534391" cy="3467757"/>
            <a:chOff x="3767841" y="510801"/>
            <a:chExt cx="5968285" cy="4121903"/>
          </a:xfrm>
        </p:grpSpPr>
        <p:sp>
          <p:nvSpPr>
            <p:cNvPr id="206" name="Google Shape;206;p19"/>
            <p:cNvSpPr/>
            <p:nvPr/>
          </p:nvSpPr>
          <p:spPr>
            <a:xfrm>
              <a:off x="3946089" y="2461849"/>
              <a:ext cx="57983" cy="143663"/>
            </a:xfrm>
            <a:custGeom>
              <a:rect b="b" l="l" r="r" t="t"/>
              <a:pathLst>
                <a:path extrusionOk="0" h="5047" w="2037">
                  <a:moveTo>
                    <a:pt x="1003" y="1"/>
                  </a:moveTo>
                  <a:cubicBezTo>
                    <a:pt x="456" y="1"/>
                    <a:pt x="0" y="426"/>
                    <a:pt x="0" y="1004"/>
                  </a:cubicBezTo>
                  <a:lnTo>
                    <a:pt x="0" y="4043"/>
                  </a:lnTo>
                  <a:cubicBezTo>
                    <a:pt x="0" y="4591"/>
                    <a:pt x="456" y="5047"/>
                    <a:pt x="1003" y="5047"/>
                  </a:cubicBezTo>
                  <a:cubicBezTo>
                    <a:pt x="1581" y="5047"/>
                    <a:pt x="2037" y="4591"/>
                    <a:pt x="2037" y="4043"/>
                  </a:cubicBezTo>
                  <a:lnTo>
                    <a:pt x="2037" y="1004"/>
                  </a:lnTo>
                  <a:cubicBezTo>
                    <a:pt x="2037" y="457"/>
                    <a:pt x="1581" y="1"/>
                    <a:pt x="1003"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07" name="Google Shape;207;p19"/>
            <p:cNvSpPr/>
            <p:nvPr/>
          </p:nvSpPr>
          <p:spPr>
            <a:xfrm>
              <a:off x="5790734" y="3167867"/>
              <a:ext cx="57983" cy="233641"/>
            </a:xfrm>
            <a:custGeom>
              <a:rect b="b" l="l" r="r" t="t"/>
              <a:pathLst>
                <a:path extrusionOk="0" h="8208" w="2037">
                  <a:moveTo>
                    <a:pt x="1034" y="1"/>
                  </a:moveTo>
                  <a:cubicBezTo>
                    <a:pt x="456" y="1"/>
                    <a:pt x="0" y="457"/>
                    <a:pt x="0" y="1004"/>
                  </a:cubicBezTo>
                  <a:lnTo>
                    <a:pt x="0" y="7204"/>
                  </a:lnTo>
                  <a:cubicBezTo>
                    <a:pt x="0" y="7752"/>
                    <a:pt x="456" y="8207"/>
                    <a:pt x="1034" y="8207"/>
                  </a:cubicBezTo>
                  <a:cubicBezTo>
                    <a:pt x="1581" y="8207"/>
                    <a:pt x="2037" y="7752"/>
                    <a:pt x="2037" y="7204"/>
                  </a:cubicBezTo>
                  <a:lnTo>
                    <a:pt x="2037" y="1004"/>
                  </a:lnTo>
                  <a:cubicBezTo>
                    <a:pt x="2037" y="457"/>
                    <a:pt x="1581" y="1"/>
                    <a:pt x="103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08" name="Google Shape;208;p19"/>
            <p:cNvSpPr/>
            <p:nvPr/>
          </p:nvSpPr>
          <p:spPr>
            <a:xfrm>
              <a:off x="5790734" y="2814872"/>
              <a:ext cx="57983" cy="234495"/>
            </a:xfrm>
            <a:custGeom>
              <a:rect b="b" l="l" r="r" t="t"/>
              <a:pathLst>
                <a:path extrusionOk="0" h="8238" w="2037">
                  <a:moveTo>
                    <a:pt x="1034" y="0"/>
                  </a:moveTo>
                  <a:cubicBezTo>
                    <a:pt x="456" y="0"/>
                    <a:pt x="0" y="456"/>
                    <a:pt x="0" y="1034"/>
                  </a:cubicBezTo>
                  <a:lnTo>
                    <a:pt x="0" y="7204"/>
                  </a:lnTo>
                  <a:cubicBezTo>
                    <a:pt x="0" y="7782"/>
                    <a:pt x="456" y="8237"/>
                    <a:pt x="1034" y="8237"/>
                  </a:cubicBezTo>
                  <a:cubicBezTo>
                    <a:pt x="1581" y="8237"/>
                    <a:pt x="2037" y="7782"/>
                    <a:pt x="2037" y="7204"/>
                  </a:cubicBezTo>
                  <a:lnTo>
                    <a:pt x="2037" y="1034"/>
                  </a:lnTo>
                  <a:cubicBezTo>
                    <a:pt x="2037" y="456"/>
                    <a:pt x="1581" y="0"/>
                    <a:pt x="103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09" name="Google Shape;209;p19"/>
            <p:cNvSpPr/>
            <p:nvPr/>
          </p:nvSpPr>
          <p:spPr>
            <a:xfrm>
              <a:off x="5790734" y="2462732"/>
              <a:ext cx="57983" cy="233641"/>
            </a:xfrm>
            <a:custGeom>
              <a:rect b="b" l="l" r="r" t="t"/>
              <a:pathLst>
                <a:path extrusionOk="0" h="8208" w="2037">
                  <a:moveTo>
                    <a:pt x="1034" y="0"/>
                  </a:moveTo>
                  <a:cubicBezTo>
                    <a:pt x="456" y="0"/>
                    <a:pt x="0" y="456"/>
                    <a:pt x="0" y="1003"/>
                  </a:cubicBezTo>
                  <a:lnTo>
                    <a:pt x="0" y="7204"/>
                  </a:lnTo>
                  <a:cubicBezTo>
                    <a:pt x="0" y="7751"/>
                    <a:pt x="456" y="8207"/>
                    <a:pt x="1034" y="8207"/>
                  </a:cubicBezTo>
                  <a:cubicBezTo>
                    <a:pt x="1581" y="8207"/>
                    <a:pt x="2037" y="7751"/>
                    <a:pt x="2037" y="7204"/>
                  </a:cubicBezTo>
                  <a:lnTo>
                    <a:pt x="2037" y="1003"/>
                  </a:lnTo>
                  <a:cubicBezTo>
                    <a:pt x="2037" y="456"/>
                    <a:pt x="1581" y="0"/>
                    <a:pt x="103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0" name="Google Shape;210;p19"/>
            <p:cNvSpPr/>
            <p:nvPr/>
          </p:nvSpPr>
          <p:spPr>
            <a:xfrm>
              <a:off x="5790734" y="2109709"/>
              <a:ext cx="57983" cy="234523"/>
            </a:xfrm>
            <a:custGeom>
              <a:rect b="b" l="l" r="r" t="t"/>
              <a:pathLst>
                <a:path extrusionOk="0" h="8239" w="2037">
                  <a:moveTo>
                    <a:pt x="1034" y="1"/>
                  </a:moveTo>
                  <a:cubicBezTo>
                    <a:pt x="456" y="1"/>
                    <a:pt x="0" y="457"/>
                    <a:pt x="0" y="1034"/>
                  </a:cubicBezTo>
                  <a:lnTo>
                    <a:pt x="0" y="7205"/>
                  </a:lnTo>
                  <a:cubicBezTo>
                    <a:pt x="0" y="7782"/>
                    <a:pt x="456" y="8238"/>
                    <a:pt x="1034" y="8238"/>
                  </a:cubicBezTo>
                  <a:cubicBezTo>
                    <a:pt x="1581" y="8238"/>
                    <a:pt x="2037" y="7782"/>
                    <a:pt x="2037" y="7205"/>
                  </a:cubicBezTo>
                  <a:lnTo>
                    <a:pt x="2037" y="1034"/>
                  </a:lnTo>
                  <a:cubicBezTo>
                    <a:pt x="2037" y="457"/>
                    <a:pt x="1581" y="1"/>
                    <a:pt x="103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1" name="Google Shape;211;p19"/>
            <p:cNvSpPr/>
            <p:nvPr/>
          </p:nvSpPr>
          <p:spPr>
            <a:xfrm>
              <a:off x="3946089" y="2108855"/>
              <a:ext cx="57983" cy="234495"/>
            </a:xfrm>
            <a:custGeom>
              <a:rect b="b" l="l" r="r" t="t"/>
              <a:pathLst>
                <a:path extrusionOk="0" h="8238" w="2037">
                  <a:moveTo>
                    <a:pt x="1003" y="0"/>
                  </a:moveTo>
                  <a:cubicBezTo>
                    <a:pt x="456" y="0"/>
                    <a:pt x="0" y="456"/>
                    <a:pt x="0" y="1004"/>
                  </a:cubicBezTo>
                  <a:lnTo>
                    <a:pt x="0" y="7204"/>
                  </a:lnTo>
                  <a:cubicBezTo>
                    <a:pt x="0" y="7782"/>
                    <a:pt x="456" y="8238"/>
                    <a:pt x="1003" y="8238"/>
                  </a:cubicBezTo>
                  <a:cubicBezTo>
                    <a:pt x="1581" y="8238"/>
                    <a:pt x="2037" y="7782"/>
                    <a:pt x="2037" y="7204"/>
                  </a:cubicBezTo>
                  <a:lnTo>
                    <a:pt x="2037" y="1004"/>
                  </a:lnTo>
                  <a:cubicBezTo>
                    <a:pt x="2037" y="456"/>
                    <a:pt x="1581" y="0"/>
                    <a:pt x="1003"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2" name="Google Shape;212;p19"/>
            <p:cNvSpPr/>
            <p:nvPr/>
          </p:nvSpPr>
          <p:spPr>
            <a:xfrm>
              <a:off x="5790734" y="1757568"/>
              <a:ext cx="57983" cy="233641"/>
            </a:xfrm>
            <a:custGeom>
              <a:rect b="b" l="l" r="r" t="t"/>
              <a:pathLst>
                <a:path extrusionOk="0" h="8208" w="2037">
                  <a:moveTo>
                    <a:pt x="1034" y="1"/>
                  </a:moveTo>
                  <a:cubicBezTo>
                    <a:pt x="456" y="1"/>
                    <a:pt x="0" y="457"/>
                    <a:pt x="0" y="1004"/>
                  </a:cubicBezTo>
                  <a:lnTo>
                    <a:pt x="0" y="7205"/>
                  </a:lnTo>
                  <a:cubicBezTo>
                    <a:pt x="0" y="7752"/>
                    <a:pt x="456" y="8208"/>
                    <a:pt x="1034" y="8208"/>
                  </a:cubicBezTo>
                  <a:cubicBezTo>
                    <a:pt x="1581" y="8208"/>
                    <a:pt x="2037" y="7752"/>
                    <a:pt x="2037" y="7205"/>
                  </a:cubicBezTo>
                  <a:lnTo>
                    <a:pt x="2037" y="1004"/>
                  </a:lnTo>
                  <a:cubicBezTo>
                    <a:pt x="2037" y="457"/>
                    <a:pt x="1581" y="1"/>
                    <a:pt x="103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3" name="Google Shape;213;p19"/>
            <p:cNvSpPr/>
            <p:nvPr/>
          </p:nvSpPr>
          <p:spPr>
            <a:xfrm>
              <a:off x="3946089" y="1756714"/>
              <a:ext cx="57983" cy="233641"/>
            </a:xfrm>
            <a:custGeom>
              <a:rect b="b" l="l" r="r" t="t"/>
              <a:pathLst>
                <a:path extrusionOk="0" h="8208" w="2037">
                  <a:moveTo>
                    <a:pt x="1003" y="0"/>
                  </a:moveTo>
                  <a:cubicBezTo>
                    <a:pt x="456" y="0"/>
                    <a:pt x="0" y="456"/>
                    <a:pt x="0" y="1004"/>
                  </a:cubicBezTo>
                  <a:lnTo>
                    <a:pt x="0" y="7204"/>
                  </a:lnTo>
                  <a:cubicBezTo>
                    <a:pt x="0" y="7751"/>
                    <a:pt x="456" y="8207"/>
                    <a:pt x="1003" y="8207"/>
                  </a:cubicBezTo>
                  <a:cubicBezTo>
                    <a:pt x="1581" y="8207"/>
                    <a:pt x="2037" y="7751"/>
                    <a:pt x="2037" y="7204"/>
                  </a:cubicBezTo>
                  <a:lnTo>
                    <a:pt x="2037" y="1004"/>
                  </a:lnTo>
                  <a:cubicBezTo>
                    <a:pt x="2037" y="456"/>
                    <a:pt x="1581" y="0"/>
                    <a:pt x="1003"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4" name="Google Shape;214;p19"/>
            <p:cNvSpPr/>
            <p:nvPr/>
          </p:nvSpPr>
          <p:spPr>
            <a:xfrm>
              <a:off x="5786408" y="1405257"/>
              <a:ext cx="62310" cy="233812"/>
            </a:xfrm>
            <a:custGeom>
              <a:rect b="b" l="l" r="r" t="t"/>
              <a:pathLst>
                <a:path extrusionOk="0" h="8214" w="2189">
                  <a:moveTo>
                    <a:pt x="1059" y="1"/>
                  </a:moveTo>
                  <a:cubicBezTo>
                    <a:pt x="1021" y="1"/>
                    <a:pt x="982" y="3"/>
                    <a:pt x="942" y="7"/>
                  </a:cubicBezTo>
                  <a:cubicBezTo>
                    <a:pt x="395" y="37"/>
                    <a:pt x="0" y="554"/>
                    <a:pt x="30" y="1101"/>
                  </a:cubicBezTo>
                  <a:cubicBezTo>
                    <a:pt x="122" y="1952"/>
                    <a:pt x="152" y="2803"/>
                    <a:pt x="152" y="3654"/>
                  </a:cubicBezTo>
                  <a:lnTo>
                    <a:pt x="152" y="7180"/>
                  </a:lnTo>
                  <a:cubicBezTo>
                    <a:pt x="152" y="7758"/>
                    <a:pt x="608" y="8214"/>
                    <a:pt x="1186" y="8214"/>
                  </a:cubicBezTo>
                  <a:cubicBezTo>
                    <a:pt x="1733" y="8214"/>
                    <a:pt x="2189" y="7758"/>
                    <a:pt x="2189" y="7180"/>
                  </a:cubicBezTo>
                  <a:lnTo>
                    <a:pt x="2189" y="3654"/>
                  </a:lnTo>
                  <a:cubicBezTo>
                    <a:pt x="2189" y="2742"/>
                    <a:pt x="2158" y="1831"/>
                    <a:pt x="2067" y="919"/>
                  </a:cubicBezTo>
                  <a:cubicBezTo>
                    <a:pt x="2010" y="381"/>
                    <a:pt x="1584" y="1"/>
                    <a:pt x="1059"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5" name="Google Shape;215;p19"/>
            <p:cNvSpPr/>
            <p:nvPr/>
          </p:nvSpPr>
          <p:spPr>
            <a:xfrm>
              <a:off x="3946089" y="1403663"/>
              <a:ext cx="62310" cy="234552"/>
            </a:xfrm>
            <a:custGeom>
              <a:rect b="b" l="l" r="r" t="t"/>
              <a:pathLst>
                <a:path extrusionOk="0" h="8240" w="2189">
                  <a:moveTo>
                    <a:pt x="1184" y="0"/>
                  </a:moveTo>
                  <a:cubicBezTo>
                    <a:pt x="635" y="0"/>
                    <a:pt x="181" y="387"/>
                    <a:pt x="122" y="914"/>
                  </a:cubicBezTo>
                  <a:cubicBezTo>
                    <a:pt x="31" y="1856"/>
                    <a:pt x="0" y="2798"/>
                    <a:pt x="0" y="3710"/>
                  </a:cubicBezTo>
                  <a:lnTo>
                    <a:pt x="0" y="7206"/>
                  </a:lnTo>
                  <a:cubicBezTo>
                    <a:pt x="0" y="7783"/>
                    <a:pt x="456" y="8239"/>
                    <a:pt x="1003" y="8239"/>
                  </a:cubicBezTo>
                  <a:cubicBezTo>
                    <a:pt x="1581" y="8239"/>
                    <a:pt x="2037" y="7783"/>
                    <a:pt x="2007" y="7206"/>
                  </a:cubicBezTo>
                  <a:lnTo>
                    <a:pt x="2007" y="3710"/>
                  </a:lnTo>
                  <a:cubicBezTo>
                    <a:pt x="2007" y="2859"/>
                    <a:pt x="2067" y="1978"/>
                    <a:pt x="2159" y="1127"/>
                  </a:cubicBezTo>
                  <a:cubicBezTo>
                    <a:pt x="2189" y="580"/>
                    <a:pt x="1794" y="63"/>
                    <a:pt x="1247" y="2"/>
                  </a:cubicBezTo>
                  <a:cubicBezTo>
                    <a:pt x="1226" y="1"/>
                    <a:pt x="1205" y="0"/>
                    <a:pt x="118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6" name="Google Shape;216;p19"/>
            <p:cNvSpPr/>
            <p:nvPr/>
          </p:nvSpPr>
          <p:spPr>
            <a:xfrm>
              <a:off x="5674797" y="1072416"/>
              <a:ext cx="137571" cy="217985"/>
            </a:xfrm>
            <a:custGeom>
              <a:rect b="b" l="l" r="r" t="t"/>
              <a:pathLst>
                <a:path extrusionOk="0" h="7658" w="4833">
                  <a:moveTo>
                    <a:pt x="1165" y="1"/>
                  </a:moveTo>
                  <a:cubicBezTo>
                    <a:pt x="993" y="1"/>
                    <a:pt x="821" y="48"/>
                    <a:pt x="669" y="150"/>
                  </a:cubicBezTo>
                  <a:cubicBezTo>
                    <a:pt x="182" y="423"/>
                    <a:pt x="0" y="1031"/>
                    <a:pt x="304" y="1517"/>
                  </a:cubicBezTo>
                  <a:cubicBezTo>
                    <a:pt x="1307" y="3250"/>
                    <a:pt x="2128" y="5074"/>
                    <a:pt x="2736" y="6958"/>
                  </a:cubicBezTo>
                  <a:cubicBezTo>
                    <a:pt x="2888" y="7384"/>
                    <a:pt x="3283" y="7657"/>
                    <a:pt x="3708" y="7657"/>
                  </a:cubicBezTo>
                  <a:cubicBezTo>
                    <a:pt x="3799" y="7657"/>
                    <a:pt x="3921" y="7657"/>
                    <a:pt x="4012" y="7596"/>
                  </a:cubicBezTo>
                  <a:cubicBezTo>
                    <a:pt x="4559" y="7445"/>
                    <a:pt x="4833" y="6867"/>
                    <a:pt x="4681" y="6320"/>
                  </a:cubicBezTo>
                  <a:cubicBezTo>
                    <a:pt x="4012" y="4314"/>
                    <a:pt x="3131" y="2368"/>
                    <a:pt x="2037" y="514"/>
                  </a:cubicBezTo>
                  <a:cubicBezTo>
                    <a:pt x="1854" y="190"/>
                    <a:pt x="1510" y="1"/>
                    <a:pt x="1165"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7" name="Google Shape;217;p19"/>
            <p:cNvSpPr/>
            <p:nvPr/>
          </p:nvSpPr>
          <p:spPr>
            <a:xfrm>
              <a:off x="3982438" y="1071562"/>
              <a:ext cx="137571" cy="217957"/>
            </a:xfrm>
            <a:custGeom>
              <a:rect b="b" l="l" r="r" t="t"/>
              <a:pathLst>
                <a:path extrusionOk="0" h="7657" w="4833">
                  <a:moveTo>
                    <a:pt x="3684" y="1"/>
                  </a:moveTo>
                  <a:cubicBezTo>
                    <a:pt x="3337" y="1"/>
                    <a:pt x="2999" y="190"/>
                    <a:pt x="2796" y="514"/>
                  </a:cubicBezTo>
                  <a:cubicBezTo>
                    <a:pt x="1733" y="2368"/>
                    <a:pt x="821" y="4313"/>
                    <a:pt x="182" y="6319"/>
                  </a:cubicBezTo>
                  <a:cubicBezTo>
                    <a:pt x="0" y="6867"/>
                    <a:pt x="274" y="7444"/>
                    <a:pt x="821" y="7596"/>
                  </a:cubicBezTo>
                  <a:cubicBezTo>
                    <a:pt x="912" y="7657"/>
                    <a:pt x="1033" y="7657"/>
                    <a:pt x="1125" y="7657"/>
                  </a:cubicBezTo>
                  <a:cubicBezTo>
                    <a:pt x="1550" y="7657"/>
                    <a:pt x="1945" y="7383"/>
                    <a:pt x="2097" y="6958"/>
                  </a:cubicBezTo>
                  <a:cubicBezTo>
                    <a:pt x="2705" y="5073"/>
                    <a:pt x="3526" y="3250"/>
                    <a:pt x="4559" y="1517"/>
                  </a:cubicBezTo>
                  <a:cubicBezTo>
                    <a:pt x="4833" y="1031"/>
                    <a:pt x="4681" y="423"/>
                    <a:pt x="4195" y="149"/>
                  </a:cubicBezTo>
                  <a:cubicBezTo>
                    <a:pt x="4033" y="48"/>
                    <a:pt x="3857" y="1"/>
                    <a:pt x="368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8" name="Google Shape;218;p19"/>
            <p:cNvSpPr/>
            <p:nvPr/>
          </p:nvSpPr>
          <p:spPr>
            <a:xfrm>
              <a:off x="5441184" y="812246"/>
              <a:ext cx="194701" cy="176198"/>
            </a:xfrm>
            <a:custGeom>
              <a:rect b="b" l="l" r="r" t="t"/>
              <a:pathLst>
                <a:path extrusionOk="0" h="6190" w="6840">
                  <a:moveTo>
                    <a:pt x="1152" y="0"/>
                  </a:moveTo>
                  <a:cubicBezTo>
                    <a:pt x="841" y="0"/>
                    <a:pt x="534" y="143"/>
                    <a:pt x="335" y="414"/>
                  </a:cubicBezTo>
                  <a:cubicBezTo>
                    <a:pt x="0" y="840"/>
                    <a:pt x="91" y="1478"/>
                    <a:pt x="547" y="1812"/>
                  </a:cubicBezTo>
                  <a:cubicBezTo>
                    <a:pt x="2158" y="3028"/>
                    <a:pt x="3648" y="4396"/>
                    <a:pt x="4955" y="5855"/>
                  </a:cubicBezTo>
                  <a:cubicBezTo>
                    <a:pt x="5167" y="6068"/>
                    <a:pt x="5441" y="6189"/>
                    <a:pt x="5715" y="6189"/>
                  </a:cubicBezTo>
                  <a:cubicBezTo>
                    <a:pt x="5958" y="6189"/>
                    <a:pt x="6201" y="6098"/>
                    <a:pt x="6414" y="5916"/>
                  </a:cubicBezTo>
                  <a:cubicBezTo>
                    <a:pt x="6809" y="5551"/>
                    <a:pt x="6839" y="4913"/>
                    <a:pt x="6474" y="4487"/>
                  </a:cubicBezTo>
                  <a:cubicBezTo>
                    <a:pt x="5046" y="2937"/>
                    <a:pt x="3465" y="1478"/>
                    <a:pt x="1763" y="201"/>
                  </a:cubicBezTo>
                  <a:cubicBezTo>
                    <a:pt x="1579" y="66"/>
                    <a:pt x="1364" y="0"/>
                    <a:pt x="1152"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19" name="Google Shape;219;p19"/>
            <p:cNvSpPr/>
            <p:nvPr/>
          </p:nvSpPr>
          <p:spPr>
            <a:xfrm>
              <a:off x="4158921" y="811392"/>
              <a:ext cx="195583" cy="176170"/>
            </a:xfrm>
            <a:custGeom>
              <a:rect b="b" l="l" r="r" t="t"/>
              <a:pathLst>
                <a:path extrusionOk="0" h="6189" w="6871">
                  <a:moveTo>
                    <a:pt x="5718" y="0"/>
                  </a:moveTo>
                  <a:cubicBezTo>
                    <a:pt x="5506" y="0"/>
                    <a:pt x="5292" y="66"/>
                    <a:pt x="5107" y="201"/>
                  </a:cubicBezTo>
                  <a:cubicBezTo>
                    <a:pt x="3405" y="1478"/>
                    <a:pt x="1794" y="2936"/>
                    <a:pt x="396" y="4487"/>
                  </a:cubicBezTo>
                  <a:cubicBezTo>
                    <a:pt x="1" y="4912"/>
                    <a:pt x="62" y="5551"/>
                    <a:pt x="457" y="5915"/>
                  </a:cubicBezTo>
                  <a:cubicBezTo>
                    <a:pt x="669" y="6098"/>
                    <a:pt x="913" y="6189"/>
                    <a:pt x="1156" y="6189"/>
                  </a:cubicBezTo>
                  <a:cubicBezTo>
                    <a:pt x="1429" y="6189"/>
                    <a:pt x="1703" y="6067"/>
                    <a:pt x="1885" y="5854"/>
                  </a:cubicBezTo>
                  <a:cubicBezTo>
                    <a:pt x="3223" y="4395"/>
                    <a:pt x="4712" y="3028"/>
                    <a:pt x="6323" y="1842"/>
                  </a:cubicBezTo>
                  <a:cubicBezTo>
                    <a:pt x="6779" y="1508"/>
                    <a:pt x="6870" y="870"/>
                    <a:pt x="6536" y="414"/>
                  </a:cubicBezTo>
                  <a:cubicBezTo>
                    <a:pt x="6337" y="142"/>
                    <a:pt x="6030" y="0"/>
                    <a:pt x="5718"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0" name="Google Shape;220;p19"/>
            <p:cNvSpPr/>
            <p:nvPr/>
          </p:nvSpPr>
          <p:spPr>
            <a:xfrm>
              <a:off x="5127101" y="657709"/>
              <a:ext cx="229314" cy="120492"/>
            </a:xfrm>
            <a:custGeom>
              <a:rect b="b" l="l" r="r" t="t"/>
              <a:pathLst>
                <a:path extrusionOk="0" h="4233" w="8056">
                  <a:moveTo>
                    <a:pt x="1132" y="1"/>
                  </a:moveTo>
                  <a:cubicBezTo>
                    <a:pt x="683" y="1"/>
                    <a:pt x="280" y="309"/>
                    <a:pt x="153" y="767"/>
                  </a:cubicBezTo>
                  <a:cubicBezTo>
                    <a:pt x="1" y="1284"/>
                    <a:pt x="305" y="1861"/>
                    <a:pt x="852" y="2013"/>
                  </a:cubicBezTo>
                  <a:cubicBezTo>
                    <a:pt x="2797" y="2530"/>
                    <a:pt x="4681" y="3259"/>
                    <a:pt x="6475" y="4141"/>
                  </a:cubicBezTo>
                  <a:cubicBezTo>
                    <a:pt x="6596" y="4202"/>
                    <a:pt x="6748" y="4232"/>
                    <a:pt x="6900" y="4232"/>
                  </a:cubicBezTo>
                  <a:cubicBezTo>
                    <a:pt x="7265" y="4232"/>
                    <a:pt x="7630" y="4019"/>
                    <a:pt x="7812" y="3655"/>
                  </a:cubicBezTo>
                  <a:cubicBezTo>
                    <a:pt x="8055" y="3168"/>
                    <a:pt x="7843" y="2560"/>
                    <a:pt x="7356" y="2317"/>
                  </a:cubicBezTo>
                  <a:cubicBezTo>
                    <a:pt x="5441" y="1375"/>
                    <a:pt x="3435" y="615"/>
                    <a:pt x="1399" y="38"/>
                  </a:cubicBezTo>
                  <a:cubicBezTo>
                    <a:pt x="1309" y="13"/>
                    <a:pt x="1220" y="1"/>
                    <a:pt x="1132"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1" name="Google Shape;221;p19"/>
            <p:cNvSpPr/>
            <p:nvPr/>
          </p:nvSpPr>
          <p:spPr>
            <a:xfrm>
              <a:off x="4439245" y="657709"/>
              <a:ext cx="229314" cy="119610"/>
            </a:xfrm>
            <a:custGeom>
              <a:rect b="b" l="l" r="r" t="t"/>
              <a:pathLst>
                <a:path extrusionOk="0" h="4202" w="8056">
                  <a:moveTo>
                    <a:pt x="6926" y="1"/>
                  </a:moveTo>
                  <a:cubicBezTo>
                    <a:pt x="6838" y="1"/>
                    <a:pt x="6748" y="12"/>
                    <a:pt x="6658" y="38"/>
                  </a:cubicBezTo>
                  <a:cubicBezTo>
                    <a:pt x="4621" y="615"/>
                    <a:pt x="2615" y="1375"/>
                    <a:pt x="700" y="2287"/>
                  </a:cubicBezTo>
                  <a:cubicBezTo>
                    <a:pt x="214" y="2530"/>
                    <a:pt x="1" y="3138"/>
                    <a:pt x="244" y="3655"/>
                  </a:cubicBezTo>
                  <a:cubicBezTo>
                    <a:pt x="427" y="4019"/>
                    <a:pt x="761" y="4202"/>
                    <a:pt x="1156" y="4202"/>
                  </a:cubicBezTo>
                  <a:cubicBezTo>
                    <a:pt x="1308" y="4202"/>
                    <a:pt x="1460" y="4171"/>
                    <a:pt x="1582" y="4111"/>
                  </a:cubicBezTo>
                  <a:cubicBezTo>
                    <a:pt x="3375" y="3229"/>
                    <a:pt x="5259" y="2530"/>
                    <a:pt x="7205" y="1983"/>
                  </a:cubicBezTo>
                  <a:cubicBezTo>
                    <a:pt x="7752" y="1831"/>
                    <a:pt x="8056" y="1284"/>
                    <a:pt x="7904" y="737"/>
                  </a:cubicBezTo>
                  <a:cubicBezTo>
                    <a:pt x="7777" y="305"/>
                    <a:pt x="7374" y="1"/>
                    <a:pt x="6926"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2" name="Google Shape;222;p19"/>
            <p:cNvSpPr/>
            <p:nvPr/>
          </p:nvSpPr>
          <p:spPr>
            <a:xfrm>
              <a:off x="4780142" y="622868"/>
              <a:ext cx="236231" cy="61883"/>
            </a:xfrm>
            <a:custGeom>
              <a:rect b="b" l="l" r="r" t="t"/>
              <a:pathLst>
                <a:path extrusionOk="0" h="2174" w="8299">
                  <a:moveTo>
                    <a:pt x="4146" y="0"/>
                  </a:moveTo>
                  <a:cubicBezTo>
                    <a:pt x="3078" y="0"/>
                    <a:pt x="2007" y="46"/>
                    <a:pt x="943" y="137"/>
                  </a:cubicBezTo>
                  <a:cubicBezTo>
                    <a:pt x="396" y="167"/>
                    <a:pt x="1" y="684"/>
                    <a:pt x="31" y="1231"/>
                  </a:cubicBezTo>
                  <a:cubicBezTo>
                    <a:pt x="88" y="1743"/>
                    <a:pt x="518" y="2149"/>
                    <a:pt x="1021" y="2149"/>
                  </a:cubicBezTo>
                  <a:cubicBezTo>
                    <a:pt x="1056" y="2149"/>
                    <a:pt x="1090" y="2147"/>
                    <a:pt x="1126" y="2143"/>
                  </a:cubicBezTo>
                  <a:cubicBezTo>
                    <a:pt x="2129" y="2067"/>
                    <a:pt x="3139" y="2029"/>
                    <a:pt x="4146" y="2029"/>
                  </a:cubicBezTo>
                  <a:cubicBezTo>
                    <a:pt x="5153" y="2029"/>
                    <a:pt x="6156" y="2067"/>
                    <a:pt x="7144" y="2143"/>
                  </a:cubicBezTo>
                  <a:cubicBezTo>
                    <a:pt x="7174" y="2173"/>
                    <a:pt x="7205" y="2173"/>
                    <a:pt x="7235" y="2173"/>
                  </a:cubicBezTo>
                  <a:cubicBezTo>
                    <a:pt x="7752" y="2173"/>
                    <a:pt x="8177" y="1778"/>
                    <a:pt x="8238" y="1231"/>
                  </a:cubicBezTo>
                  <a:cubicBezTo>
                    <a:pt x="8299" y="684"/>
                    <a:pt x="7873" y="198"/>
                    <a:pt x="7326" y="137"/>
                  </a:cubicBezTo>
                  <a:cubicBezTo>
                    <a:pt x="6278" y="46"/>
                    <a:pt x="5214" y="0"/>
                    <a:pt x="4146"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3" name="Google Shape;223;p19"/>
            <p:cNvSpPr/>
            <p:nvPr/>
          </p:nvSpPr>
          <p:spPr>
            <a:xfrm>
              <a:off x="7637942" y="1480718"/>
              <a:ext cx="58012" cy="144517"/>
            </a:xfrm>
            <a:custGeom>
              <a:rect b="b" l="l" r="r" t="t"/>
              <a:pathLst>
                <a:path extrusionOk="0" h="5077" w="2038">
                  <a:moveTo>
                    <a:pt x="1004" y="0"/>
                  </a:moveTo>
                  <a:cubicBezTo>
                    <a:pt x="457" y="0"/>
                    <a:pt x="1" y="456"/>
                    <a:pt x="1" y="1003"/>
                  </a:cubicBezTo>
                  <a:lnTo>
                    <a:pt x="1" y="4043"/>
                  </a:lnTo>
                  <a:cubicBezTo>
                    <a:pt x="1" y="4620"/>
                    <a:pt x="457" y="5076"/>
                    <a:pt x="1004" y="5076"/>
                  </a:cubicBezTo>
                  <a:cubicBezTo>
                    <a:pt x="1581" y="5076"/>
                    <a:pt x="2037" y="4620"/>
                    <a:pt x="2037" y="4043"/>
                  </a:cubicBezTo>
                  <a:lnTo>
                    <a:pt x="2037" y="1003"/>
                  </a:lnTo>
                  <a:cubicBezTo>
                    <a:pt x="2037" y="456"/>
                    <a:pt x="1581" y="0"/>
                    <a:pt x="100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4" name="Google Shape;224;p19"/>
            <p:cNvSpPr/>
            <p:nvPr/>
          </p:nvSpPr>
          <p:spPr>
            <a:xfrm>
              <a:off x="6635177" y="4461203"/>
              <a:ext cx="236231" cy="62481"/>
            </a:xfrm>
            <a:custGeom>
              <a:rect b="b" l="l" r="r" t="t"/>
              <a:pathLst>
                <a:path extrusionOk="0" h="2195" w="8299">
                  <a:moveTo>
                    <a:pt x="7223" y="0"/>
                  </a:moveTo>
                  <a:cubicBezTo>
                    <a:pt x="7186" y="0"/>
                    <a:pt x="7150" y="2"/>
                    <a:pt x="7113" y="6"/>
                  </a:cubicBezTo>
                  <a:cubicBezTo>
                    <a:pt x="5991" y="110"/>
                    <a:pt x="4860" y="164"/>
                    <a:pt x="3724" y="164"/>
                  </a:cubicBezTo>
                  <a:cubicBezTo>
                    <a:pt x="2859" y="164"/>
                    <a:pt x="1992" y="133"/>
                    <a:pt x="1125" y="67"/>
                  </a:cubicBezTo>
                  <a:cubicBezTo>
                    <a:pt x="1090" y="63"/>
                    <a:pt x="1055" y="61"/>
                    <a:pt x="1021" y="61"/>
                  </a:cubicBezTo>
                  <a:cubicBezTo>
                    <a:pt x="517" y="61"/>
                    <a:pt x="88" y="467"/>
                    <a:pt x="31" y="979"/>
                  </a:cubicBezTo>
                  <a:cubicBezTo>
                    <a:pt x="0" y="1556"/>
                    <a:pt x="395" y="2043"/>
                    <a:pt x="973" y="2073"/>
                  </a:cubicBezTo>
                  <a:cubicBezTo>
                    <a:pt x="1915" y="2164"/>
                    <a:pt x="2888" y="2195"/>
                    <a:pt x="3830" y="2195"/>
                  </a:cubicBezTo>
                  <a:cubicBezTo>
                    <a:pt x="4985" y="2195"/>
                    <a:pt x="6171" y="2134"/>
                    <a:pt x="7326" y="2043"/>
                  </a:cubicBezTo>
                  <a:cubicBezTo>
                    <a:pt x="7873" y="1982"/>
                    <a:pt x="8298" y="1465"/>
                    <a:pt x="8238" y="918"/>
                  </a:cubicBezTo>
                  <a:cubicBezTo>
                    <a:pt x="8181" y="406"/>
                    <a:pt x="7751" y="0"/>
                    <a:pt x="7223"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5" name="Google Shape;225;p19"/>
            <p:cNvSpPr/>
            <p:nvPr/>
          </p:nvSpPr>
          <p:spPr>
            <a:xfrm>
              <a:off x="6294280" y="4372819"/>
              <a:ext cx="229314" cy="117987"/>
            </a:xfrm>
            <a:custGeom>
              <a:rect b="b" l="l" r="r" t="t"/>
              <a:pathLst>
                <a:path extrusionOk="0" h="4145" w="8056">
                  <a:moveTo>
                    <a:pt x="1150" y="1"/>
                  </a:moveTo>
                  <a:cubicBezTo>
                    <a:pt x="780" y="1"/>
                    <a:pt x="418" y="209"/>
                    <a:pt x="244" y="558"/>
                  </a:cubicBezTo>
                  <a:cubicBezTo>
                    <a:pt x="0" y="1075"/>
                    <a:pt x="213" y="1682"/>
                    <a:pt x="699" y="1926"/>
                  </a:cubicBezTo>
                  <a:cubicBezTo>
                    <a:pt x="2614" y="2838"/>
                    <a:pt x="4621" y="3567"/>
                    <a:pt x="6687" y="4114"/>
                  </a:cubicBezTo>
                  <a:cubicBezTo>
                    <a:pt x="6779" y="4145"/>
                    <a:pt x="6870" y="4145"/>
                    <a:pt x="6931" y="4145"/>
                  </a:cubicBezTo>
                  <a:cubicBezTo>
                    <a:pt x="7387" y="4145"/>
                    <a:pt x="7812" y="3841"/>
                    <a:pt x="7934" y="3385"/>
                  </a:cubicBezTo>
                  <a:cubicBezTo>
                    <a:pt x="8055" y="2838"/>
                    <a:pt x="7751" y="2290"/>
                    <a:pt x="7204" y="2138"/>
                  </a:cubicBezTo>
                  <a:cubicBezTo>
                    <a:pt x="5259" y="1652"/>
                    <a:pt x="3374" y="953"/>
                    <a:pt x="1581" y="102"/>
                  </a:cubicBezTo>
                  <a:cubicBezTo>
                    <a:pt x="1443" y="33"/>
                    <a:pt x="1296" y="1"/>
                    <a:pt x="1150"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6" name="Google Shape;226;p19"/>
            <p:cNvSpPr/>
            <p:nvPr/>
          </p:nvSpPr>
          <p:spPr>
            <a:xfrm>
              <a:off x="6981255" y="4365048"/>
              <a:ext cx="228460" cy="121432"/>
            </a:xfrm>
            <a:custGeom>
              <a:rect b="b" l="l" r="r" t="t"/>
              <a:pathLst>
                <a:path extrusionOk="0" h="4266" w="8026">
                  <a:moveTo>
                    <a:pt x="6864" y="0"/>
                  </a:moveTo>
                  <a:cubicBezTo>
                    <a:pt x="6713" y="0"/>
                    <a:pt x="6560" y="33"/>
                    <a:pt x="6414" y="101"/>
                  </a:cubicBezTo>
                  <a:cubicBezTo>
                    <a:pt x="4651" y="983"/>
                    <a:pt x="2767" y="1712"/>
                    <a:pt x="852" y="2259"/>
                  </a:cubicBezTo>
                  <a:cubicBezTo>
                    <a:pt x="305" y="2411"/>
                    <a:pt x="1" y="2989"/>
                    <a:pt x="153" y="3536"/>
                  </a:cubicBezTo>
                  <a:cubicBezTo>
                    <a:pt x="274" y="3962"/>
                    <a:pt x="700" y="4266"/>
                    <a:pt x="1125" y="4266"/>
                  </a:cubicBezTo>
                  <a:cubicBezTo>
                    <a:pt x="1216" y="4266"/>
                    <a:pt x="1308" y="4235"/>
                    <a:pt x="1399" y="4235"/>
                  </a:cubicBezTo>
                  <a:cubicBezTo>
                    <a:pt x="3435" y="3627"/>
                    <a:pt x="5441" y="2867"/>
                    <a:pt x="7326" y="1925"/>
                  </a:cubicBezTo>
                  <a:cubicBezTo>
                    <a:pt x="7843" y="1682"/>
                    <a:pt x="8025" y="1074"/>
                    <a:pt x="7782" y="557"/>
                  </a:cubicBezTo>
                  <a:cubicBezTo>
                    <a:pt x="7607" y="208"/>
                    <a:pt x="7245" y="0"/>
                    <a:pt x="686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7" name="Google Shape;227;p19"/>
            <p:cNvSpPr/>
            <p:nvPr/>
          </p:nvSpPr>
          <p:spPr>
            <a:xfrm>
              <a:off x="6013075" y="4165651"/>
              <a:ext cx="195583" cy="174604"/>
            </a:xfrm>
            <a:custGeom>
              <a:rect b="b" l="l" r="r" t="t"/>
              <a:pathLst>
                <a:path extrusionOk="0" h="6134" w="6871">
                  <a:moveTo>
                    <a:pt x="1134" y="1"/>
                  </a:moveTo>
                  <a:cubicBezTo>
                    <a:pt x="885" y="1"/>
                    <a:pt x="631" y="92"/>
                    <a:pt x="426" y="267"/>
                  </a:cubicBezTo>
                  <a:cubicBezTo>
                    <a:pt x="31" y="662"/>
                    <a:pt x="1" y="1301"/>
                    <a:pt x="366" y="1696"/>
                  </a:cubicBezTo>
                  <a:cubicBezTo>
                    <a:pt x="1794" y="3246"/>
                    <a:pt x="3405" y="4675"/>
                    <a:pt x="5138" y="5951"/>
                  </a:cubicBezTo>
                  <a:cubicBezTo>
                    <a:pt x="5320" y="6073"/>
                    <a:pt x="5502" y="6134"/>
                    <a:pt x="5715" y="6134"/>
                  </a:cubicBezTo>
                  <a:cubicBezTo>
                    <a:pt x="6050" y="6134"/>
                    <a:pt x="6353" y="5982"/>
                    <a:pt x="6536" y="5708"/>
                  </a:cubicBezTo>
                  <a:cubicBezTo>
                    <a:pt x="6870" y="5252"/>
                    <a:pt x="6779" y="4644"/>
                    <a:pt x="6323" y="4310"/>
                  </a:cubicBezTo>
                  <a:cubicBezTo>
                    <a:pt x="4712" y="3125"/>
                    <a:pt x="3192" y="1787"/>
                    <a:pt x="1855" y="328"/>
                  </a:cubicBezTo>
                  <a:cubicBezTo>
                    <a:pt x="1665" y="107"/>
                    <a:pt x="1402" y="1"/>
                    <a:pt x="113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8" name="Google Shape;228;p19"/>
            <p:cNvSpPr/>
            <p:nvPr/>
          </p:nvSpPr>
          <p:spPr>
            <a:xfrm>
              <a:off x="7293601" y="4153069"/>
              <a:ext cx="193847" cy="176796"/>
            </a:xfrm>
            <a:custGeom>
              <a:rect b="b" l="l" r="r" t="t"/>
              <a:pathLst>
                <a:path extrusionOk="0" h="6211" w="6810">
                  <a:moveTo>
                    <a:pt x="5676" y="1"/>
                  </a:moveTo>
                  <a:cubicBezTo>
                    <a:pt x="5397" y="1"/>
                    <a:pt x="5121" y="115"/>
                    <a:pt x="4925" y="345"/>
                  </a:cubicBezTo>
                  <a:cubicBezTo>
                    <a:pt x="3617" y="1834"/>
                    <a:pt x="2128" y="3202"/>
                    <a:pt x="548" y="4418"/>
                  </a:cubicBezTo>
                  <a:cubicBezTo>
                    <a:pt x="92" y="4752"/>
                    <a:pt x="0" y="5390"/>
                    <a:pt x="335" y="5816"/>
                  </a:cubicBezTo>
                  <a:cubicBezTo>
                    <a:pt x="548" y="6089"/>
                    <a:pt x="851" y="6211"/>
                    <a:pt x="1155" y="6211"/>
                  </a:cubicBezTo>
                  <a:cubicBezTo>
                    <a:pt x="1368" y="6211"/>
                    <a:pt x="1581" y="6150"/>
                    <a:pt x="1763" y="6029"/>
                  </a:cubicBezTo>
                  <a:cubicBezTo>
                    <a:pt x="3466" y="4722"/>
                    <a:pt x="5046" y="3263"/>
                    <a:pt x="6444" y="1682"/>
                  </a:cubicBezTo>
                  <a:cubicBezTo>
                    <a:pt x="6809" y="1287"/>
                    <a:pt x="6779" y="649"/>
                    <a:pt x="6353" y="253"/>
                  </a:cubicBezTo>
                  <a:cubicBezTo>
                    <a:pt x="6157" y="85"/>
                    <a:pt x="5915" y="1"/>
                    <a:pt x="5676"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29" name="Google Shape;229;p19"/>
            <p:cNvSpPr/>
            <p:nvPr/>
          </p:nvSpPr>
          <p:spPr>
            <a:xfrm>
              <a:off x="5832265" y="3866227"/>
              <a:ext cx="140190" cy="217074"/>
            </a:xfrm>
            <a:custGeom>
              <a:rect b="b" l="l" r="r" t="t"/>
              <a:pathLst>
                <a:path extrusionOk="0" h="7626" w="4925">
                  <a:moveTo>
                    <a:pt x="1148" y="0"/>
                  </a:moveTo>
                  <a:cubicBezTo>
                    <a:pt x="1039" y="0"/>
                    <a:pt x="929" y="19"/>
                    <a:pt x="821" y="57"/>
                  </a:cubicBezTo>
                  <a:cubicBezTo>
                    <a:pt x="304" y="239"/>
                    <a:pt x="0" y="817"/>
                    <a:pt x="182" y="1364"/>
                  </a:cubicBezTo>
                  <a:cubicBezTo>
                    <a:pt x="882" y="3339"/>
                    <a:pt x="1793" y="5285"/>
                    <a:pt x="2888" y="7139"/>
                  </a:cubicBezTo>
                  <a:cubicBezTo>
                    <a:pt x="3070" y="7443"/>
                    <a:pt x="3404" y="7625"/>
                    <a:pt x="3769" y="7625"/>
                  </a:cubicBezTo>
                  <a:cubicBezTo>
                    <a:pt x="3951" y="7625"/>
                    <a:pt x="4103" y="7564"/>
                    <a:pt x="4286" y="7473"/>
                  </a:cubicBezTo>
                  <a:cubicBezTo>
                    <a:pt x="4772" y="7200"/>
                    <a:pt x="4924" y="6561"/>
                    <a:pt x="4620" y="6075"/>
                  </a:cubicBezTo>
                  <a:cubicBezTo>
                    <a:pt x="3587" y="4373"/>
                    <a:pt x="2736" y="2549"/>
                    <a:pt x="2097" y="695"/>
                  </a:cubicBezTo>
                  <a:cubicBezTo>
                    <a:pt x="1953" y="262"/>
                    <a:pt x="1561" y="0"/>
                    <a:pt x="1148"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0" name="Google Shape;230;p19"/>
            <p:cNvSpPr/>
            <p:nvPr/>
          </p:nvSpPr>
          <p:spPr>
            <a:xfrm>
              <a:off x="7525477" y="3850201"/>
              <a:ext cx="135863" cy="218383"/>
            </a:xfrm>
            <a:custGeom>
              <a:rect b="b" l="l" r="r" t="t"/>
              <a:pathLst>
                <a:path extrusionOk="0" h="7672" w="4773">
                  <a:moveTo>
                    <a:pt x="3651" y="1"/>
                  </a:moveTo>
                  <a:cubicBezTo>
                    <a:pt x="3215" y="1"/>
                    <a:pt x="2824" y="265"/>
                    <a:pt x="2675" y="711"/>
                  </a:cubicBezTo>
                  <a:cubicBezTo>
                    <a:pt x="2067" y="2595"/>
                    <a:pt x="1277" y="4419"/>
                    <a:pt x="274" y="6152"/>
                  </a:cubicBezTo>
                  <a:cubicBezTo>
                    <a:pt x="0" y="6638"/>
                    <a:pt x="152" y="7246"/>
                    <a:pt x="639" y="7550"/>
                  </a:cubicBezTo>
                  <a:cubicBezTo>
                    <a:pt x="791" y="7641"/>
                    <a:pt x="973" y="7671"/>
                    <a:pt x="1155" y="7671"/>
                  </a:cubicBezTo>
                  <a:cubicBezTo>
                    <a:pt x="1490" y="7671"/>
                    <a:pt x="1824" y="7489"/>
                    <a:pt x="2037" y="7155"/>
                  </a:cubicBezTo>
                  <a:cubicBezTo>
                    <a:pt x="3101" y="5301"/>
                    <a:pt x="3952" y="3325"/>
                    <a:pt x="4621" y="1319"/>
                  </a:cubicBezTo>
                  <a:cubicBezTo>
                    <a:pt x="4773" y="802"/>
                    <a:pt x="4469" y="225"/>
                    <a:pt x="3952" y="42"/>
                  </a:cubicBezTo>
                  <a:cubicBezTo>
                    <a:pt x="3851" y="14"/>
                    <a:pt x="3750" y="1"/>
                    <a:pt x="3651"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1" name="Google Shape;231;p19"/>
            <p:cNvSpPr/>
            <p:nvPr/>
          </p:nvSpPr>
          <p:spPr>
            <a:xfrm>
              <a:off x="7633615" y="3502701"/>
              <a:ext cx="62338" cy="233641"/>
            </a:xfrm>
            <a:custGeom>
              <a:rect b="b" l="l" r="r" t="t"/>
              <a:pathLst>
                <a:path extrusionOk="0" h="8208" w="2190">
                  <a:moveTo>
                    <a:pt x="1156" y="1"/>
                  </a:moveTo>
                  <a:cubicBezTo>
                    <a:pt x="609" y="1"/>
                    <a:pt x="153" y="457"/>
                    <a:pt x="153" y="1004"/>
                  </a:cubicBezTo>
                  <a:lnTo>
                    <a:pt x="153" y="4712"/>
                  </a:lnTo>
                  <a:cubicBezTo>
                    <a:pt x="153" y="5502"/>
                    <a:pt x="122" y="6293"/>
                    <a:pt x="62" y="7083"/>
                  </a:cubicBezTo>
                  <a:cubicBezTo>
                    <a:pt x="1" y="7660"/>
                    <a:pt x="396" y="8147"/>
                    <a:pt x="974" y="8208"/>
                  </a:cubicBezTo>
                  <a:lnTo>
                    <a:pt x="1065" y="8208"/>
                  </a:lnTo>
                  <a:cubicBezTo>
                    <a:pt x="1581" y="8208"/>
                    <a:pt x="2037" y="7812"/>
                    <a:pt x="2068" y="7265"/>
                  </a:cubicBezTo>
                  <a:cubicBezTo>
                    <a:pt x="2129" y="6414"/>
                    <a:pt x="2189" y="5563"/>
                    <a:pt x="2189" y="4712"/>
                  </a:cubicBezTo>
                  <a:lnTo>
                    <a:pt x="2189" y="1004"/>
                  </a:lnTo>
                  <a:cubicBezTo>
                    <a:pt x="2189" y="457"/>
                    <a:pt x="1733" y="1"/>
                    <a:pt x="1156"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2" name="Google Shape;232;p19"/>
            <p:cNvSpPr/>
            <p:nvPr/>
          </p:nvSpPr>
          <p:spPr>
            <a:xfrm>
              <a:off x="7637942" y="3150560"/>
              <a:ext cx="58012" cy="233641"/>
            </a:xfrm>
            <a:custGeom>
              <a:rect b="b" l="l" r="r" t="t"/>
              <a:pathLst>
                <a:path extrusionOk="0" h="8208" w="2038">
                  <a:moveTo>
                    <a:pt x="1004" y="1"/>
                  </a:moveTo>
                  <a:cubicBezTo>
                    <a:pt x="457" y="1"/>
                    <a:pt x="1" y="457"/>
                    <a:pt x="1" y="1004"/>
                  </a:cubicBezTo>
                  <a:lnTo>
                    <a:pt x="1" y="7205"/>
                  </a:lnTo>
                  <a:cubicBezTo>
                    <a:pt x="1" y="7752"/>
                    <a:pt x="457" y="8208"/>
                    <a:pt x="1004" y="8208"/>
                  </a:cubicBezTo>
                  <a:cubicBezTo>
                    <a:pt x="1581" y="8208"/>
                    <a:pt x="2037" y="7752"/>
                    <a:pt x="2037" y="7205"/>
                  </a:cubicBezTo>
                  <a:lnTo>
                    <a:pt x="2037" y="1004"/>
                  </a:lnTo>
                  <a:cubicBezTo>
                    <a:pt x="2037" y="457"/>
                    <a:pt x="1581" y="1"/>
                    <a:pt x="100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3" name="Google Shape;233;p19"/>
            <p:cNvSpPr/>
            <p:nvPr/>
          </p:nvSpPr>
          <p:spPr>
            <a:xfrm>
              <a:off x="7637942" y="2798420"/>
              <a:ext cx="58012" cy="233641"/>
            </a:xfrm>
            <a:custGeom>
              <a:rect b="b" l="l" r="r" t="t"/>
              <a:pathLst>
                <a:path extrusionOk="0" h="8208" w="2038">
                  <a:moveTo>
                    <a:pt x="1004" y="1"/>
                  </a:moveTo>
                  <a:cubicBezTo>
                    <a:pt x="457" y="1"/>
                    <a:pt x="1" y="457"/>
                    <a:pt x="1" y="1034"/>
                  </a:cubicBezTo>
                  <a:lnTo>
                    <a:pt x="1" y="7205"/>
                  </a:lnTo>
                  <a:cubicBezTo>
                    <a:pt x="1" y="7782"/>
                    <a:pt x="457" y="8208"/>
                    <a:pt x="1004" y="8208"/>
                  </a:cubicBezTo>
                  <a:cubicBezTo>
                    <a:pt x="1581" y="8208"/>
                    <a:pt x="2037" y="7782"/>
                    <a:pt x="2037" y="7205"/>
                  </a:cubicBezTo>
                  <a:lnTo>
                    <a:pt x="2037" y="1034"/>
                  </a:lnTo>
                  <a:cubicBezTo>
                    <a:pt x="2037" y="457"/>
                    <a:pt x="1581" y="1"/>
                    <a:pt x="100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4" name="Google Shape;234;p19"/>
            <p:cNvSpPr/>
            <p:nvPr/>
          </p:nvSpPr>
          <p:spPr>
            <a:xfrm>
              <a:off x="7637942" y="2447162"/>
              <a:ext cx="58012" cy="233612"/>
            </a:xfrm>
            <a:custGeom>
              <a:rect b="b" l="l" r="r" t="t"/>
              <a:pathLst>
                <a:path extrusionOk="0" h="8207" w="2038">
                  <a:moveTo>
                    <a:pt x="1004" y="0"/>
                  </a:moveTo>
                  <a:cubicBezTo>
                    <a:pt x="457" y="0"/>
                    <a:pt x="1" y="456"/>
                    <a:pt x="1" y="1003"/>
                  </a:cubicBezTo>
                  <a:lnTo>
                    <a:pt x="1" y="7174"/>
                  </a:lnTo>
                  <a:cubicBezTo>
                    <a:pt x="1" y="7751"/>
                    <a:pt x="457" y="8207"/>
                    <a:pt x="1004" y="8207"/>
                  </a:cubicBezTo>
                  <a:cubicBezTo>
                    <a:pt x="1581" y="8207"/>
                    <a:pt x="2037" y="7751"/>
                    <a:pt x="2037" y="7174"/>
                  </a:cubicBezTo>
                  <a:lnTo>
                    <a:pt x="2037" y="1003"/>
                  </a:lnTo>
                  <a:cubicBezTo>
                    <a:pt x="2037" y="456"/>
                    <a:pt x="1581" y="0"/>
                    <a:pt x="100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5" name="Google Shape;235;p19"/>
            <p:cNvSpPr/>
            <p:nvPr/>
          </p:nvSpPr>
          <p:spPr>
            <a:xfrm>
              <a:off x="7637942" y="2095021"/>
              <a:ext cx="58012" cy="233612"/>
            </a:xfrm>
            <a:custGeom>
              <a:rect b="b" l="l" r="r" t="t"/>
              <a:pathLst>
                <a:path extrusionOk="0" h="8207" w="2038">
                  <a:moveTo>
                    <a:pt x="1004" y="0"/>
                  </a:moveTo>
                  <a:cubicBezTo>
                    <a:pt x="457" y="0"/>
                    <a:pt x="1" y="456"/>
                    <a:pt x="1" y="1003"/>
                  </a:cubicBezTo>
                  <a:lnTo>
                    <a:pt x="1" y="7204"/>
                  </a:lnTo>
                  <a:cubicBezTo>
                    <a:pt x="1" y="7751"/>
                    <a:pt x="457" y="8207"/>
                    <a:pt x="1004" y="8207"/>
                  </a:cubicBezTo>
                  <a:cubicBezTo>
                    <a:pt x="1581" y="8207"/>
                    <a:pt x="2037" y="7751"/>
                    <a:pt x="2037" y="7204"/>
                  </a:cubicBezTo>
                  <a:lnTo>
                    <a:pt x="2037" y="1003"/>
                  </a:lnTo>
                  <a:cubicBezTo>
                    <a:pt x="2037" y="456"/>
                    <a:pt x="1581" y="0"/>
                    <a:pt x="100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6" name="Google Shape;236;p19"/>
            <p:cNvSpPr/>
            <p:nvPr/>
          </p:nvSpPr>
          <p:spPr>
            <a:xfrm>
              <a:off x="7637942" y="1742881"/>
              <a:ext cx="58012" cy="233612"/>
            </a:xfrm>
            <a:custGeom>
              <a:rect b="b" l="l" r="r" t="t"/>
              <a:pathLst>
                <a:path extrusionOk="0" h="8207" w="2038">
                  <a:moveTo>
                    <a:pt x="1004" y="0"/>
                  </a:moveTo>
                  <a:cubicBezTo>
                    <a:pt x="457" y="0"/>
                    <a:pt x="1" y="456"/>
                    <a:pt x="1" y="1034"/>
                  </a:cubicBezTo>
                  <a:lnTo>
                    <a:pt x="1" y="7204"/>
                  </a:lnTo>
                  <a:cubicBezTo>
                    <a:pt x="1" y="7751"/>
                    <a:pt x="457" y="8207"/>
                    <a:pt x="1004" y="8207"/>
                  </a:cubicBezTo>
                  <a:cubicBezTo>
                    <a:pt x="1581" y="8207"/>
                    <a:pt x="2037" y="7781"/>
                    <a:pt x="2037" y="7204"/>
                  </a:cubicBezTo>
                  <a:lnTo>
                    <a:pt x="2037" y="1034"/>
                  </a:lnTo>
                  <a:cubicBezTo>
                    <a:pt x="2037" y="456"/>
                    <a:pt x="1581" y="0"/>
                    <a:pt x="100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7" name="Google Shape;237;p19"/>
            <p:cNvSpPr/>
            <p:nvPr/>
          </p:nvSpPr>
          <p:spPr>
            <a:xfrm>
              <a:off x="7639679" y="1394013"/>
              <a:ext cx="64046" cy="144688"/>
            </a:xfrm>
            <a:custGeom>
              <a:rect b="b" l="l" r="r" t="t"/>
              <a:pathLst>
                <a:path extrusionOk="0" h="5083" w="2250">
                  <a:moveTo>
                    <a:pt x="1191" y="1"/>
                  </a:moveTo>
                  <a:cubicBezTo>
                    <a:pt x="666" y="1"/>
                    <a:pt x="240" y="380"/>
                    <a:pt x="183" y="919"/>
                  </a:cubicBezTo>
                  <a:cubicBezTo>
                    <a:pt x="61" y="1952"/>
                    <a:pt x="1" y="3016"/>
                    <a:pt x="1" y="4049"/>
                  </a:cubicBezTo>
                  <a:cubicBezTo>
                    <a:pt x="1" y="4627"/>
                    <a:pt x="457" y="5083"/>
                    <a:pt x="1034" y="5083"/>
                  </a:cubicBezTo>
                  <a:cubicBezTo>
                    <a:pt x="1581" y="5083"/>
                    <a:pt x="2037" y="4627"/>
                    <a:pt x="2037" y="4049"/>
                  </a:cubicBezTo>
                  <a:cubicBezTo>
                    <a:pt x="2037" y="3077"/>
                    <a:pt x="2098" y="2104"/>
                    <a:pt x="2189" y="1131"/>
                  </a:cubicBezTo>
                  <a:cubicBezTo>
                    <a:pt x="2250" y="584"/>
                    <a:pt x="1855" y="68"/>
                    <a:pt x="1308" y="7"/>
                  </a:cubicBezTo>
                  <a:cubicBezTo>
                    <a:pt x="1268" y="3"/>
                    <a:pt x="1230" y="1"/>
                    <a:pt x="1191"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8" name="Google Shape;238;p19"/>
            <p:cNvSpPr/>
            <p:nvPr/>
          </p:nvSpPr>
          <p:spPr>
            <a:xfrm>
              <a:off x="7678619" y="1065470"/>
              <a:ext cx="139336" cy="216277"/>
            </a:xfrm>
            <a:custGeom>
              <a:rect b="b" l="l" r="r" t="t"/>
              <a:pathLst>
                <a:path extrusionOk="0" h="7598" w="4895">
                  <a:moveTo>
                    <a:pt x="3738" y="1"/>
                  </a:moveTo>
                  <a:cubicBezTo>
                    <a:pt x="3394" y="1"/>
                    <a:pt x="3059" y="183"/>
                    <a:pt x="2858" y="485"/>
                  </a:cubicBezTo>
                  <a:cubicBezTo>
                    <a:pt x="1763" y="2339"/>
                    <a:pt x="852" y="4254"/>
                    <a:pt x="183" y="6260"/>
                  </a:cubicBezTo>
                  <a:cubicBezTo>
                    <a:pt x="0" y="6777"/>
                    <a:pt x="304" y="7354"/>
                    <a:pt x="821" y="7537"/>
                  </a:cubicBezTo>
                  <a:cubicBezTo>
                    <a:pt x="943" y="7567"/>
                    <a:pt x="1034" y="7597"/>
                    <a:pt x="1156" y="7597"/>
                  </a:cubicBezTo>
                  <a:cubicBezTo>
                    <a:pt x="1581" y="7597"/>
                    <a:pt x="1976" y="7324"/>
                    <a:pt x="2098" y="6898"/>
                  </a:cubicBezTo>
                  <a:cubicBezTo>
                    <a:pt x="2736" y="5044"/>
                    <a:pt x="3587" y="3251"/>
                    <a:pt x="4590" y="1549"/>
                  </a:cubicBezTo>
                  <a:cubicBezTo>
                    <a:pt x="4894" y="1062"/>
                    <a:pt x="4742" y="424"/>
                    <a:pt x="4256" y="150"/>
                  </a:cubicBezTo>
                  <a:cubicBezTo>
                    <a:pt x="4092" y="48"/>
                    <a:pt x="3914" y="1"/>
                    <a:pt x="3738"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39" name="Google Shape;239;p19"/>
            <p:cNvSpPr/>
            <p:nvPr/>
          </p:nvSpPr>
          <p:spPr>
            <a:xfrm>
              <a:off x="9364914" y="1065015"/>
              <a:ext cx="139336" cy="215850"/>
            </a:xfrm>
            <a:custGeom>
              <a:rect b="b" l="l" r="r" t="t"/>
              <a:pathLst>
                <a:path extrusionOk="0" h="7583" w="4895">
                  <a:moveTo>
                    <a:pt x="1150" y="1"/>
                  </a:moveTo>
                  <a:cubicBezTo>
                    <a:pt x="977" y="1"/>
                    <a:pt x="801" y="45"/>
                    <a:pt x="639" y="136"/>
                  </a:cubicBezTo>
                  <a:cubicBezTo>
                    <a:pt x="153" y="440"/>
                    <a:pt x="1" y="1048"/>
                    <a:pt x="274" y="1534"/>
                  </a:cubicBezTo>
                  <a:cubicBezTo>
                    <a:pt x="1308" y="3236"/>
                    <a:pt x="2159" y="5060"/>
                    <a:pt x="2767" y="6884"/>
                  </a:cubicBezTo>
                  <a:cubicBezTo>
                    <a:pt x="2919" y="7309"/>
                    <a:pt x="3314" y="7583"/>
                    <a:pt x="3739" y="7583"/>
                  </a:cubicBezTo>
                  <a:cubicBezTo>
                    <a:pt x="3861" y="7583"/>
                    <a:pt x="3952" y="7583"/>
                    <a:pt x="4074" y="7522"/>
                  </a:cubicBezTo>
                  <a:cubicBezTo>
                    <a:pt x="4590" y="7340"/>
                    <a:pt x="4894" y="6793"/>
                    <a:pt x="4712" y="6246"/>
                  </a:cubicBezTo>
                  <a:cubicBezTo>
                    <a:pt x="4013" y="4270"/>
                    <a:pt x="3131" y="2324"/>
                    <a:pt x="2037" y="501"/>
                  </a:cubicBezTo>
                  <a:cubicBezTo>
                    <a:pt x="1835" y="177"/>
                    <a:pt x="1497" y="1"/>
                    <a:pt x="1150"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0" name="Google Shape;240;p19"/>
            <p:cNvSpPr/>
            <p:nvPr/>
          </p:nvSpPr>
          <p:spPr>
            <a:xfrm>
              <a:off x="7856866" y="808773"/>
              <a:ext cx="194701" cy="174462"/>
            </a:xfrm>
            <a:custGeom>
              <a:rect b="b" l="l" r="r" t="t"/>
              <a:pathLst>
                <a:path extrusionOk="0" h="6129" w="6840">
                  <a:moveTo>
                    <a:pt x="5693" y="1"/>
                  </a:moveTo>
                  <a:cubicBezTo>
                    <a:pt x="5486" y="1"/>
                    <a:pt x="5279" y="66"/>
                    <a:pt x="5106" y="202"/>
                  </a:cubicBezTo>
                  <a:cubicBezTo>
                    <a:pt x="3374" y="1478"/>
                    <a:pt x="1793" y="2907"/>
                    <a:pt x="395" y="4427"/>
                  </a:cubicBezTo>
                  <a:cubicBezTo>
                    <a:pt x="0" y="4852"/>
                    <a:pt x="30" y="5491"/>
                    <a:pt x="456" y="5886"/>
                  </a:cubicBezTo>
                  <a:cubicBezTo>
                    <a:pt x="638" y="6038"/>
                    <a:pt x="881" y="6129"/>
                    <a:pt x="1125" y="6129"/>
                  </a:cubicBezTo>
                  <a:cubicBezTo>
                    <a:pt x="1398" y="6129"/>
                    <a:pt x="1672" y="6038"/>
                    <a:pt x="1885" y="5825"/>
                  </a:cubicBezTo>
                  <a:cubicBezTo>
                    <a:pt x="3222" y="4366"/>
                    <a:pt x="4681" y="3028"/>
                    <a:pt x="6292" y="1843"/>
                  </a:cubicBezTo>
                  <a:cubicBezTo>
                    <a:pt x="6748" y="1509"/>
                    <a:pt x="6839" y="870"/>
                    <a:pt x="6505" y="414"/>
                  </a:cubicBezTo>
                  <a:cubicBezTo>
                    <a:pt x="6306" y="143"/>
                    <a:pt x="5999" y="1"/>
                    <a:pt x="5693"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1" name="Google Shape;241;p19"/>
            <p:cNvSpPr/>
            <p:nvPr/>
          </p:nvSpPr>
          <p:spPr>
            <a:xfrm>
              <a:off x="9130448" y="808773"/>
              <a:ext cx="194701" cy="174462"/>
            </a:xfrm>
            <a:custGeom>
              <a:rect b="b" l="l" r="r" t="t"/>
              <a:pathLst>
                <a:path extrusionOk="0" h="6129" w="6840">
                  <a:moveTo>
                    <a:pt x="1153" y="1"/>
                  </a:moveTo>
                  <a:cubicBezTo>
                    <a:pt x="841" y="1"/>
                    <a:pt x="534" y="143"/>
                    <a:pt x="335" y="414"/>
                  </a:cubicBezTo>
                  <a:cubicBezTo>
                    <a:pt x="0" y="870"/>
                    <a:pt x="92" y="1478"/>
                    <a:pt x="548" y="1813"/>
                  </a:cubicBezTo>
                  <a:cubicBezTo>
                    <a:pt x="2159" y="2998"/>
                    <a:pt x="3648" y="4336"/>
                    <a:pt x="4955" y="5794"/>
                  </a:cubicBezTo>
                  <a:cubicBezTo>
                    <a:pt x="5168" y="6007"/>
                    <a:pt x="5441" y="6129"/>
                    <a:pt x="5715" y="6129"/>
                  </a:cubicBezTo>
                  <a:cubicBezTo>
                    <a:pt x="5958" y="6129"/>
                    <a:pt x="6201" y="6038"/>
                    <a:pt x="6414" y="5855"/>
                  </a:cubicBezTo>
                  <a:cubicBezTo>
                    <a:pt x="6809" y="5460"/>
                    <a:pt x="6840" y="4822"/>
                    <a:pt x="6475" y="4427"/>
                  </a:cubicBezTo>
                  <a:cubicBezTo>
                    <a:pt x="5046" y="2877"/>
                    <a:pt x="3466" y="1448"/>
                    <a:pt x="1763" y="202"/>
                  </a:cubicBezTo>
                  <a:cubicBezTo>
                    <a:pt x="1579" y="66"/>
                    <a:pt x="1365" y="1"/>
                    <a:pt x="1153"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2" name="Google Shape;242;p19"/>
            <p:cNvSpPr/>
            <p:nvPr/>
          </p:nvSpPr>
          <p:spPr>
            <a:xfrm>
              <a:off x="8135453" y="657652"/>
              <a:ext cx="228432" cy="118813"/>
            </a:xfrm>
            <a:custGeom>
              <a:rect b="b" l="l" r="r" t="t"/>
              <a:pathLst>
                <a:path extrusionOk="0" h="4174" w="8025">
                  <a:moveTo>
                    <a:pt x="6910" y="0"/>
                  </a:moveTo>
                  <a:cubicBezTo>
                    <a:pt x="6817" y="0"/>
                    <a:pt x="6722" y="13"/>
                    <a:pt x="6627" y="40"/>
                  </a:cubicBezTo>
                  <a:cubicBezTo>
                    <a:pt x="4590" y="587"/>
                    <a:pt x="2614" y="1347"/>
                    <a:pt x="730" y="2258"/>
                  </a:cubicBezTo>
                  <a:cubicBezTo>
                    <a:pt x="213" y="2502"/>
                    <a:pt x="0" y="3109"/>
                    <a:pt x="244" y="3596"/>
                  </a:cubicBezTo>
                  <a:cubicBezTo>
                    <a:pt x="426" y="3961"/>
                    <a:pt x="791" y="4173"/>
                    <a:pt x="1155" y="4173"/>
                  </a:cubicBezTo>
                  <a:cubicBezTo>
                    <a:pt x="1307" y="4173"/>
                    <a:pt x="1459" y="4143"/>
                    <a:pt x="1581" y="4082"/>
                  </a:cubicBezTo>
                  <a:cubicBezTo>
                    <a:pt x="3374" y="3201"/>
                    <a:pt x="5259" y="2502"/>
                    <a:pt x="7174" y="1985"/>
                  </a:cubicBezTo>
                  <a:cubicBezTo>
                    <a:pt x="7721" y="1833"/>
                    <a:pt x="8025" y="1286"/>
                    <a:pt x="7873" y="739"/>
                  </a:cubicBezTo>
                  <a:cubicBezTo>
                    <a:pt x="7747" y="287"/>
                    <a:pt x="7352" y="0"/>
                    <a:pt x="6910"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3" name="Google Shape;243;p19"/>
            <p:cNvSpPr/>
            <p:nvPr/>
          </p:nvSpPr>
          <p:spPr>
            <a:xfrm>
              <a:off x="8818101" y="656855"/>
              <a:ext cx="228460" cy="119610"/>
            </a:xfrm>
            <a:custGeom>
              <a:rect b="b" l="l" r="r" t="t"/>
              <a:pathLst>
                <a:path extrusionOk="0" h="4202" w="8026">
                  <a:moveTo>
                    <a:pt x="1132" y="0"/>
                  </a:moveTo>
                  <a:cubicBezTo>
                    <a:pt x="683" y="0"/>
                    <a:pt x="280" y="309"/>
                    <a:pt x="153" y="767"/>
                  </a:cubicBezTo>
                  <a:cubicBezTo>
                    <a:pt x="1" y="1283"/>
                    <a:pt x="305" y="1861"/>
                    <a:pt x="852" y="2013"/>
                  </a:cubicBezTo>
                  <a:cubicBezTo>
                    <a:pt x="2767" y="2530"/>
                    <a:pt x="4651" y="3229"/>
                    <a:pt x="6445" y="4080"/>
                  </a:cubicBezTo>
                  <a:cubicBezTo>
                    <a:pt x="6566" y="4171"/>
                    <a:pt x="6718" y="4201"/>
                    <a:pt x="6870" y="4201"/>
                  </a:cubicBezTo>
                  <a:cubicBezTo>
                    <a:pt x="7265" y="4201"/>
                    <a:pt x="7600" y="3989"/>
                    <a:pt x="7782" y="3624"/>
                  </a:cubicBezTo>
                  <a:cubicBezTo>
                    <a:pt x="8025" y="3107"/>
                    <a:pt x="7812" y="2499"/>
                    <a:pt x="7296" y="2256"/>
                  </a:cubicBezTo>
                  <a:cubicBezTo>
                    <a:pt x="5411" y="1344"/>
                    <a:pt x="3435" y="615"/>
                    <a:pt x="1399" y="37"/>
                  </a:cubicBezTo>
                  <a:cubicBezTo>
                    <a:pt x="1309" y="12"/>
                    <a:pt x="1220" y="0"/>
                    <a:pt x="1132"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4" name="Google Shape;244;p19"/>
            <p:cNvSpPr/>
            <p:nvPr/>
          </p:nvSpPr>
          <p:spPr>
            <a:xfrm>
              <a:off x="8473760" y="622868"/>
              <a:ext cx="234495" cy="61171"/>
            </a:xfrm>
            <a:custGeom>
              <a:rect b="b" l="l" r="r" t="t"/>
              <a:pathLst>
                <a:path extrusionOk="0" h="2149" w="8238">
                  <a:moveTo>
                    <a:pt x="4119" y="0"/>
                  </a:moveTo>
                  <a:cubicBezTo>
                    <a:pt x="3063" y="0"/>
                    <a:pt x="2006" y="46"/>
                    <a:pt x="973" y="137"/>
                  </a:cubicBezTo>
                  <a:cubicBezTo>
                    <a:pt x="395" y="167"/>
                    <a:pt x="0" y="684"/>
                    <a:pt x="31" y="1231"/>
                  </a:cubicBezTo>
                  <a:cubicBezTo>
                    <a:pt x="91" y="1748"/>
                    <a:pt x="517" y="2143"/>
                    <a:pt x="1064" y="2143"/>
                  </a:cubicBezTo>
                  <a:lnTo>
                    <a:pt x="1155" y="2143"/>
                  </a:lnTo>
                  <a:cubicBezTo>
                    <a:pt x="2128" y="2052"/>
                    <a:pt x="3123" y="2006"/>
                    <a:pt x="4119" y="2006"/>
                  </a:cubicBezTo>
                  <a:cubicBezTo>
                    <a:pt x="5114" y="2006"/>
                    <a:pt x="6110" y="2052"/>
                    <a:pt x="7082" y="2143"/>
                  </a:cubicBezTo>
                  <a:cubicBezTo>
                    <a:pt x="7119" y="2147"/>
                    <a:pt x="7156" y="2149"/>
                    <a:pt x="7192" y="2149"/>
                  </a:cubicBezTo>
                  <a:cubicBezTo>
                    <a:pt x="7720" y="2149"/>
                    <a:pt x="8150" y="1743"/>
                    <a:pt x="8207" y="1231"/>
                  </a:cubicBezTo>
                  <a:cubicBezTo>
                    <a:pt x="8237" y="654"/>
                    <a:pt x="7842" y="167"/>
                    <a:pt x="7265" y="137"/>
                  </a:cubicBezTo>
                  <a:cubicBezTo>
                    <a:pt x="6231" y="46"/>
                    <a:pt x="5175" y="0"/>
                    <a:pt x="4119"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5" name="Google Shape;245;p19"/>
            <p:cNvSpPr/>
            <p:nvPr/>
          </p:nvSpPr>
          <p:spPr>
            <a:xfrm>
              <a:off x="9479115" y="1394013"/>
              <a:ext cx="64075" cy="144688"/>
            </a:xfrm>
            <a:custGeom>
              <a:rect b="b" l="l" r="r" t="t"/>
              <a:pathLst>
                <a:path extrusionOk="0" h="5083" w="2251">
                  <a:moveTo>
                    <a:pt x="1054" y="1"/>
                  </a:moveTo>
                  <a:cubicBezTo>
                    <a:pt x="1018" y="1"/>
                    <a:pt x="980" y="3"/>
                    <a:pt x="943" y="7"/>
                  </a:cubicBezTo>
                  <a:cubicBezTo>
                    <a:pt x="396" y="68"/>
                    <a:pt x="1" y="584"/>
                    <a:pt x="62" y="1131"/>
                  </a:cubicBezTo>
                  <a:cubicBezTo>
                    <a:pt x="153" y="2104"/>
                    <a:pt x="214" y="3077"/>
                    <a:pt x="214" y="4049"/>
                  </a:cubicBezTo>
                  <a:cubicBezTo>
                    <a:pt x="214" y="4627"/>
                    <a:pt x="670" y="5083"/>
                    <a:pt x="1217" y="5083"/>
                  </a:cubicBezTo>
                  <a:cubicBezTo>
                    <a:pt x="1794" y="5083"/>
                    <a:pt x="2250" y="4627"/>
                    <a:pt x="2250" y="4049"/>
                  </a:cubicBezTo>
                  <a:cubicBezTo>
                    <a:pt x="2250" y="3016"/>
                    <a:pt x="2189" y="1952"/>
                    <a:pt x="2068" y="919"/>
                  </a:cubicBezTo>
                  <a:cubicBezTo>
                    <a:pt x="2011" y="380"/>
                    <a:pt x="1559" y="1"/>
                    <a:pt x="105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6" name="Google Shape;246;p19"/>
            <p:cNvSpPr/>
            <p:nvPr/>
          </p:nvSpPr>
          <p:spPr>
            <a:xfrm>
              <a:off x="9486915" y="2096729"/>
              <a:ext cx="58012" cy="233641"/>
            </a:xfrm>
            <a:custGeom>
              <a:rect b="b" l="l" r="r" t="t"/>
              <a:pathLst>
                <a:path extrusionOk="0" h="8208" w="2038">
                  <a:moveTo>
                    <a:pt x="1034" y="1"/>
                  </a:moveTo>
                  <a:cubicBezTo>
                    <a:pt x="456" y="1"/>
                    <a:pt x="1" y="457"/>
                    <a:pt x="1" y="1004"/>
                  </a:cubicBezTo>
                  <a:lnTo>
                    <a:pt x="1" y="7205"/>
                  </a:lnTo>
                  <a:cubicBezTo>
                    <a:pt x="1" y="7752"/>
                    <a:pt x="456" y="8208"/>
                    <a:pt x="1034" y="8208"/>
                  </a:cubicBezTo>
                  <a:cubicBezTo>
                    <a:pt x="1581" y="8208"/>
                    <a:pt x="2037" y="7782"/>
                    <a:pt x="2037" y="7205"/>
                  </a:cubicBezTo>
                  <a:lnTo>
                    <a:pt x="2037" y="1004"/>
                  </a:lnTo>
                  <a:cubicBezTo>
                    <a:pt x="2037" y="457"/>
                    <a:pt x="1581" y="1"/>
                    <a:pt x="103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7" name="Google Shape;247;p19"/>
            <p:cNvSpPr/>
            <p:nvPr/>
          </p:nvSpPr>
          <p:spPr>
            <a:xfrm>
              <a:off x="9486915" y="1744588"/>
              <a:ext cx="58012" cy="233641"/>
            </a:xfrm>
            <a:custGeom>
              <a:rect b="b" l="l" r="r" t="t"/>
              <a:pathLst>
                <a:path extrusionOk="0" h="8208" w="2038">
                  <a:moveTo>
                    <a:pt x="1034" y="1"/>
                  </a:moveTo>
                  <a:cubicBezTo>
                    <a:pt x="456" y="1"/>
                    <a:pt x="1" y="457"/>
                    <a:pt x="1" y="1004"/>
                  </a:cubicBezTo>
                  <a:lnTo>
                    <a:pt x="1" y="7205"/>
                  </a:lnTo>
                  <a:cubicBezTo>
                    <a:pt x="1" y="7752"/>
                    <a:pt x="456" y="8208"/>
                    <a:pt x="1034" y="8208"/>
                  </a:cubicBezTo>
                  <a:cubicBezTo>
                    <a:pt x="1581" y="8208"/>
                    <a:pt x="2037" y="7752"/>
                    <a:pt x="2037" y="7205"/>
                  </a:cubicBezTo>
                  <a:lnTo>
                    <a:pt x="2037" y="1004"/>
                  </a:lnTo>
                  <a:cubicBezTo>
                    <a:pt x="2037" y="457"/>
                    <a:pt x="1581" y="1"/>
                    <a:pt x="1034"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8" name="Google Shape;248;p19"/>
            <p:cNvSpPr/>
            <p:nvPr/>
          </p:nvSpPr>
          <p:spPr>
            <a:xfrm>
              <a:off x="9486915" y="1480718"/>
              <a:ext cx="58012" cy="144517"/>
            </a:xfrm>
            <a:custGeom>
              <a:rect b="b" l="l" r="r" t="t"/>
              <a:pathLst>
                <a:path extrusionOk="0" h="5077" w="2038">
                  <a:moveTo>
                    <a:pt x="1034" y="0"/>
                  </a:moveTo>
                  <a:cubicBezTo>
                    <a:pt x="456" y="0"/>
                    <a:pt x="1" y="456"/>
                    <a:pt x="1" y="1003"/>
                  </a:cubicBezTo>
                  <a:lnTo>
                    <a:pt x="1" y="4043"/>
                  </a:lnTo>
                  <a:cubicBezTo>
                    <a:pt x="1" y="4620"/>
                    <a:pt x="456" y="5076"/>
                    <a:pt x="1034" y="5076"/>
                  </a:cubicBezTo>
                  <a:cubicBezTo>
                    <a:pt x="1581" y="5076"/>
                    <a:pt x="2037" y="4620"/>
                    <a:pt x="2037" y="4043"/>
                  </a:cubicBezTo>
                  <a:lnTo>
                    <a:pt x="2037" y="1003"/>
                  </a:lnTo>
                  <a:cubicBezTo>
                    <a:pt x="2037" y="456"/>
                    <a:pt x="1581" y="0"/>
                    <a:pt x="103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49" name="Google Shape;249;p19"/>
            <p:cNvSpPr/>
            <p:nvPr/>
          </p:nvSpPr>
          <p:spPr>
            <a:xfrm>
              <a:off x="3767841" y="2398714"/>
              <a:ext cx="413625" cy="414450"/>
            </a:xfrm>
            <a:custGeom>
              <a:rect b="b" l="l" r="r" t="t"/>
              <a:pathLst>
                <a:path extrusionOk="0" h="14560" w="14531">
                  <a:moveTo>
                    <a:pt x="7265" y="0"/>
                  </a:moveTo>
                  <a:cubicBezTo>
                    <a:pt x="3253" y="0"/>
                    <a:pt x="1" y="3252"/>
                    <a:pt x="1" y="7265"/>
                  </a:cubicBezTo>
                  <a:cubicBezTo>
                    <a:pt x="1" y="11277"/>
                    <a:pt x="3253" y="14559"/>
                    <a:pt x="7265" y="14559"/>
                  </a:cubicBezTo>
                  <a:cubicBezTo>
                    <a:pt x="11278" y="14559"/>
                    <a:pt x="14530" y="11277"/>
                    <a:pt x="14530" y="7265"/>
                  </a:cubicBezTo>
                  <a:cubicBezTo>
                    <a:pt x="14530" y="3252"/>
                    <a:pt x="11278" y="0"/>
                    <a:pt x="7265"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1</a:t>
              </a:r>
              <a:endParaRPr b="0" i="0" sz="1400" u="none" cap="none" strike="noStrike">
                <a:solidFill>
                  <a:srgbClr val="000000"/>
                </a:solidFill>
                <a:latin typeface="Nunito"/>
                <a:ea typeface="Nunito"/>
                <a:cs typeface="Nunito"/>
                <a:sym typeface="Nunito"/>
              </a:endParaRPr>
            </a:p>
          </p:txBody>
        </p:sp>
        <p:sp>
          <p:nvSpPr>
            <p:cNvPr id="250" name="Google Shape;250;p19"/>
            <p:cNvSpPr/>
            <p:nvPr/>
          </p:nvSpPr>
          <p:spPr>
            <a:xfrm>
              <a:off x="3814954" y="966151"/>
              <a:ext cx="413596" cy="413596"/>
            </a:xfrm>
            <a:custGeom>
              <a:rect b="b" l="l" r="r" t="t"/>
              <a:pathLst>
                <a:path extrusionOk="0" h="14530" w="14530">
                  <a:moveTo>
                    <a:pt x="7265" y="1"/>
                  </a:moveTo>
                  <a:cubicBezTo>
                    <a:pt x="3253" y="1"/>
                    <a:pt x="0" y="3253"/>
                    <a:pt x="0" y="7265"/>
                  </a:cubicBezTo>
                  <a:cubicBezTo>
                    <a:pt x="0" y="11278"/>
                    <a:pt x="3253" y="14530"/>
                    <a:pt x="7265" y="14530"/>
                  </a:cubicBezTo>
                  <a:cubicBezTo>
                    <a:pt x="11277" y="14530"/>
                    <a:pt x="14530" y="11278"/>
                    <a:pt x="14530" y="7265"/>
                  </a:cubicBezTo>
                  <a:cubicBezTo>
                    <a:pt x="14530" y="3253"/>
                    <a:pt x="11277" y="1"/>
                    <a:pt x="7265"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2</a:t>
              </a:r>
              <a:endParaRPr b="0" i="0" sz="1400" u="none" cap="none" strike="noStrike">
                <a:solidFill>
                  <a:srgbClr val="000000"/>
                </a:solidFill>
                <a:latin typeface="Nunito"/>
                <a:ea typeface="Nunito"/>
                <a:cs typeface="Nunito"/>
                <a:sym typeface="Nunito"/>
              </a:endParaRPr>
            </a:p>
          </p:txBody>
        </p:sp>
        <p:sp>
          <p:nvSpPr>
            <p:cNvPr id="251" name="Google Shape;251;p19"/>
            <p:cNvSpPr/>
            <p:nvPr/>
          </p:nvSpPr>
          <p:spPr>
            <a:xfrm>
              <a:off x="5617229" y="1316745"/>
              <a:ext cx="413596" cy="414479"/>
            </a:xfrm>
            <a:custGeom>
              <a:rect b="b" l="l" r="r" t="t"/>
              <a:pathLst>
                <a:path extrusionOk="0" h="14561" w="14530">
                  <a:moveTo>
                    <a:pt x="7265" y="1"/>
                  </a:moveTo>
                  <a:cubicBezTo>
                    <a:pt x="3252" y="1"/>
                    <a:pt x="0" y="3284"/>
                    <a:pt x="0" y="7296"/>
                  </a:cubicBezTo>
                  <a:cubicBezTo>
                    <a:pt x="0" y="11308"/>
                    <a:pt x="3252" y="14560"/>
                    <a:pt x="7265" y="14560"/>
                  </a:cubicBezTo>
                  <a:cubicBezTo>
                    <a:pt x="11277" y="14560"/>
                    <a:pt x="14529" y="11308"/>
                    <a:pt x="14529" y="7296"/>
                  </a:cubicBezTo>
                  <a:cubicBezTo>
                    <a:pt x="14529" y="3284"/>
                    <a:pt x="11277" y="1"/>
                    <a:pt x="7265"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3</a:t>
              </a:r>
              <a:endParaRPr b="0" i="0" sz="1400" u="none" cap="none" strike="noStrike">
                <a:solidFill>
                  <a:srgbClr val="000000"/>
                </a:solidFill>
                <a:latin typeface="Nunito"/>
                <a:ea typeface="Nunito"/>
                <a:cs typeface="Nunito"/>
                <a:sym typeface="Nunito"/>
              </a:endParaRPr>
            </a:p>
          </p:txBody>
        </p:sp>
        <p:sp>
          <p:nvSpPr>
            <p:cNvPr id="252" name="Google Shape;252;p19"/>
            <p:cNvSpPr/>
            <p:nvPr/>
          </p:nvSpPr>
          <p:spPr>
            <a:xfrm>
              <a:off x="5613341" y="3101259"/>
              <a:ext cx="413625" cy="413596"/>
            </a:xfrm>
            <a:custGeom>
              <a:rect b="b" l="l" r="r" t="t"/>
              <a:pathLst>
                <a:path extrusionOk="0" h="14530" w="14531">
                  <a:moveTo>
                    <a:pt x="7266" y="0"/>
                  </a:moveTo>
                  <a:cubicBezTo>
                    <a:pt x="3253" y="0"/>
                    <a:pt x="1" y="3253"/>
                    <a:pt x="1" y="7265"/>
                  </a:cubicBezTo>
                  <a:cubicBezTo>
                    <a:pt x="1" y="11277"/>
                    <a:pt x="3253" y="14529"/>
                    <a:pt x="7266" y="14529"/>
                  </a:cubicBezTo>
                  <a:cubicBezTo>
                    <a:pt x="11278" y="14529"/>
                    <a:pt x="14530" y="11277"/>
                    <a:pt x="14530" y="7265"/>
                  </a:cubicBezTo>
                  <a:cubicBezTo>
                    <a:pt x="14530" y="3253"/>
                    <a:pt x="11278" y="0"/>
                    <a:pt x="7266"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4</a:t>
              </a:r>
              <a:endParaRPr b="0" i="0" sz="1400" u="none" cap="none" strike="noStrike">
                <a:solidFill>
                  <a:srgbClr val="000000"/>
                </a:solidFill>
                <a:latin typeface="Nunito"/>
                <a:ea typeface="Nunito"/>
                <a:cs typeface="Nunito"/>
                <a:sym typeface="Nunito"/>
              </a:endParaRPr>
            </a:p>
          </p:txBody>
        </p:sp>
        <p:sp>
          <p:nvSpPr>
            <p:cNvPr id="253" name="Google Shape;253;p19"/>
            <p:cNvSpPr/>
            <p:nvPr/>
          </p:nvSpPr>
          <p:spPr>
            <a:xfrm>
              <a:off x="6877443" y="4219108"/>
              <a:ext cx="413596" cy="413596"/>
            </a:xfrm>
            <a:custGeom>
              <a:rect b="b" l="l" r="r" t="t"/>
              <a:pathLst>
                <a:path extrusionOk="0" h="14530" w="14530">
                  <a:moveTo>
                    <a:pt x="7265" y="0"/>
                  </a:moveTo>
                  <a:cubicBezTo>
                    <a:pt x="3252" y="0"/>
                    <a:pt x="0" y="3253"/>
                    <a:pt x="0" y="7265"/>
                  </a:cubicBezTo>
                  <a:cubicBezTo>
                    <a:pt x="0" y="11277"/>
                    <a:pt x="3252" y="14529"/>
                    <a:pt x="7265" y="14529"/>
                  </a:cubicBezTo>
                  <a:cubicBezTo>
                    <a:pt x="11277" y="14529"/>
                    <a:pt x="14529" y="11277"/>
                    <a:pt x="14529" y="7265"/>
                  </a:cubicBezTo>
                  <a:cubicBezTo>
                    <a:pt x="14529" y="3253"/>
                    <a:pt x="11277" y="0"/>
                    <a:pt x="7265"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5</a:t>
              </a:r>
              <a:endParaRPr b="0" i="0" sz="1400" u="none" cap="none" strike="noStrike">
                <a:solidFill>
                  <a:srgbClr val="000000"/>
                </a:solidFill>
                <a:latin typeface="Nunito"/>
                <a:ea typeface="Nunito"/>
                <a:cs typeface="Nunito"/>
                <a:sym typeface="Nunito"/>
              </a:endParaRPr>
            </a:p>
          </p:txBody>
        </p:sp>
        <p:sp>
          <p:nvSpPr>
            <p:cNvPr id="254" name="Google Shape;254;p19"/>
            <p:cNvSpPr/>
            <p:nvPr/>
          </p:nvSpPr>
          <p:spPr>
            <a:xfrm>
              <a:off x="7451069" y="2358892"/>
              <a:ext cx="413596" cy="414479"/>
            </a:xfrm>
            <a:custGeom>
              <a:rect b="b" l="l" r="r" t="t"/>
              <a:pathLst>
                <a:path extrusionOk="0" h="14561" w="14530">
                  <a:moveTo>
                    <a:pt x="7265" y="1"/>
                  </a:moveTo>
                  <a:cubicBezTo>
                    <a:pt x="3253" y="1"/>
                    <a:pt x="0" y="3253"/>
                    <a:pt x="0" y="7265"/>
                  </a:cubicBezTo>
                  <a:cubicBezTo>
                    <a:pt x="0" y="11308"/>
                    <a:pt x="3253" y="14560"/>
                    <a:pt x="7265" y="14560"/>
                  </a:cubicBezTo>
                  <a:cubicBezTo>
                    <a:pt x="11277" y="14560"/>
                    <a:pt x="14530" y="11308"/>
                    <a:pt x="14530" y="7265"/>
                  </a:cubicBezTo>
                  <a:cubicBezTo>
                    <a:pt x="14530" y="3253"/>
                    <a:pt x="11277" y="1"/>
                    <a:pt x="7265"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6</a:t>
              </a:r>
              <a:endParaRPr b="0" i="0" sz="1400" u="none" cap="none" strike="noStrike">
                <a:solidFill>
                  <a:srgbClr val="000000"/>
                </a:solidFill>
                <a:latin typeface="Nunito"/>
                <a:ea typeface="Nunito"/>
                <a:cs typeface="Nunito"/>
                <a:sym typeface="Nunito"/>
              </a:endParaRPr>
            </a:p>
          </p:txBody>
        </p:sp>
        <p:sp>
          <p:nvSpPr>
            <p:cNvPr id="255" name="Google Shape;255;p19"/>
            <p:cNvSpPr/>
            <p:nvPr/>
          </p:nvSpPr>
          <p:spPr>
            <a:xfrm>
              <a:off x="8724650" y="510801"/>
              <a:ext cx="413625" cy="414479"/>
            </a:xfrm>
            <a:custGeom>
              <a:rect b="b" l="l" r="r" t="t"/>
              <a:pathLst>
                <a:path extrusionOk="0" h="14561" w="14531">
                  <a:moveTo>
                    <a:pt x="7265" y="1"/>
                  </a:moveTo>
                  <a:cubicBezTo>
                    <a:pt x="3253" y="1"/>
                    <a:pt x="1" y="3253"/>
                    <a:pt x="1" y="7265"/>
                  </a:cubicBezTo>
                  <a:cubicBezTo>
                    <a:pt x="1" y="11308"/>
                    <a:pt x="3253" y="14560"/>
                    <a:pt x="7265" y="14560"/>
                  </a:cubicBezTo>
                  <a:cubicBezTo>
                    <a:pt x="11278" y="14560"/>
                    <a:pt x="14530" y="11308"/>
                    <a:pt x="14530" y="7265"/>
                  </a:cubicBezTo>
                  <a:cubicBezTo>
                    <a:pt x="14530" y="3253"/>
                    <a:pt x="11278" y="1"/>
                    <a:pt x="7265"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7</a:t>
              </a:r>
              <a:endParaRPr b="0" i="0" sz="1400" u="none" cap="none" strike="noStrike">
                <a:solidFill>
                  <a:srgbClr val="000000"/>
                </a:solidFill>
                <a:latin typeface="Nunito"/>
                <a:ea typeface="Nunito"/>
                <a:cs typeface="Nunito"/>
                <a:sym typeface="Nunito"/>
              </a:endParaRPr>
            </a:p>
          </p:txBody>
        </p:sp>
        <p:sp>
          <p:nvSpPr>
            <p:cNvPr id="256" name="Google Shape;256;p19"/>
            <p:cNvSpPr/>
            <p:nvPr/>
          </p:nvSpPr>
          <p:spPr>
            <a:xfrm>
              <a:off x="9321647" y="2019731"/>
              <a:ext cx="414479" cy="414479"/>
            </a:xfrm>
            <a:custGeom>
              <a:rect b="b" l="l" r="r" t="t"/>
              <a:pathLst>
                <a:path extrusionOk="0" h="14561" w="14561">
                  <a:moveTo>
                    <a:pt x="7296" y="1"/>
                  </a:moveTo>
                  <a:cubicBezTo>
                    <a:pt x="3253" y="1"/>
                    <a:pt x="1" y="3253"/>
                    <a:pt x="1" y="7265"/>
                  </a:cubicBezTo>
                  <a:cubicBezTo>
                    <a:pt x="1" y="11308"/>
                    <a:pt x="3253" y="14560"/>
                    <a:pt x="7296" y="14560"/>
                  </a:cubicBezTo>
                  <a:cubicBezTo>
                    <a:pt x="11308" y="14560"/>
                    <a:pt x="14560" y="11308"/>
                    <a:pt x="14560" y="7265"/>
                  </a:cubicBezTo>
                  <a:cubicBezTo>
                    <a:pt x="14560" y="3253"/>
                    <a:pt x="11308" y="1"/>
                    <a:pt x="7296" y="1"/>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8</a:t>
              </a:r>
              <a:endParaRPr b="0" i="0" sz="1400" u="none" cap="none" strike="noStrike">
                <a:solidFill>
                  <a:srgbClr val="000000"/>
                </a:solidFill>
                <a:latin typeface="Nunito"/>
                <a:ea typeface="Nunito"/>
                <a:cs typeface="Nunito"/>
                <a:sym typeface="Nunito"/>
              </a:endParaRPr>
            </a:p>
          </p:txBody>
        </p:sp>
        <p:sp>
          <p:nvSpPr>
            <p:cNvPr id="257" name="Google Shape;257;p19"/>
            <p:cNvSpPr/>
            <p:nvPr/>
          </p:nvSpPr>
          <p:spPr>
            <a:xfrm>
              <a:off x="5811084" y="3566735"/>
              <a:ext cx="57983" cy="234495"/>
            </a:xfrm>
            <a:custGeom>
              <a:rect b="b" l="l" r="r" t="t"/>
              <a:pathLst>
                <a:path extrusionOk="0" h="8238" w="2037">
                  <a:moveTo>
                    <a:pt x="1034" y="0"/>
                  </a:moveTo>
                  <a:cubicBezTo>
                    <a:pt x="456" y="0"/>
                    <a:pt x="0" y="456"/>
                    <a:pt x="0" y="1034"/>
                  </a:cubicBezTo>
                  <a:lnTo>
                    <a:pt x="0" y="7204"/>
                  </a:lnTo>
                  <a:cubicBezTo>
                    <a:pt x="0" y="7782"/>
                    <a:pt x="456" y="8237"/>
                    <a:pt x="1034" y="8237"/>
                  </a:cubicBezTo>
                  <a:cubicBezTo>
                    <a:pt x="1581" y="8237"/>
                    <a:pt x="2037" y="7782"/>
                    <a:pt x="2037" y="7204"/>
                  </a:cubicBezTo>
                  <a:lnTo>
                    <a:pt x="2037" y="1034"/>
                  </a:lnTo>
                  <a:cubicBezTo>
                    <a:pt x="2037" y="456"/>
                    <a:pt x="1581" y="0"/>
                    <a:pt x="1034" y="0"/>
                  </a:cubicBezTo>
                  <a:close/>
                </a:path>
              </a:pathLst>
            </a:custGeom>
            <a:gradFill>
              <a:gsLst>
                <a:gs pos="0">
                  <a:srgbClr val="F1F168"/>
                </a:gs>
                <a:gs pos="100000">
                  <a:srgbClr val="38761D"/>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grpSp>
      <p:sp>
        <p:nvSpPr>
          <p:cNvPr id="258" name="Google Shape;258;p19"/>
          <p:cNvSpPr txBox="1"/>
          <p:nvPr/>
        </p:nvSpPr>
        <p:spPr>
          <a:xfrm>
            <a:off x="65300" y="3478000"/>
            <a:ext cx="2163600" cy="58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2"/>
                </a:solidFill>
                <a:latin typeface="Nunito"/>
                <a:ea typeface="Nunito"/>
                <a:cs typeface="Nunito"/>
                <a:sym typeface="Nunito"/>
              </a:rPr>
              <a:t>List of all Products we want to keep in Warehouse</a:t>
            </a:r>
            <a:endParaRPr b="1" i="0" sz="800" u="none" cap="none" strike="noStrike">
              <a:solidFill>
                <a:schemeClr val="dk2"/>
              </a:solidFill>
              <a:latin typeface="Nunito"/>
              <a:ea typeface="Nunito"/>
              <a:cs typeface="Nunito"/>
              <a:sym typeface="Nunito"/>
            </a:endParaRPr>
          </a:p>
        </p:txBody>
      </p:sp>
      <p:cxnSp>
        <p:nvCxnSpPr>
          <p:cNvPr id="259" name="Google Shape;259;p19"/>
          <p:cNvCxnSpPr>
            <a:endCxn id="258" idx="0"/>
          </p:cNvCxnSpPr>
          <p:nvPr/>
        </p:nvCxnSpPr>
        <p:spPr>
          <a:xfrm flipH="1">
            <a:off x="1147100" y="3232900"/>
            <a:ext cx="640800" cy="245100"/>
          </a:xfrm>
          <a:prstGeom prst="bentConnector2">
            <a:avLst/>
          </a:prstGeom>
          <a:noFill/>
          <a:ln cap="flat" cmpd="sng" w="9525">
            <a:solidFill>
              <a:schemeClr val="dk2"/>
            </a:solidFill>
            <a:prstDash val="dot"/>
            <a:round/>
            <a:headEnd len="sm" w="sm" type="none"/>
            <a:tailEnd len="sm" w="sm" type="none"/>
          </a:ln>
        </p:spPr>
      </p:cxnSp>
      <p:sp>
        <p:nvSpPr>
          <p:cNvPr id="260" name="Google Shape;260;p19"/>
          <p:cNvSpPr txBox="1"/>
          <p:nvPr/>
        </p:nvSpPr>
        <p:spPr>
          <a:xfrm>
            <a:off x="-148300" y="2220188"/>
            <a:ext cx="2286000" cy="58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2"/>
                </a:solidFill>
                <a:latin typeface="Nunito"/>
                <a:ea typeface="Nunito"/>
                <a:cs typeface="Nunito"/>
                <a:sym typeface="Nunito"/>
              </a:rPr>
              <a:t>Code for placing products randomly in Warehouse</a:t>
            </a:r>
            <a:endParaRPr b="1" i="0" sz="1200" u="none" cap="none" strike="noStrike">
              <a:solidFill>
                <a:schemeClr val="dk2"/>
              </a:solidFill>
              <a:latin typeface="Nunito"/>
              <a:ea typeface="Nunito"/>
              <a:cs typeface="Nunito"/>
              <a:sym typeface="Nunito"/>
            </a:endParaRPr>
          </a:p>
        </p:txBody>
      </p:sp>
      <p:cxnSp>
        <p:nvCxnSpPr>
          <p:cNvPr id="261" name="Google Shape;261;p19"/>
          <p:cNvCxnSpPr>
            <a:endCxn id="260" idx="0"/>
          </p:cNvCxnSpPr>
          <p:nvPr/>
        </p:nvCxnSpPr>
        <p:spPr>
          <a:xfrm flipH="1">
            <a:off x="994700" y="2024888"/>
            <a:ext cx="858600" cy="195300"/>
          </a:xfrm>
          <a:prstGeom prst="bentConnector2">
            <a:avLst/>
          </a:prstGeom>
          <a:noFill/>
          <a:ln cap="flat" cmpd="sng" w="9525">
            <a:solidFill>
              <a:schemeClr val="dk2"/>
            </a:solidFill>
            <a:prstDash val="dot"/>
            <a:round/>
            <a:headEnd len="sm" w="sm" type="none"/>
            <a:tailEnd len="sm" w="sm" type="none"/>
          </a:ln>
        </p:spPr>
      </p:cxnSp>
      <p:sp>
        <p:nvSpPr>
          <p:cNvPr id="262" name="Google Shape;262;p19"/>
          <p:cNvSpPr txBox="1"/>
          <p:nvPr/>
        </p:nvSpPr>
        <p:spPr>
          <a:xfrm>
            <a:off x="3486175" y="1418707"/>
            <a:ext cx="2163600" cy="58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2"/>
                </a:solidFill>
                <a:latin typeface="Nunito"/>
                <a:ea typeface="Nunito"/>
                <a:cs typeface="Nunito"/>
                <a:sym typeface="Nunito"/>
              </a:rPr>
              <a:t>Get Map of products locations and vacant places</a:t>
            </a:r>
            <a:endParaRPr b="1" i="0" sz="1200" u="none" cap="none" strike="noStrike">
              <a:solidFill>
                <a:schemeClr val="dk2"/>
              </a:solidFill>
              <a:latin typeface="Nunito"/>
              <a:ea typeface="Nunito"/>
              <a:cs typeface="Nunito"/>
              <a:sym typeface="Nunito"/>
            </a:endParaRPr>
          </a:p>
        </p:txBody>
      </p:sp>
      <p:cxnSp>
        <p:nvCxnSpPr>
          <p:cNvPr id="263" name="Google Shape;263;p19"/>
          <p:cNvCxnSpPr>
            <a:endCxn id="262" idx="2"/>
          </p:cNvCxnSpPr>
          <p:nvPr/>
        </p:nvCxnSpPr>
        <p:spPr>
          <a:xfrm flipH="1" rot="10800000">
            <a:off x="3935275" y="2000407"/>
            <a:ext cx="632700" cy="318300"/>
          </a:xfrm>
          <a:prstGeom prst="bentConnector2">
            <a:avLst/>
          </a:prstGeom>
          <a:noFill/>
          <a:ln cap="flat" cmpd="sng" w="9525">
            <a:solidFill>
              <a:srgbClr val="000000"/>
            </a:solidFill>
            <a:prstDash val="dot"/>
            <a:round/>
            <a:headEnd len="sm" w="sm" type="none"/>
            <a:tailEnd len="sm" w="sm" type="none"/>
          </a:ln>
        </p:spPr>
      </p:cxnSp>
      <p:sp>
        <p:nvSpPr>
          <p:cNvPr id="264" name="Google Shape;264;p19"/>
          <p:cNvSpPr txBox="1"/>
          <p:nvPr/>
        </p:nvSpPr>
        <p:spPr>
          <a:xfrm>
            <a:off x="1494225" y="4310750"/>
            <a:ext cx="2522700" cy="58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2"/>
                </a:solidFill>
                <a:latin typeface="Nunito"/>
                <a:ea typeface="Nunito"/>
                <a:cs typeface="Nunito"/>
                <a:sym typeface="Nunito"/>
              </a:rPr>
              <a:t>Orders list of products to be picked from Warehouse </a:t>
            </a:r>
            <a:endParaRPr b="1" i="0" sz="1200" u="none" cap="none" strike="noStrike">
              <a:solidFill>
                <a:schemeClr val="dk2"/>
              </a:solidFill>
              <a:latin typeface="Nunito"/>
              <a:ea typeface="Nunito"/>
              <a:cs typeface="Nunito"/>
              <a:sym typeface="Nunito"/>
            </a:endParaRPr>
          </a:p>
        </p:txBody>
      </p:sp>
      <p:cxnSp>
        <p:nvCxnSpPr>
          <p:cNvPr id="265" name="Google Shape;265;p19"/>
          <p:cNvCxnSpPr>
            <a:endCxn id="264" idx="0"/>
          </p:cNvCxnSpPr>
          <p:nvPr/>
        </p:nvCxnSpPr>
        <p:spPr>
          <a:xfrm flipH="1">
            <a:off x="2755575" y="3845450"/>
            <a:ext cx="755100" cy="465300"/>
          </a:xfrm>
          <a:prstGeom prst="bentConnector2">
            <a:avLst/>
          </a:prstGeom>
          <a:noFill/>
          <a:ln cap="flat" cmpd="sng" w="9525">
            <a:solidFill>
              <a:schemeClr val="dk2"/>
            </a:solidFill>
            <a:prstDash val="dot"/>
            <a:round/>
            <a:headEnd len="sm" w="sm" type="none"/>
            <a:tailEnd len="sm" w="sm" type="none"/>
          </a:ln>
        </p:spPr>
      </p:cxnSp>
      <p:sp>
        <p:nvSpPr>
          <p:cNvPr id="266" name="Google Shape;266;p19"/>
          <p:cNvSpPr txBox="1"/>
          <p:nvPr/>
        </p:nvSpPr>
        <p:spPr>
          <a:xfrm>
            <a:off x="5690525" y="4370425"/>
            <a:ext cx="23922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dk2"/>
                </a:solidFill>
                <a:latin typeface="Nunito"/>
                <a:ea typeface="Nunito"/>
                <a:cs typeface="Nunito"/>
                <a:sym typeface="Nunito"/>
              </a:rPr>
              <a:t>Code for distance of each product from its remainings </a:t>
            </a:r>
            <a:endParaRPr b="1" i="0" sz="1200" u="none" cap="none" strike="noStrike">
              <a:solidFill>
                <a:schemeClr val="dk2"/>
              </a:solidFill>
              <a:latin typeface="Nunito"/>
              <a:ea typeface="Nunito"/>
              <a:cs typeface="Nunito"/>
              <a:sym typeface="Nunito"/>
            </a:endParaRPr>
          </a:p>
        </p:txBody>
      </p:sp>
      <p:cxnSp>
        <p:nvCxnSpPr>
          <p:cNvPr id="267" name="Google Shape;267;p19"/>
          <p:cNvCxnSpPr>
            <a:endCxn id="266" idx="1"/>
          </p:cNvCxnSpPr>
          <p:nvPr/>
        </p:nvCxnSpPr>
        <p:spPr>
          <a:xfrm flipH="1" rot="10800000">
            <a:off x="5086325" y="4661275"/>
            <a:ext cx="604200" cy="123000"/>
          </a:xfrm>
          <a:prstGeom prst="bentConnector3">
            <a:avLst>
              <a:gd fmla="val 50000" name="adj1"/>
            </a:avLst>
          </a:prstGeom>
          <a:noFill/>
          <a:ln cap="flat" cmpd="sng" w="9525">
            <a:solidFill>
              <a:schemeClr val="dk2"/>
            </a:solidFill>
            <a:prstDash val="dot"/>
            <a:round/>
            <a:headEnd len="sm" w="sm" type="none"/>
            <a:tailEnd len="sm" w="sm" type="none"/>
          </a:ln>
        </p:spPr>
      </p:cxnSp>
      <p:sp>
        <p:nvSpPr>
          <p:cNvPr id="268" name="Google Shape;268;p19"/>
          <p:cNvSpPr txBox="1"/>
          <p:nvPr/>
        </p:nvSpPr>
        <p:spPr>
          <a:xfrm>
            <a:off x="5649775" y="3584200"/>
            <a:ext cx="15675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dk2"/>
                </a:solidFill>
                <a:latin typeface="Nunito"/>
                <a:ea typeface="Nunito"/>
                <a:cs typeface="Nunito"/>
                <a:sym typeface="Nunito"/>
              </a:rPr>
              <a:t>Get Distance Matrix  </a:t>
            </a:r>
            <a:endParaRPr b="1" i="0" sz="1200" u="none" cap="none" strike="noStrike">
              <a:solidFill>
                <a:schemeClr val="dk2"/>
              </a:solidFill>
              <a:latin typeface="Nunito"/>
              <a:ea typeface="Nunito"/>
              <a:cs typeface="Nunito"/>
              <a:sym typeface="Nunito"/>
            </a:endParaRPr>
          </a:p>
        </p:txBody>
      </p:sp>
      <p:cxnSp>
        <p:nvCxnSpPr>
          <p:cNvPr id="269" name="Google Shape;269;p19"/>
          <p:cNvCxnSpPr>
            <a:endCxn id="268" idx="0"/>
          </p:cNvCxnSpPr>
          <p:nvPr/>
        </p:nvCxnSpPr>
        <p:spPr>
          <a:xfrm>
            <a:off x="5616925" y="3192100"/>
            <a:ext cx="816600" cy="392100"/>
          </a:xfrm>
          <a:prstGeom prst="bentConnector2">
            <a:avLst/>
          </a:prstGeom>
          <a:noFill/>
          <a:ln cap="flat" cmpd="sng" w="9525">
            <a:solidFill>
              <a:schemeClr val="dk2"/>
            </a:solidFill>
            <a:prstDash val="dot"/>
            <a:round/>
            <a:headEnd len="sm" w="sm" type="none"/>
            <a:tailEnd len="sm" w="sm" type="none"/>
          </a:ln>
        </p:spPr>
      </p:cxnSp>
      <p:sp>
        <p:nvSpPr>
          <p:cNvPr id="270" name="Google Shape;270;p19"/>
          <p:cNvSpPr txBox="1"/>
          <p:nvPr/>
        </p:nvSpPr>
        <p:spPr>
          <a:xfrm>
            <a:off x="6711125" y="809675"/>
            <a:ext cx="2286000" cy="58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2"/>
                </a:solidFill>
                <a:latin typeface="Nunito"/>
                <a:ea typeface="Nunito"/>
                <a:cs typeface="Nunito"/>
                <a:sym typeface="Nunito"/>
              </a:rPr>
              <a:t>Feed Distance matrix to   </a:t>
            </a:r>
            <a:r>
              <a:rPr b="1" i="0" lang="en" sz="1200" u="sng" cap="none" strike="noStrike">
                <a:solidFill>
                  <a:srgbClr val="6AA84F"/>
                </a:solidFill>
                <a:latin typeface="Nunito"/>
                <a:ea typeface="Nunito"/>
                <a:cs typeface="Nunito"/>
                <a:sym typeface="Nunito"/>
              </a:rPr>
              <a:t>2-opts Algorithm</a:t>
            </a:r>
            <a:endParaRPr b="1" i="0" sz="1200" u="sng" cap="none" strike="noStrike">
              <a:solidFill>
                <a:srgbClr val="6AA84F"/>
              </a:solidFill>
              <a:latin typeface="Nunito"/>
              <a:ea typeface="Nunito"/>
              <a:cs typeface="Nunito"/>
              <a:sym typeface="Nunito"/>
            </a:endParaRPr>
          </a:p>
        </p:txBody>
      </p:sp>
      <p:cxnSp>
        <p:nvCxnSpPr>
          <p:cNvPr id="271" name="Google Shape;271;p19"/>
          <p:cNvCxnSpPr>
            <a:endCxn id="270" idx="2"/>
          </p:cNvCxnSpPr>
          <p:nvPr/>
        </p:nvCxnSpPr>
        <p:spPr>
          <a:xfrm flipH="1" rot="10800000">
            <a:off x="6784625" y="1391375"/>
            <a:ext cx="1069500" cy="216900"/>
          </a:xfrm>
          <a:prstGeom prst="bentConnector2">
            <a:avLst/>
          </a:prstGeom>
          <a:noFill/>
          <a:ln cap="flat" cmpd="sng" w="9525">
            <a:solidFill>
              <a:schemeClr val="dk2"/>
            </a:solidFill>
            <a:prstDash val="dot"/>
            <a:round/>
            <a:headEnd len="sm" w="sm" type="none"/>
            <a:tailEnd len="sm" w="sm" type="none"/>
          </a:ln>
        </p:spPr>
      </p:cxnSp>
      <p:sp>
        <p:nvSpPr>
          <p:cNvPr id="272" name="Google Shape;272;p19"/>
          <p:cNvSpPr txBox="1"/>
          <p:nvPr/>
        </p:nvSpPr>
        <p:spPr>
          <a:xfrm>
            <a:off x="7102975" y="3064600"/>
            <a:ext cx="21636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dk2"/>
                </a:solidFill>
                <a:latin typeface="Nunito"/>
                <a:ea typeface="Nunito"/>
                <a:cs typeface="Nunito"/>
                <a:sym typeface="Nunito"/>
              </a:rPr>
              <a:t>Get nearly optimized route for picking Orders list</a:t>
            </a:r>
            <a:endParaRPr b="1" i="0" sz="1200" u="none" cap="none" strike="noStrike">
              <a:solidFill>
                <a:schemeClr val="dk2"/>
              </a:solidFill>
              <a:latin typeface="Nunito"/>
              <a:ea typeface="Nunito"/>
              <a:cs typeface="Nunito"/>
              <a:sym typeface="Nunito"/>
            </a:endParaRPr>
          </a:p>
        </p:txBody>
      </p:sp>
      <p:cxnSp>
        <p:nvCxnSpPr>
          <p:cNvPr id="273" name="Google Shape;273;p19"/>
          <p:cNvCxnSpPr>
            <a:endCxn id="272" idx="0"/>
          </p:cNvCxnSpPr>
          <p:nvPr/>
        </p:nvCxnSpPr>
        <p:spPr>
          <a:xfrm>
            <a:off x="7225375" y="2914600"/>
            <a:ext cx="959400" cy="150000"/>
          </a:xfrm>
          <a:prstGeom prst="bentConnector2">
            <a:avLst/>
          </a:prstGeom>
          <a:noFill/>
          <a:ln cap="flat" cmpd="sng" w="9525">
            <a:solidFill>
              <a:schemeClr val="dk2"/>
            </a:solidFill>
            <a:prstDash val="dot"/>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2"/>
          <p:cNvGraphicFramePr/>
          <p:nvPr/>
        </p:nvGraphicFramePr>
        <p:xfrm>
          <a:off x="680300" y="729188"/>
          <a:ext cx="3000000" cy="3000000"/>
        </p:xfrm>
        <a:graphic>
          <a:graphicData uri="http://schemas.openxmlformats.org/drawingml/2006/table">
            <a:tbl>
              <a:tblPr>
                <a:noFill/>
                <a:tableStyleId>{CFD92043-380D-41F4-A4DF-930A6DB00AAE}</a:tableStyleId>
              </a:tblPr>
              <a:tblGrid>
                <a:gridCol w="7774400"/>
              </a:tblGrid>
              <a:tr h="701175">
                <a:tc>
                  <a:txBody>
                    <a:bodyPr/>
                    <a:lstStyle/>
                    <a:p>
                      <a:pPr indent="0" lvl="0" marL="0" marR="0" rtl="0" algn="ctr">
                        <a:lnSpc>
                          <a:spcPct val="100000"/>
                        </a:lnSpc>
                        <a:spcBef>
                          <a:spcPts val="0"/>
                        </a:spcBef>
                        <a:spcAft>
                          <a:spcPts val="0"/>
                        </a:spcAft>
                        <a:buClr>
                          <a:srgbClr val="000000"/>
                        </a:buClr>
                        <a:buSzPts val="2500"/>
                        <a:buFont typeface="Arial"/>
                        <a:buNone/>
                      </a:pPr>
                      <a:r>
                        <a:rPr b="1" lang="en" sz="2500" u="none" cap="none" strike="noStrike">
                          <a:latin typeface="Nunito"/>
                          <a:ea typeface="Nunito"/>
                          <a:cs typeface="Nunito"/>
                          <a:sym typeface="Nunito"/>
                        </a:rPr>
                        <a:t>Contents</a:t>
                      </a:r>
                      <a:endParaRPr b="1" sz="2500" u="none" cap="none" strike="noStrike">
                        <a:latin typeface="Nunito"/>
                        <a:ea typeface="Nunito"/>
                        <a:cs typeface="Nunito"/>
                        <a:sym typeface="Nunito"/>
                      </a:endParaRPr>
                    </a:p>
                  </a:txBody>
                  <a:tcPr marT="63500" marB="63500" marR="63500" marL="63500"/>
                </a:tc>
              </a:tr>
              <a:tr h="381225">
                <a:tc>
                  <a:txBody>
                    <a:bodyPr/>
                    <a:lstStyle/>
                    <a:p>
                      <a:pPr indent="-317500" lvl="0" marL="457200" marR="0" rtl="0" algn="l">
                        <a:lnSpc>
                          <a:spcPct val="100000"/>
                        </a:lnSpc>
                        <a:spcBef>
                          <a:spcPts val="0"/>
                        </a:spcBef>
                        <a:spcAft>
                          <a:spcPts val="0"/>
                        </a:spcAft>
                        <a:buClr>
                          <a:srgbClr val="000000"/>
                        </a:buClr>
                        <a:buSzPts val="1400"/>
                        <a:buFont typeface="Nunito"/>
                        <a:buAutoNum type="arabicPeriod"/>
                      </a:pPr>
                      <a:r>
                        <a:rPr lang="en" sz="1400" u="none" cap="none" strike="noStrike">
                          <a:latin typeface="Nunito"/>
                          <a:ea typeface="Nunito"/>
                          <a:cs typeface="Nunito"/>
                          <a:sym typeface="Nunito"/>
                        </a:rPr>
                        <a:t>Introduction </a:t>
                      </a:r>
                      <a:endParaRPr sz="1400" u="none" cap="none" strike="noStrike">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1.1) Amazon’s warehouse model</a:t>
                      </a:r>
                      <a:endParaRPr sz="1400" u="none" cap="none" strike="noStrike">
                        <a:latin typeface="Nunito"/>
                        <a:ea typeface="Nunito"/>
                        <a:cs typeface="Nunito"/>
                        <a:sym typeface="Nunito"/>
                      </a:endParaRPr>
                    </a:p>
                  </a:txBody>
                  <a:tcPr marT="63500" marB="63500" marR="63500" marL="63500"/>
                </a:tc>
              </a:tr>
              <a:tr h="381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2.    Problem Definition</a:t>
                      </a:r>
                      <a:endParaRPr sz="1400" u="none" cap="none" strike="noStrike">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2.1) Why randomness works?</a:t>
                      </a:r>
                      <a:endParaRPr sz="1400" u="none" cap="none" strike="noStrike">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2.2) Defined warehouse unit</a:t>
                      </a:r>
                      <a:endParaRPr sz="1400" u="none" cap="none" strike="noStrike">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2.3) Problem</a:t>
                      </a:r>
                      <a:endParaRPr sz="1400" u="none" cap="none" strike="noStrike">
                        <a:latin typeface="Nunito"/>
                        <a:ea typeface="Nunito"/>
                        <a:cs typeface="Nunito"/>
                        <a:sym typeface="Nunito"/>
                      </a:endParaRPr>
                    </a:p>
                  </a:txBody>
                  <a:tcPr marT="63500" marB="63500" marR="63500" marL="63500"/>
                </a:tc>
              </a:tr>
              <a:tr h="1033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3.    Related Work</a:t>
                      </a:r>
                      <a:endParaRPr sz="1400" u="none" cap="none" strike="noStrike">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202124"/>
                          </a:solidFill>
                          <a:latin typeface="Nunito"/>
                          <a:ea typeface="Nunito"/>
                          <a:cs typeface="Nunito"/>
                          <a:sym typeface="Nunito"/>
                        </a:rPr>
                        <a:t>                    3.1) Operations and Operating Expenses  in Warehouse</a:t>
                      </a:r>
                      <a:endParaRPr sz="1400" u="none" cap="none" strike="noStrike">
                        <a:solidFill>
                          <a:srgbClr val="202124"/>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202124"/>
                          </a:solidFill>
                          <a:latin typeface="Nunito"/>
                          <a:ea typeface="Nunito"/>
                          <a:cs typeface="Nunito"/>
                          <a:sym typeface="Nunito"/>
                        </a:rPr>
                        <a:t>                    3.2) Warehouse Layouts, Storage strategies and Picking approaches</a:t>
                      </a:r>
                      <a:endParaRPr sz="1400" u="none" cap="none" strike="noStrike">
                        <a:solidFill>
                          <a:srgbClr val="202124"/>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202124"/>
                          </a:solidFill>
                          <a:latin typeface="Nunito"/>
                          <a:ea typeface="Nunito"/>
                          <a:cs typeface="Nunito"/>
                          <a:sym typeface="Nunito"/>
                        </a:rPr>
                        <a:t>                    3.3) Genetic Algorithm for Route Optimization</a:t>
                      </a:r>
                      <a:endParaRPr sz="1400" u="none" cap="none" strike="noStrike">
                        <a:solidFill>
                          <a:srgbClr val="202124"/>
                        </a:solidFill>
                        <a:latin typeface="Nunito"/>
                        <a:ea typeface="Nunito"/>
                        <a:cs typeface="Nunito"/>
                        <a:sym typeface="Nunito"/>
                      </a:endParaRPr>
                    </a:p>
                  </a:txBody>
                  <a:tcPr marT="63500" marB="63500" marR="63500" marL="63500"/>
                </a:tc>
              </a:tr>
              <a:tr h="381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4.    Methodology</a:t>
                      </a:r>
                      <a:endParaRPr sz="1400" u="none" cap="none" strike="noStrike">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4.1) 2-opt Algorithm </a:t>
                      </a:r>
                      <a:endParaRPr sz="1400" u="none" cap="none" strike="noStrike">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4.2) Software Flow</a:t>
                      </a:r>
                      <a:endParaRPr sz="1400" u="none" cap="none" strike="noStrike">
                        <a:latin typeface="Nunito"/>
                        <a:ea typeface="Nunito"/>
                        <a:cs typeface="Nunito"/>
                        <a:sym typeface="Nunito"/>
                      </a:endParaRPr>
                    </a:p>
                  </a:txBody>
                  <a:tcPr marT="63500" marB="63500" marR="63500" marL="6350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0"/>
          <p:cNvSpPr txBox="1"/>
          <p:nvPr>
            <p:ph type="title"/>
          </p:nvPr>
        </p:nvSpPr>
        <p:spPr>
          <a:xfrm>
            <a:off x="727650" y="7262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5. Result and Discussion</a:t>
            </a:r>
            <a:endParaRPr>
              <a:latin typeface="Nunito"/>
              <a:ea typeface="Nunito"/>
              <a:cs typeface="Nunito"/>
              <a:sym typeface="Nunito"/>
            </a:endParaRPr>
          </a:p>
        </p:txBody>
      </p:sp>
      <p:sp>
        <p:nvSpPr>
          <p:cNvPr id="279" name="Google Shape;279;p20"/>
          <p:cNvSpPr txBox="1"/>
          <p:nvPr/>
        </p:nvSpPr>
        <p:spPr>
          <a:xfrm>
            <a:off x="706950" y="1324357"/>
            <a:ext cx="7730100" cy="181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212121"/>
                </a:solidFill>
                <a:highlight>
                  <a:srgbClr val="FFFFFF"/>
                </a:highlight>
                <a:latin typeface="Courier New"/>
                <a:ea typeface="Courier New"/>
                <a:cs typeface="Courier New"/>
                <a:sym typeface="Courier New"/>
              </a:rPr>
              <a:t>Input -</a:t>
            </a:r>
            <a:endParaRPr b="1" i="0" sz="120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900"/>
              <a:buFont typeface="Arial"/>
              <a:buNone/>
            </a:pPr>
            <a:r>
              <a:rPr b="1" i="0" lang="en" sz="900" u="none" cap="none" strike="noStrike">
                <a:solidFill>
                  <a:srgbClr val="212121"/>
                </a:solidFill>
                <a:highlight>
                  <a:srgbClr val="FFFFFF"/>
                </a:highlight>
                <a:latin typeface="Courier New"/>
                <a:ea typeface="Courier New"/>
                <a:cs typeface="Courier New"/>
                <a:sym typeface="Courier New"/>
              </a:rPr>
              <a:t>Your Order List is:  ['product_1 ', 'product_5 ', 'product_15', 'product_25', 'product_35', 'product_45', 'product_55', 'product_65', 'product_75', 'product_85', 'product_30', 'product_41', 'product_59', 'product_69', 'product_25'] </a:t>
            </a:r>
            <a:endParaRPr b="1" i="0" sz="90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900"/>
              <a:buFont typeface="Arial"/>
              <a:buNone/>
            </a:pPr>
            <a:r>
              <a:t/>
            </a:r>
            <a:endParaRPr b="1" i="0" sz="90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900"/>
              <a:buFont typeface="Arial"/>
              <a:buNone/>
            </a:pPr>
            <a:r>
              <a:rPr b="1" i="0" lang="en" sz="900" u="none" cap="none" strike="noStrike">
                <a:solidFill>
                  <a:srgbClr val="212121"/>
                </a:solidFill>
                <a:highlight>
                  <a:srgbClr val="FFFFFF"/>
                </a:highlight>
                <a:latin typeface="Courier New"/>
                <a:ea typeface="Courier New"/>
                <a:cs typeface="Courier New"/>
                <a:sym typeface="Courier New"/>
              </a:rPr>
              <a:t>Orders Available in Warehouse:  ['product_1 ', 'product_5 ', 'product_15', 'product_25', 'product_35', 'product_45', 'product_55', 'product_65', 'product_30', 'product_41', 'product_59', 'product_69', 'product_25'] </a:t>
            </a:r>
            <a:endParaRPr b="1" i="0" sz="90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900"/>
              <a:buFont typeface="Arial"/>
              <a:buNone/>
            </a:pPr>
            <a:r>
              <a:t/>
            </a:r>
            <a:endParaRPr b="1" i="0" sz="90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900"/>
              <a:buFont typeface="Arial"/>
              <a:buNone/>
            </a:pPr>
            <a:r>
              <a:rPr b="1" i="0" lang="en" sz="900" u="none" cap="none" strike="noStrike">
                <a:solidFill>
                  <a:srgbClr val="212121"/>
                </a:solidFill>
                <a:highlight>
                  <a:srgbClr val="FFFFFF"/>
                </a:highlight>
                <a:latin typeface="Courier New"/>
                <a:ea typeface="Courier New"/>
                <a:cs typeface="Courier New"/>
                <a:sym typeface="Courier New"/>
              </a:rPr>
              <a:t>Orders Not Available in Warehouse:  ['product_75', 'product_85']</a:t>
            </a:r>
            <a:endParaRPr b="1" i="0" sz="900" u="none" cap="none" strike="noStrike">
              <a:solidFill>
                <a:srgbClr val="212121"/>
              </a:solidFill>
              <a:highlight>
                <a:srgbClr val="FFFFFF"/>
              </a:highlight>
              <a:latin typeface="Courier New"/>
              <a:ea typeface="Courier New"/>
              <a:cs typeface="Courier New"/>
              <a:sym typeface="Courier New"/>
            </a:endParaRPr>
          </a:p>
        </p:txBody>
      </p:sp>
      <p:sp>
        <p:nvSpPr>
          <p:cNvPr id="280" name="Google Shape;280;p20"/>
          <p:cNvSpPr txBox="1"/>
          <p:nvPr>
            <p:ph idx="1" type="body"/>
          </p:nvPr>
        </p:nvSpPr>
        <p:spPr>
          <a:xfrm>
            <a:off x="727650" y="3081450"/>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200">
                <a:solidFill>
                  <a:srgbClr val="212121"/>
                </a:solidFill>
                <a:highlight>
                  <a:srgbClr val="FFFFFF"/>
                </a:highlight>
                <a:latin typeface="Courier New"/>
                <a:ea typeface="Courier New"/>
                <a:cs typeface="Courier New"/>
                <a:sym typeface="Courier New"/>
              </a:rPr>
              <a:t>Output -</a:t>
            </a:r>
            <a:endParaRPr b="1" sz="12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rPr b="1" lang="en" sz="900">
                <a:solidFill>
                  <a:srgbClr val="212121"/>
                </a:solidFill>
                <a:highlight>
                  <a:srgbClr val="FFFFFF"/>
                </a:highlight>
                <a:latin typeface="Courier New"/>
                <a:ea typeface="Courier New"/>
                <a:cs typeface="Courier New"/>
                <a:sym typeface="Courier New"/>
              </a:rPr>
              <a:t>2-optimal distance for given order in </a:t>
            </a:r>
            <a:r>
              <a:rPr b="1" lang="en" sz="1200">
                <a:solidFill>
                  <a:srgbClr val="212121"/>
                </a:solidFill>
                <a:highlight>
                  <a:srgbClr val="FFFFFF"/>
                </a:highlight>
                <a:latin typeface="Courier New"/>
                <a:ea typeface="Courier New"/>
                <a:cs typeface="Courier New"/>
                <a:sym typeface="Courier New"/>
              </a:rPr>
              <a:t>Organized warehouse</a:t>
            </a:r>
            <a:r>
              <a:rPr b="1" lang="en" sz="900">
                <a:solidFill>
                  <a:srgbClr val="212121"/>
                </a:solidFill>
                <a:highlight>
                  <a:srgbClr val="FFFFFF"/>
                </a:highlight>
                <a:latin typeface="Courier New"/>
                <a:ea typeface="Courier New"/>
                <a:cs typeface="Courier New"/>
                <a:sym typeface="Courier New"/>
              </a:rPr>
              <a:t> is  </a:t>
            </a:r>
            <a:r>
              <a:rPr b="1" lang="en" sz="1100">
                <a:solidFill>
                  <a:srgbClr val="212121"/>
                </a:solidFill>
                <a:highlight>
                  <a:srgbClr val="FFFFFF"/>
                </a:highlight>
                <a:latin typeface="Courier New"/>
                <a:ea typeface="Courier New"/>
                <a:cs typeface="Courier New"/>
                <a:sym typeface="Courier New"/>
              </a:rPr>
              <a:t>140.0  units</a:t>
            </a:r>
            <a:endParaRPr b="1" sz="11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rPr b="1" lang="en" sz="900">
                <a:solidFill>
                  <a:srgbClr val="212121"/>
                </a:solidFill>
                <a:highlight>
                  <a:srgbClr val="FFFFFF"/>
                </a:highlight>
                <a:latin typeface="Courier New"/>
                <a:ea typeface="Courier New"/>
                <a:cs typeface="Courier New"/>
                <a:sym typeface="Courier New"/>
              </a:rPr>
              <a:t>2-optimal route is </a:t>
            </a:r>
            <a:endParaRPr b="1" sz="9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rPr b="1" lang="en" sz="900">
                <a:solidFill>
                  <a:srgbClr val="212121"/>
                </a:solidFill>
                <a:highlight>
                  <a:srgbClr val="FFFFFF"/>
                </a:highlight>
                <a:latin typeface="Courier New"/>
                <a:ea typeface="Courier New"/>
                <a:cs typeface="Courier New"/>
                <a:sym typeface="Courier New"/>
              </a:rPr>
              <a:t> ['product_1 ', 'product_25', 'product_25', 'product_15', 'product_5 ', 'product_30', 'product_41', 'product_45', 'product_35', 'product_59', 'product_55', 'product_69', 'product_65']</a:t>
            </a:r>
            <a:endParaRPr b="1" sz="900">
              <a:solidFill>
                <a:srgbClr val="212121"/>
              </a:solidFill>
              <a:highlight>
                <a:srgbClr val="FFFFFF"/>
              </a:highlight>
              <a:latin typeface="Courier New"/>
              <a:ea typeface="Courier New"/>
              <a:cs typeface="Courier New"/>
              <a:sym typeface="Courier New"/>
            </a:endParaRPr>
          </a:p>
        </p:txBody>
      </p:sp>
      <p:sp>
        <p:nvSpPr>
          <p:cNvPr id="281" name="Google Shape;281;p20"/>
          <p:cNvSpPr txBox="1"/>
          <p:nvPr/>
        </p:nvSpPr>
        <p:spPr>
          <a:xfrm>
            <a:off x="727650" y="4033150"/>
            <a:ext cx="74529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212121"/>
                </a:solidFill>
                <a:highlight>
                  <a:srgbClr val="FFFFFF"/>
                </a:highlight>
                <a:latin typeface="Courier New"/>
                <a:ea typeface="Courier New"/>
                <a:cs typeface="Courier New"/>
                <a:sym typeface="Courier New"/>
              </a:rPr>
              <a:t>2-optimal distance for given order in </a:t>
            </a:r>
            <a:r>
              <a:rPr b="1" i="0" lang="en" sz="1200" u="none" cap="none" strike="noStrike">
                <a:solidFill>
                  <a:srgbClr val="212121"/>
                </a:solidFill>
                <a:highlight>
                  <a:srgbClr val="FFFFFF"/>
                </a:highlight>
                <a:latin typeface="Courier New"/>
                <a:ea typeface="Courier New"/>
                <a:cs typeface="Courier New"/>
                <a:sym typeface="Courier New"/>
              </a:rPr>
              <a:t>Random placement warehouse</a:t>
            </a:r>
            <a:r>
              <a:rPr b="1" i="0" lang="en" sz="900" u="none" cap="none" strike="noStrike">
                <a:solidFill>
                  <a:srgbClr val="212121"/>
                </a:solidFill>
                <a:highlight>
                  <a:srgbClr val="FFFFFF"/>
                </a:highlight>
                <a:latin typeface="Courier New"/>
                <a:ea typeface="Courier New"/>
                <a:cs typeface="Courier New"/>
                <a:sym typeface="Courier New"/>
              </a:rPr>
              <a:t> is  </a:t>
            </a:r>
            <a:r>
              <a:rPr b="1" i="0" lang="en" sz="1100" u="none" cap="none" strike="noStrike">
                <a:solidFill>
                  <a:srgbClr val="212121"/>
                </a:solidFill>
                <a:highlight>
                  <a:srgbClr val="FFFFFF"/>
                </a:highlight>
                <a:latin typeface="Courier New"/>
                <a:ea typeface="Courier New"/>
                <a:cs typeface="Courier New"/>
                <a:sym typeface="Courier New"/>
              </a:rPr>
              <a:t>93.0  units</a:t>
            </a:r>
            <a:endParaRPr b="1" i="0" sz="110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212121"/>
                </a:solidFill>
                <a:highlight>
                  <a:srgbClr val="FFFFFF"/>
                </a:highlight>
                <a:latin typeface="Courier New"/>
                <a:ea typeface="Courier New"/>
                <a:cs typeface="Courier New"/>
                <a:sym typeface="Courier New"/>
              </a:rPr>
              <a:t>2-optimal route is </a:t>
            </a:r>
            <a:endParaRPr b="1" i="0" sz="90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212121"/>
                </a:solidFill>
                <a:highlight>
                  <a:srgbClr val="FFFFFF"/>
                </a:highlight>
                <a:latin typeface="Courier New"/>
                <a:ea typeface="Courier New"/>
                <a:cs typeface="Courier New"/>
                <a:sym typeface="Courier New"/>
              </a:rPr>
              <a:t> ['product_1 ', 'product_30', 'product_15', 'product_65', 'product_69', 'product_5 ', 'product_45', 'product_41', 'product_59', 'product_25', 'product_25', 'product_55', 'product_35']</a:t>
            </a:r>
            <a:endParaRPr b="1" i="0" sz="9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85" name="Shape 285"/>
        <p:cNvGrpSpPr/>
        <p:nvPr/>
      </p:nvGrpSpPr>
      <p:grpSpPr>
        <a:xfrm>
          <a:off x="0" y="0"/>
          <a:ext cx="0" cy="0"/>
          <a:chOff x="0" y="0"/>
          <a:chExt cx="0" cy="0"/>
        </a:xfrm>
      </p:grpSpPr>
      <p:sp>
        <p:nvSpPr>
          <p:cNvPr id="286" name="Google Shape;286;p21"/>
          <p:cNvSpPr/>
          <p:nvPr/>
        </p:nvSpPr>
        <p:spPr>
          <a:xfrm>
            <a:off x="284725" y="1858651"/>
            <a:ext cx="4185000" cy="25017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7" name="Google Shape;287;p21"/>
          <p:cNvPicPr preferRelativeResize="0"/>
          <p:nvPr/>
        </p:nvPicPr>
        <p:blipFill rotWithShape="1">
          <a:blip r:embed="rId3">
            <a:alphaModFix/>
          </a:blip>
          <a:srcRect b="0" l="0" r="0" t="0"/>
          <a:stretch/>
        </p:blipFill>
        <p:spPr>
          <a:xfrm>
            <a:off x="243375" y="1815677"/>
            <a:ext cx="4185087" cy="2501651"/>
          </a:xfrm>
          <a:prstGeom prst="rect">
            <a:avLst/>
          </a:prstGeom>
          <a:noFill/>
          <a:ln>
            <a:noFill/>
          </a:ln>
        </p:spPr>
      </p:pic>
      <p:sp>
        <p:nvSpPr>
          <p:cNvPr id="288" name="Google Shape;288;p21"/>
          <p:cNvSpPr txBox="1"/>
          <p:nvPr/>
        </p:nvSpPr>
        <p:spPr>
          <a:xfrm>
            <a:off x="312712" y="1364304"/>
            <a:ext cx="4046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 sz="1400" u="sng" cap="none" strike="noStrike">
                <a:solidFill>
                  <a:srgbClr val="222222"/>
                </a:solidFill>
                <a:latin typeface="Nunito"/>
                <a:ea typeface="Nunito"/>
                <a:cs typeface="Nunito"/>
                <a:sym typeface="Nunito"/>
              </a:rPr>
              <a:t>Initial route before optimization</a:t>
            </a:r>
            <a:endParaRPr b="0" i="0" sz="1400" u="sng" cap="none" strike="noStrike">
              <a:solidFill>
                <a:srgbClr val="000000"/>
              </a:solidFill>
              <a:latin typeface="Nunito"/>
              <a:ea typeface="Nunito"/>
              <a:cs typeface="Nunito"/>
              <a:sym typeface="Nunito"/>
            </a:endParaRPr>
          </a:p>
        </p:txBody>
      </p:sp>
      <p:sp>
        <p:nvSpPr>
          <p:cNvPr id="289" name="Google Shape;289;p21"/>
          <p:cNvSpPr/>
          <p:nvPr/>
        </p:nvSpPr>
        <p:spPr>
          <a:xfrm>
            <a:off x="4726121" y="1821132"/>
            <a:ext cx="4195200" cy="25392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0" name="Google Shape;290;p21"/>
          <p:cNvPicPr preferRelativeResize="0"/>
          <p:nvPr/>
        </p:nvPicPr>
        <p:blipFill rotWithShape="1">
          <a:blip r:embed="rId4">
            <a:alphaModFix/>
          </a:blip>
          <a:srcRect b="0" l="0" r="0" t="0"/>
          <a:stretch/>
        </p:blipFill>
        <p:spPr>
          <a:xfrm>
            <a:off x="4695636" y="1810347"/>
            <a:ext cx="4185000" cy="2501610"/>
          </a:xfrm>
          <a:prstGeom prst="rect">
            <a:avLst/>
          </a:prstGeom>
          <a:noFill/>
          <a:ln>
            <a:noFill/>
          </a:ln>
        </p:spPr>
      </p:pic>
      <p:sp>
        <p:nvSpPr>
          <p:cNvPr id="291" name="Google Shape;291;p21"/>
          <p:cNvSpPr txBox="1"/>
          <p:nvPr/>
        </p:nvSpPr>
        <p:spPr>
          <a:xfrm>
            <a:off x="4490511" y="1364304"/>
            <a:ext cx="457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 sz="1400" u="sng" cap="none" strike="noStrike">
                <a:solidFill>
                  <a:srgbClr val="222222"/>
                </a:solidFill>
                <a:latin typeface="Nunito"/>
                <a:ea typeface="Nunito"/>
                <a:cs typeface="Nunito"/>
                <a:sym typeface="Nunito"/>
              </a:rPr>
              <a:t>Route after optimization using 2-opt algorithm</a:t>
            </a:r>
            <a:endParaRPr b="0" i="0" sz="1400" u="sng" cap="none" strike="noStrike">
              <a:solidFill>
                <a:srgbClr val="000000"/>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22"/>
          <p:cNvPicPr preferRelativeResize="0"/>
          <p:nvPr/>
        </p:nvPicPr>
        <p:blipFill rotWithShape="1">
          <a:blip r:embed="rId3">
            <a:alphaModFix/>
          </a:blip>
          <a:srcRect b="0" l="0" r="0" t="0"/>
          <a:stretch/>
        </p:blipFill>
        <p:spPr>
          <a:xfrm>
            <a:off x="488143" y="1428052"/>
            <a:ext cx="7232525" cy="3424024"/>
          </a:xfrm>
          <a:prstGeom prst="rect">
            <a:avLst/>
          </a:prstGeom>
          <a:noFill/>
          <a:ln>
            <a:noFill/>
          </a:ln>
        </p:spPr>
      </p:pic>
      <p:sp>
        <p:nvSpPr>
          <p:cNvPr id="297" name="Google Shape;297;p22"/>
          <p:cNvSpPr txBox="1"/>
          <p:nvPr>
            <p:ph type="title"/>
          </p:nvPr>
        </p:nvSpPr>
        <p:spPr>
          <a:xfrm>
            <a:off x="727650" y="824179"/>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640">
                <a:latin typeface="Nunito"/>
                <a:ea typeface="Nunito"/>
                <a:cs typeface="Nunito"/>
                <a:sym typeface="Nunito"/>
              </a:rPr>
              <a:t>Warehouses before we pick our first order</a:t>
            </a:r>
            <a:endParaRPr sz="164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3"/>
          <p:cNvPicPr preferRelativeResize="0"/>
          <p:nvPr/>
        </p:nvPicPr>
        <p:blipFill rotWithShape="1">
          <a:blip r:embed="rId3">
            <a:alphaModFix/>
          </a:blip>
          <a:srcRect b="0" l="0" r="0" t="0"/>
          <a:stretch/>
        </p:blipFill>
        <p:spPr>
          <a:xfrm>
            <a:off x="454481" y="1406050"/>
            <a:ext cx="7385975" cy="3566000"/>
          </a:xfrm>
          <a:prstGeom prst="rect">
            <a:avLst/>
          </a:prstGeom>
          <a:noFill/>
          <a:ln>
            <a:noFill/>
          </a:ln>
        </p:spPr>
      </p:pic>
      <p:sp>
        <p:nvSpPr>
          <p:cNvPr id="303" name="Google Shape;303;p23"/>
          <p:cNvSpPr/>
          <p:nvPr/>
        </p:nvSpPr>
        <p:spPr>
          <a:xfrm>
            <a:off x="4596482" y="3175900"/>
            <a:ext cx="2057400" cy="15267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4" name="Google Shape;304;p23"/>
          <p:cNvCxnSpPr/>
          <p:nvPr/>
        </p:nvCxnSpPr>
        <p:spPr>
          <a:xfrm>
            <a:off x="6615789" y="3167746"/>
            <a:ext cx="2392200" cy="849000"/>
          </a:xfrm>
          <a:prstGeom prst="bentConnector3">
            <a:avLst>
              <a:gd fmla="val 50000" name="adj1"/>
            </a:avLst>
          </a:prstGeom>
          <a:noFill/>
          <a:ln cap="flat" cmpd="sng" w="9525">
            <a:solidFill>
              <a:schemeClr val="dk2"/>
            </a:solidFill>
            <a:prstDash val="dot"/>
            <a:round/>
            <a:headEnd len="sm" w="sm" type="none"/>
            <a:tailEnd len="sm" w="sm" type="none"/>
          </a:ln>
        </p:spPr>
      </p:cxnSp>
      <p:sp>
        <p:nvSpPr>
          <p:cNvPr id="305" name="Google Shape;305;p23"/>
          <p:cNvSpPr txBox="1"/>
          <p:nvPr/>
        </p:nvSpPr>
        <p:spPr>
          <a:xfrm>
            <a:off x="7756082" y="3200396"/>
            <a:ext cx="13635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Nunito"/>
                <a:ea typeface="Nunito"/>
                <a:cs typeface="Nunito"/>
                <a:sym typeface="Nunito"/>
              </a:rPr>
              <a:t>All of our orders we can collect in small subsection of warehouse. </a:t>
            </a:r>
            <a:endParaRPr b="1" i="0" sz="1100" u="none" cap="none" strike="noStrike">
              <a:solidFill>
                <a:srgbClr val="000000"/>
              </a:solidFill>
              <a:latin typeface="Nunito"/>
              <a:ea typeface="Nunito"/>
              <a:cs typeface="Nunito"/>
              <a:sym typeface="Nunito"/>
            </a:endParaRPr>
          </a:p>
        </p:txBody>
      </p:sp>
      <p:sp>
        <p:nvSpPr>
          <p:cNvPr id="306" name="Google Shape;306;p23"/>
          <p:cNvSpPr txBox="1"/>
          <p:nvPr>
            <p:ph type="title"/>
          </p:nvPr>
        </p:nvSpPr>
        <p:spPr>
          <a:xfrm>
            <a:off x="727650" y="824179"/>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640">
                <a:latin typeface="Nunito"/>
                <a:ea typeface="Nunito"/>
                <a:cs typeface="Nunito"/>
                <a:sym typeface="Nunito"/>
              </a:rPr>
              <a:t>Warehouses after we pick our first order</a:t>
            </a:r>
            <a:endParaRPr sz="164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type="title"/>
          </p:nvPr>
        </p:nvSpPr>
        <p:spPr>
          <a:xfrm>
            <a:off x="729450" y="7262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Discussion</a:t>
            </a:r>
            <a:endParaRPr>
              <a:latin typeface="Nunito"/>
              <a:ea typeface="Nunito"/>
              <a:cs typeface="Nunito"/>
              <a:sym typeface="Nunito"/>
            </a:endParaRPr>
          </a:p>
        </p:txBody>
      </p:sp>
      <p:sp>
        <p:nvSpPr>
          <p:cNvPr id="312" name="Google Shape;312;p24"/>
          <p:cNvSpPr txBox="1"/>
          <p:nvPr>
            <p:ph idx="1" type="body"/>
          </p:nvPr>
        </p:nvSpPr>
        <p:spPr>
          <a:xfrm>
            <a:off x="727650" y="1423250"/>
            <a:ext cx="7688700" cy="3638700"/>
          </a:xfrm>
          <a:prstGeom prst="rect">
            <a:avLst/>
          </a:prstGeom>
          <a:noFill/>
          <a:ln>
            <a:noFill/>
          </a:ln>
        </p:spPr>
        <p:txBody>
          <a:bodyPr anchorCtr="0" anchor="t" bIns="91425" lIns="91425" spcFirstLastPara="1" rIns="91425" wrap="square" tIns="91425">
            <a:normAutofit lnSpcReduction="10000"/>
          </a:bodyPr>
          <a:lstStyle/>
          <a:p>
            <a:pPr indent="-317500" lvl="0" marL="457200" rtl="0" algn="just">
              <a:lnSpc>
                <a:spcPct val="100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We found that we can collect most of or all of the order in small subsection of warehouse as a result we get distance of </a:t>
            </a:r>
            <a:r>
              <a:rPr b="1" lang="en" sz="1400">
                <a:solidFill>
                  <a:srgbClr val="222222"/>
                </a:solidFill>
                <a:highlight>
                  <a:srgbClr val="FFFFFF"/>
                </a:highlight>
                <a:latin typeface="Nunito"/>
                <a:ea typeface="Nunito"/>
                <a:cs typeface="Nunito"/>
                <a:sym typeface="Nunito"/>
              </a:rPr>
              <a:t>93 units (</a:t>
            </a:r>
            <a:r>
              <a:rPr b="1" lang="en" sz="1400">
                <a:solidFill>
                  <a:srgbClr val="202124"/>
                </a:solidFill>
                <a:highlight>
                  <a:srgbClr val="FFFFFF"/>
                </a:highlight>
                <a:latin typeface="Nunito"/>
                <a:ea typeface="Nunito"/>
                <a:cs typeface="Nunito"/>
                <a:sym typeface="Nunito"/>
              </a:rPr>
              <a:t>≈35% less</a:t>
            </a:r>
            <a:r>
              <a:rPr b="1" lang="en" sz="1400">
                <a:solidFill>
                  <a:srgbClr val="222222"/>
                </a:solidFill>
                <a:highlight>
                  <a:srgbClr val="FFFFFF"/>
                </a:highlight>
                <a:latin typeface="Nunito"/>
                <a:ea typeface="Nunito"/>
                <a:cs typeface="Nunito"/>
                <a:sym typeface="Nunito"/>
              </a:rPr>
              <a:t>)</a:t>
            </a:r>
            <a:r>
              <a:rPr lang="en" sz="1400">
                <a:solidFill>
                  <a:srgbClr val="222222"/>
                </a:solidFill>
                <a:highlight>
                  <a:srgbClr val="FFFFFF"/>
                </a:highlight>
                <a:latin typeface="Nunito"/>
                <a:ea typeface="Nunito"/>
                <a:cs typeface="Nunito"/>
                <a:sym typeface="Nunito"/>
              </a:rPr>
              <a:t> in </a:t>
            </a:r>
            <a:r>
              <a:rPr b="1" lang="en" sz="1400">
                <a:solidFill>
                  <a:srgbClr val="222222"/>
                </a:solidFill>
                <a:highlight>
                  <a:srgbClr val="FFFFFF"/>
                </a:highlight>
                <a:latin typeface="Nunito"/>
                <a:ea typeface="Nunito"/>
                <a:cs typeface="Nunito"/>
                <a:sym typeface="Nunito"/>
              </a:rPr>
              <a:t>randomly placed</a:t>
            </a:r>
            <a:r>
              <a:rPr lang="en" sz="1400">
                <a:solidFill>
                  <a:srgbClr val="222222"/>
                </a:solidFill>
                <a:highlight>
                  <a:srgbClr val="FFFFFF"/>
                </a:highlight>
                <a:latin typeface="Nunito"/>
                <a:ea typeface="Nunito"/>
                <a:cs typeface="Nunito"/>
                <a:sym typeface="Nunito"/>
              </a:rPr>
              <a:t> products and </a:t>
            </a:r>
            <a:r>
              <a:rPr b="1" lang="en" sz="1400">
                <a:solidFill>
                  <a:srgbClr val="222222"/>
                </a:solidFill>
                <a:highlight>
                  <a:srgbClr val="FFFFFF"/>
                </a:highlight>
                <a:latin typeface="Nunito"/>
                <a:ea typeface="Nunito"/>
                <a:cs typeface="Nunito"/>
                <a:sym typeface="Nunito"/>
              </a:rPr>
              <a:t>140 units</a:t>
            </a:r>
            <a:r>
              <a:rPr lang="en" sz="1400">
                <a:solidFill>
                  <a:srgbClr val="222222"/>
                </a:solidFill>
                <a:highlight>
                  <a:srgbClr val="FFFFFF"/>
                </a:highlight>
                <a:latin typeface="Nunito"/>
                <a:ea typeface="Nunito"/>
                <a:cs typeface="Nunito"/>
                <a:sym typeface="Nunito"/>
              </a:rPr>
              <a:t> in </a:t>
            </a:r>
            <a:r>
              <a:rPr b="1" lang="en" sz="1400">
                <a:solidFill>
                  <a:srgbClr val="222222"/>
                </a:solidFill>
                <a:highlight>
                  <a:srgbClr val="FFFFFF"/>
                </a:highlight>
                <a:latin typeface="Nunito"/>
                <a:ea typeface="Nunito"/>
                <a:cs typeface="Nunito"/>
                <a:sym typeface="Nunito"/>
              </a:rPr>
              <a:t>organized</a:t>
            </a:r>
            <a:r>
              <a:rPr lang="en" sz="1400">
                <a:solidFill>
                  <a:srgbClr val="222222"/>
                </a:solidFill>
                <a:highlight>
                  <a:srgbClr val="FFFFFF"/>
                </a:highlight>
                <a:latin typeface="Nunito"/>
                <a:ea typeface="Nunito"/>
                <a:cs typeface="Nunito"/>
                <a:sym typeface="Nunito"/>
              </a:rPr>
              <a:t> products. </a:t>
            </a:r>
            <a:endParaRPr sz="1400">
              <a:solidFill>
                <a:srgbClr val="222222"/>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We have seen from the above example that a 2-opt algorithm solves a given problem in a near optimal way which can be used practically and makes very little difference as compared to optimal solution.</a:t>
            </a:r>
            <a:endParaRPr sz="1400">
              <a:solidFill>
                <a:srgbClr val="222222"/>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2-opt algorithm given solution accuracy in the range of 95 - 99.9% of optimal solution. Main problem with the 2-opt algorithm is that, It sometimes gets stuck in local minimum rather than moving toward global minimum distance. </a:t>
            </a:r>
            <a:endParaRPr sz="1400">
              <a:solidFill>
                <a:srgbClr val="222222"/>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Surprisingly it is majorly dependent on the initial point of trip we are choosing. This problem is solved using a number of </a:t>
            </a:r>
            <a:r>
              <a:rPr b="1" lang="en" sz="1400">
                <a:solidFill>
                  <a:srgbClr val="222222"/>
                </a:solidFill>
                <a:highlight>
                  <a:srgbClr val="FFFFFF"/>
                </a:highlight>
                <a:latin typeface="Nunito"/>
                <a:ea typeface="Nunito"/>
                <a:cs typeface="Nunito"/>
                <a:sym typeface="Nunito"/>
              </a:rPr>
              <a:t>different initial points</a:t>
            </a:r>
            <a:r>
              <a:rPr lang="en" sz="1400">
                <a:solidFill>
                  <a:srgbClr val="222222"/>
                </a:solidFill>
                <a:highlight>
                  <a:srgbClr val="FFFFFF"/>
                </a:highlight>
                <a:latin typeface="Nunito"/>
                <a:ea typeface="Nunito"/>
                <a:cs typeface="Nunito"/>
                <a:sym typeface="Nunito"/>
              </a:rPr>
              <a:t> and choosing the best of them.</a:t>
            </a:r>
            <a:endParaRPr sz="1400">
              <a:solidFill>
                <a:srgbClr val="222222"/>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We can use similar approach in </a:t>
            </a:r>
            <a:r>
              <a:rPr b="1" lang="en" sz="1400">
                <a:solidFill>
                  <a:srgbClr val="222222"/>
                </a:solidFill>
                <a:highlight>
                  <a:srgbClr val="FFFFFF"/>
                </a:highlight>
                <a:latin typeface="Nunito"/>
                <a:ea typeface="Nunito"/>
                <a:cs typeface="Nunito"/>
                <a:sym typeface="Nunito"/>
              </a:rPr>
              <a:t>Vehicle routing problem</a:t>
            </a:r>
            <a:r>
              <a:rPr lang="en" sz="1400">
                <a:solidFill>
                  <a:srgbClr val="222222"/>
                </a:solidFill>
                <a:highlight>
                  <a:srgbClr val="FFFFFF"/>
                </a:highlight>
                <a:latin typeface="Nunito"/>
                <a:ea typeface="Nunito"/>
                <a:cs typeface="Nunito"/>
                <a:sym typeface="Nunito"/>
              </a:rPr>
              <a:t> for delivery of products to customers.</a:t>
            </a:r>
            <a:endParaRPr sz="1400">
              <a:solidFill>
                <a:srgbClr val="222222"/>
              </a:solidFill>
              <a:highlight>
                <a:srgbClr val="FFFFFF"/>
              </a:highlight>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729450" y="7172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6. Futurework</a:t>
            </a:r>
            <a:endParaRPr>
              <a:latin typeface="Nunito"/>
              <a:ea typeface="Nunito"/>
              <a:cs typeface="Nunito"/>
              <a:sym typeface="Nunito"/>
            </a:endParaRPr>
          </a:p>
        </p:txBody>
      </p:sp>
      <p:sp>
        <p:nvSpPr>
          <p:cNvPr id="318" name="Google Shape;318;p25"/>
          <p:cNvSpPr txBox="1"/>
          <p:nvPr>
            <p:ph idx="1" type="body"/>
          </p:nvPr>
        </p:nvSpPr>
        <p:spPr>
          <a:xfrm>
            <a:off x="727650" y="1441200"/>
            <a:ext cx="7885800" cy="37023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The above implementation of the 2-opt algorithm is a simple implementation of 2-opt . Instead, we can </a:t>
            </a:r>
            <a:r>
              <a:rPr b="1" lang="en" sz="1400">
                <a:solidFill>
                  <a:srgbClr val="222222"/>
                </a:solidFill>
                <a:highlight>
                  <a:srgbClr val="FFFFFF"/>
                </a:highlight>
                <a:latin typeface="Nunito"/>
                <a:ea typeface="Nunito"/>
                <a:cs typeface="Nunito"/>
                <a:sym typeface="Nunito"/>
              </a:rPr>
              <a:t>use the composite structure</a:t>
            </a:r>
            <a:r>
              <a:rPr lang="en" sz="1400">
                <a:solidFill>
                  <a:srgbClr val="222222"/>
                </a:solidFill>
                <a:highlight>
                  <a:srgbClr val="FFFFFF"/>
                </a:highlight>
                <a:latin typeface="Nunito"/>
                <a:ea typeface="Nunito"/>
                <a:cs typeface="Nunito"/>
                <a:sym typeface="Nunito"/>
              </a:rPr>
              <a:t> of the algorithm using the output of </a:t>
            </a:r>
            <a:r>
              <a:rPr b="1" lang="en" sz="1400">
                <a:solidFill>
                  <a:srgbClr val="222222"/>
                </a:solidFill>
                <a:highlight>
                  <a:srgbClr val="FFFFFF"/>
                </a:highlight>
                <a:latin typeface="Nunito"/>
                <a:ea typeface="Nunito"/>
                <a:cs typeface="Nunito"/>
                <a:sym typeface="Nunito"/>
              </a:rPr>
              <a:t>Nearest Neighbor as input</a:t>
            </a:r>
            <a:r>
              <a:rPr lang="en" sz="1400">
                <a:solidFill>
                  <a:srgbClr val="222222"/>
                </a:solidFill>
                <a:highlight>
                  <a:srgbClr val="FFFFFF"/>
                </a:highlight>
                <a:latin typeface="Nunito"/>
                <a:ea typeface="Nunito"/>
                <a:cs typeface="Nunito"/>
                <a:sym typeface="Nunito"/>
              </a:rPr>
              <a:t> to the 2-opt algorithm. Similarly </a:t>
            </a:r>
            <a:r>
              <a:rPr b="1" lang="en" sz="1400">
                <a:solidFill>
                  <a:srgbClr val="222222"/>
                </a:solidFill>
                <a:highlight>
                  <a:srgbClr val="FFFFFF"/>
                </a:highlight>
                <a:latin typeface="Nunito"/>
                <a:ea typeface="Nunito"/>
                <a:cs typeface="Nunito"/>
                <a:sym typeface="Nunito"/>
              </a:rPr>
              <a:t>output of 2-opt as input to Genetic Algorithm</a:t>
            </a:r>
            <a:r>
              <a:rPr lang="en" sz="1400">
                <a:solidFill>
                  <a:srgbClr val="222222"/>
                </a:solidFill>
                <a:highlight>
                  <a:srgbClr val="FFFFFF"/>
                </a:highlight>
                <a:latin typeface="Nunito"/>
                <a:ea typeface="Nunito"/>
                <a:cs typeface="Nunito"/>
                <a:sym typeface="Nunito"/>
              </a:rPr>
              <a:t>. In this way we can increase accuracy as compared to only using a 2-opt algorithm.</a:t>
            </a:r>
            <a:endParaRPr sz="1400">
              <a:solidFill>
                <a:srgbClr val="222222"/>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We can involve </a:t>
            </a:r>
            <a:r>
              <a:rPr b="1" lang="en" sz="1400">
                <a:solidFill>
                  <a:srgbClr val="222222"/>
                </a:solidFill>
                <a:highlight>
                  <a:srgbClr val="FFFFFF"/>
                </a:highlight>
                <a:latin typeface="Nunito"/>
                <a:ea typeface="Nunito"/>
                <a:cs typeface="Nunito"/>
                <a:sym typeface="Nunito"/>
              </a:rPr>
              <a:t>Robots for picking and carrying orders</a:t>
            </a:r>
            <a:r>
              <a:rPr lang="en" sz="1400">
                <a:solidFill>
                  <a:srgbClr val="222222"/>
                </a:solidFill>
                <a:highlight>
                  <a:srgbClr val="FFFFFF"/>
                </a:highlight>
                <a:latin typeface="Nunito"/>
                <a:ea typeface="Nunito"/>
                <a:cs typeface="Nunito"/>
                <a:sym typeface="Nunito"/>
              </a:rPr>
              <a:t> using artificial intelligence. We can automate the process of scanning product’s location using technologies like </a:t>
            </a:r>
            <a:r>
              <a:rPr b="1" lang="en" sz="1400">
                <a:solidFill>
                  <a:srgbClr val="222222"/>
                </a:solidFill>
                <a:highlight>
                  <a:srgbClr val="FFFFFF"/>
                </a:highlight>
                <a:latin typeface="Nunito"/>
                <a:ea typeface="Nunito"/>
                <a:cs typeface="Nunito"/>
                <a:sym typeface="Nunito"/>
              </a:rPr>
              <a:t>Barcode Tagging</a:t>
            </a:r>
            <a:r>
              <a:rPr lang="en" sz="1400">
                <a:solidFill>
                  <a:srgbClr val="222222"/>
                </a:solidFill>
                <a:highlight>
                  <a:srgbClr val="FFFFFF"/>
                </a:highlight>
                <a:latin typeface="Nunito"/>
                <a:ea typeface="Nunito"/>
                <a:cs typeface="Nunito"/>
                <a:sym typeface="Nunito"/>
              </a:rPr>
              <a:t> on each warehouse location. We can use historic orders to optimize processes further such as frequently ordered items or items that are ordered together.</a:t>
            </a:r>
            <a:endParaRPr sz="1400">
              <a:solidFill>
                <a:srgbClr val="222222"/>
              </a:solidFill>
              <a:highlight>
                <a:srgbClr val="FFFFFF"/>
              </a:highlight>
              <a:latin typeface="Nunito"/>
              <a:ea typeface="Nunito"/>
              <a:cs typeface="Nunito"/>
              <a:sym typeface="Nunito"/>
            </a:endParaRPr>
          </a:p>
          <a:p>
            <a:pPr indent="-317500" lvl="0" marL="457200" rtl="0" algn="just">
              <a:lnSpc>
                <a:spcPct val="115000"/>
              </a:lnSpc>
              <a:spcBef>
                <a:spcPts val="1000"/>
              </a:spcBef>
              <a:spcAft>
                <a:spcPts val="0"/>
              </a:spcAft>
              <a:buClr>
                <a:srgbClr val="222222"/>
              </a:buClr>
              <a:buSzPts val="1400"/>
              <a:buFont typeface="Nunito"/>
              <a:buAutoNum type="arabicPeriod"/>
            </a:pPr>
            <a:r>
              <a:rPr lang="en" sz="1400">
                <a:solidFill>
                  <a:srgbClr val="222222"/>
                </a:solidFill>
                <a:highlight>
                  <a:srgbClr val="FFFFFF"/>
                </a:highlight>
                <a:latin typeface="Nunito"/>
                <a:ea typeface="Nunito"/>
                <a:cs typeface="Nunito"/>
                <a:sym typeface="Nunito"/>
              </a:rPr>
              <a:t>To improve the algorithm further we can divide warehouses in small subsections and keep a</a:t>
            </a:r>
            <a:r>
              <a:rPr b="1" lang="en" sz="1400">
                <a:solidFill>
                  <a:srgbClr val="222222"/>
                </a:solidFill>
                <a:highlight>
                  <a:srgbClr val="FFFFFF"/>
                </a:highlight>
                <a:latin typeface="Nunito"/>
                <a:ea typeface="Nunito"/>
                <a:cs typeface="Nunito"/>
                <a:sym typeface="Nunito"/>
              </a:rPr>
              <a:t> group of items</a:t>
            </a:r>
            <a:r>
              <a:rPr lang="en" sz="1400">
                <a:solidFill>
                  <a:srgbClr val="222222"/>
                </a:solidFill>
                <a:highlight>
                  <a:srgbClr val="FFFFFF"/>
                </a:highlight>
                <a:latin typeface="Nunito"/>
                <a:ea typeface="Nunito"/>
                <a:cs typeface="Nunito"/>
                <a:sym typeface="Nunito"/>
              </a:rPr>
              <a:t> which are ordered together by </a:t>
            </a:r>
            <a:r>
              <a:rPr b="1" lang="en" sz="1400">
                <a:solidFill>
                  <a:srgbClr val="222222"/>
                </a:solidFill>
                <a:highlight>
                  <a:srgbClr val="FFFFFF"/>
                </a:highlight>
                <a:latin typeface="Nunito"/>
                <a:ea typeface="Nunito"/>
                <a:cs typeface="Nunito"/>
                <a:sym typeface="Nunito"/>
              </a:rPr>
              <a:t>analysing consumer buying behaviour</a:t>
            </a:r>
            <a:r>
              <a:rPr lang="en" sz="1400">
                <a:solidFill>
                  <a:srgbClr val="222222"/>
                </a:solidFill>
                <a:highlight>
                  <a:srgbClr val="FFFFFF"/>
                </a:highlight>
                <a:latin typeface="Nunito"/>
                <a:ea typeface="Nunito"/>
                <a:cs typeface="Nunito"/>
                <a:sym typeface="Nunito"/>
              </a:rPr>
              <a:t>.</a:t>
            </a:r>
            <a:endParaRPr sz="1400">
              <a:solidFill>
                <a:srgbClr val="222222"/>
              </a:solidFill>
              <a:highlight>
                <a:srgbClr val="FFFFFF"/>
              </a:highlight>
              <a:latin typeface="Nunito"/>
              <a:ea typeface="Nunito"/>
              <a:cs typeface="Nunito"/>
              <a:sym typeface="Nunito"/>
            </a:endParaRPr>
          </a:p>
          <a:p>
            <a:pPr indent="0" lvl="0" marL="0" rtl="0" algn="l">
              <a:lnSpc>
                <a:spcPct val="115000"/>
              </a:lnSpc>
              <a:spcBef>
                <a:spcPts val="1000"/>
              </a:spcBef>
              <a:spcAft>
                <a:spcPts val="1200"/>
              </a:spcAft>
              <a:buSzPts val="1300"/>
              <a:buNone/>
            </a:pPr>
            <a:r>
              <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729450" y="7262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7. References</a:t>
            </a:r>
            <a:endParaRPr>
              <a:latin typeface="Nunito"/>
              <a:ea typeface="Nunito"/>
              <a:cs typeface="Nunito"/>
              <a:sym typeface="Nunito"/>
            </a:endParaRPr>
          </a:p>
        </p:txBody>
      </p:sp>
      <p:sp>
        <p:nvSpPr>
          <p:cNvPr id="324" name="Google Shape;324;p26"/>
          <p:cNvSpPr txBox="1"/>
          <p:nvPr>
            <p:ph idx="1" type="body"/>
          </p:nvPr>
        </p:nvSpPr>
        <p:spPr>
          <a:xfrm>
            <a:off x="727650" y="1441200"/>
            <a:ext cx="7688700" cy="2261100"/>
          </a:xfrm>
          <a:prstGeom prst="rect">
            <a:avLst/>
          </a:prstGeom>
          <a:noFill/>
          <a:ln>
            <a:noFill/>
          </a:ln>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SzPts val="1200"/>
              <a:buFont typeface="Nunito"/>
              <a:buChar char="-"/>
            </a:pPr>
            <a:r>
              <a:rPr lang="en" sz="1200" u="sng">
                <a:solidFill>
                  <a:srgbClr val="1155CC"/>
                </a:solidFill>
                <a:highlight>
                  <a:srgbClr val="FFFFFF"/>
                </a:highlight>
                <a:latin typeface="Nunito"/>
                <a:ea typeface="Nunito"/>
                <a:cs typeface="Nunito"/>
                <a:sym typeface="Nunito"/>
                <a:hlinkClick r:id="rId3">
                  <a:extLst>
                    <a:ext uri="{A12FA001-AC4F-418D-AE19-62706E023703}">
                      <ahyp:hlinkClr val="tx"/>
                    </a:ext>
                  </a:extLst>
                </a:hlinkClick>
              </a:rPr>
              <a:t>https://www.theengineer.co.uk/inside-amazons-technology-test-bed/</a:t>
            </a:r>
            <a:r>
              <a:rPr lang="en" sz="1200">
                <a:solidFill>
                  <a:srgbClr val="222222"/>
                </a:solidFill>
                <a:highlight>
                  <a:srgbClr val="FFFFFF"/>
                </a:highlight>
                <a:latin typeface="Nunito"/>
                <a:ea typeface="Nunito"/>
                <a:cs typeface="Nunito"/>
                <a:sym typeface="Nunito"/>
              </a:rPr>
              <a:t> [1]</a:t>
            </a:r>
            <a:endParaRPr sz="1200">
              <a:solidFill>
                <a:srgbClr val="222222"/>
              </a:solidFill>
              <a:highlight>
                <a:srgbClr val="FFFFFF"/>
              </a:highlight>
              <a:latin typeface="Nunito"/>
              <a:ea typeface="Nunito"/>
              <a:cs typeface="Nunito"/>
              <a:sym typeface="Nunito"/>
            </a:endParaRPr>
          </a:p>
          <a:p>
            <a:pPr indent="-317500" lvl="0" marL="457200" rtl="0" algn="just">
              <a:lnSpc>
                <a:spcPct val="150000"/>
              </a:lnSpc>
              <a:spcBef>
                <a:spcPts val="0"/>
              </a:spcBef>
              <a:spcAft>
                <a:spcPts val="0"/>
              </a:spcAft>
              <a:buClr>
                <a:srgbClr val="222222"/>
              </a:buClr>
              <a:buSzPts val="1400"/>
              <a:buFont typeface="Nunito"/>
              <a:buChar char="-"/>
            </a:pPr>
            <a:r>
              <a:rPr lang="en" sz="1200" u="sng">
                <a:solidFill>
                  <a:srgbClr val="1155CC"/>
                </a:solidFill>
                <a:highlight>
                  <a:srgbClr val="FFFFFF"/>
                </a:highlight>
                <a:latin typeface="Nunito"/>
                <a:ea typeface="Nunito"/>
                <a:cs typeface="Nunito"/>
                <a:sym typeface="Nunito"/>
                <a:hlinkClick r:id="rId4">
                  <a:extLst>
                    <a:ext uri="{A12FA001-AC4F-418D-AE19-62706E023703}">
                      <ahyp:hlinkClr val="tx"/>
                    </a:ext>
                  </a:extLst>
                </a:hlinkClick>
              </a:rPr>
              <a:t>https://www.diva-portal.org/smash/get/diva2:1413926/FULLTEXT01.pdf</a:t>
            </a:r>
            <a:r>
              <a:rPr lang="en" sz="1200">
                <a:solidFill>
                  <a:srgbClr val="222222"/>
                </a:solidFill>
                <a:highlight>
                  <a:srgbClr val="FFFFFF"/>
                </a:highlight>
                <a:latin typeface="Nunito"/>
                <a:ea typeface="Nunito"/>
                <a:cs typeface="Nunito"/>
                <a:sym typeface="Nunito"/>
              </a:rPr>
              <a:t> [2]</a:t>
            </a:r>
            <a:r>
              <a:rPr lang="en" sz="1400">
                <a:solidFill>
                  <a:srgbClr val="222222"/>
                </a:solidFill>
                <a:highlight>
                  <a:srgbClr val="FFFFFF"/>
                </a:highlight>
                <a:latin typeface="Nunito"/>
                <a:ea typeface="Nunito"/>
                <a:cs typeface="Nunito"/>
                <a:sym typeface="Nunito"/>
              </a:rPr>
              <a:t> </a:t>
            </a:r>
            <a:endParaRPr sz="1400">
              <a:solidFill>
                <a:srgbClr val="222222"/>
              </a:solidFill>
              <a:highlight>
                <a:srgbClr val="FFFFFF"/>
              </a:highlight>
              <a:latin typeface="Nunito"/>
              <a:ea typeface="Nunito"/>
              <a:cs typeface="Nunito"/>
              <a:sym typeface="Nunito"/>
            </a:endParaRPr>
          </a:p>
          <a:p>
            <a:pPr indent="-304800" lvl="0" marL="457200" rtl="0" algn="just">
              <a:lnSpc>
                <a:spcPct val="150000"/>
              </a:lnSpc>
              <a:spcBef>
                <a:spcPts val="0"/>
              </a:spcBef>
              <a:spcAft>
                <a:spcPts val="0"/>
              </a:spcAft>
              <a:buClr>
                <a:srgbClr val="222222"/>
              </a:buClr>
              <a:buSzPts val="1200"/>
              <a:buFont typeface="Nunito"/>
              <a:buChar char="-"/>
            </a:pPr>
            <a:r>
              <a:rPr lang="en" sz="1200" u="sng">
                <a:solidFill>
                  <a:srgbClr val="1155CC"/>
                </a:solidFill>
                <a:highlight>
                  <a:srgbClr val="FFFFFF"/>
                </a:highlight>
                <a:latin typeface="Nunito"/>
                <a:ea typeface="Nunito"/>
                <a:cs typeface="Nunito"/>
                <a:sym typeface="Nunito"/>
                <a:hlinkClick r:id="rId5">
                  <a:extLst>
                    <a:ext uri="{A12FA001-AC4F-418D-AE19-62706E023703}">
                      <ahyp:hlinkClr val="tx"/>
                    </a:ext>
                  </a:extLst>
                </a:hlinkClick>
              </a:rPr>
              <a:t>https://essay.utwente.nl/72060/1/Slootbeek_MA_EEMCS.pdf</a:t>
            </a:r>
            <a:r>
              <a:rPr lang="en" sz="1200">
                <a:solidFill>
                  <a:srgbClr val="222222"/>
                </a:solidFill>
                <a:highlight>
                  <a:srgbClr val="FFFFFF"/>
                </a:highlight>
                <a:latin typeface="Nunito"/>
                <a:ea typeface="Nunito"/>
                <a:cs typeface="Nunito"/>
                <a:sym typeface="Nunito"/>
              </a:rPr>
              <a:t> [3]</a:t>
            </a:r>
            <a:endParaRPr sz="1200">
              <a:solidFill>
                <a:srgbClr val="222222"/>
              </a:solidFill>
              <a:highlight>
                <a:srgbClr val="FFFFFF"/>
              </a:highlight>
              <a:latin typeface="Nunito"/>
              <a:ea typeface="Nunito"/>
              <a:cs typeface="Nunito"/>
              <a:sym typeface="Nunito"/>
            </a:endParaRPr>
          </a:p>
          <a:p>
            <a:pPr indent="-304800" lvl="0" marL="457200" rtl="0" algn="just">
              <a:lnSpc>
                <a:spcPct val="150000"/>
              </a:lnSpc>
              <a:spcBef>
                <a:spcPts val="0"/>
              </a:spcBef>
              <a:spcAft>
                <a:spcPts val="0"/>
              </a:spcAft>
              <a:buClr>
                <a:srgbClr val="222222"/>
              </a:buClr>
              <a:buSzPts val="1200"/>
              <a:buFont typeface="Nunito"/>
              <a:buChar char="-"/>
            </a:pPr>
            <a:r>
              <a:rPr lang="en" sz="1200" u="sng">
                <a:solidFill>
                  <a:srgbClr val="1155CC"/>
                </a:solidFill>
                <a:highlight>
                  <a:srgbClr val="FFFFFF"/>
                </a:highlight>
                <a:latin typeface="Nunito"/>
                <a:ea typeface="Nunito"/>
                <a:cs typeface="Nunito"/>
                <a:sym typeface="Nunito"/>
                <a:hlinkClick r:id="rId6">
                  <a:extLst>
                    <a:ext uri="{A12FA001-AC4F-418D-AE19-62706E023703}">
                      <ahyp:hlinkClr val="tx"/>
                    </a:ext>
                  </a:extLst>
                </a:hlinkClick>
              </a:rPr>
              <a:t>https://www.skuvault.com/blog/amazon-order-management-process/</a:t>
            </a:r>
            <a:r>
              <a:rPr lang="en" sz="1200">
                <a:solidFill>
                  <a:srgbClr val="222222"/>
                </a:solidFill>
                <a:highlight>
                  <a:srgbClr val="FFFFFF"/>
                </a:highlight>
                <a:latin typeface="Nunito"/>
                <a:ea typeface="Nunito"/>
                <a:cs typeface="Nunito"/>
                <a:sym typeface="Nunito"/>
              </a:rPr>
              <a:t> [4]</a:t>
            </a:r>
            <a:endParaRPr sz="1200">
              <a:solidFill>
                <a:srgbClr val="222222"/>
              </a:solidFill>
              <a:highlight>
                <a:srgbClr val="FFFFFF"/>
              </a:highlight>
              <a:latin typeface="Nunito"/>
              <a:ea typeface="Nunito"/>
              <a:cs typeface="Nunito"/>
              <a:sym typeface="Nunito"/>
            </a:endParaRPr>
          </a:p>
          <a:p>
            <a:pPr indent="-304800" lvl="0" marL="457200" rtl="0" algn="just">
              <a:lnSpc>
                <a:spcPct val="150000"/>
              </a:lnSpc>
              <a:spcBef>
                <a:spcPts val="0"/>
              </a:spcBef>
              <a:spcAft>
                <a:spcPts val="0"/>
              </a:spcAft>
              <a:buClr>
                <a:srgbClr val="222222"/>
              </a:buClr>
              <a:buSzPts val="1200"/>
              <a:buFont typeface="Nunito"/>
              <a:buChar char="-"/>
            </a:pPr>
            <a:r>
              <a:rPr lang="en" sz="1200" u="sng">
                <a:solidFill>
                  <a:srgbClr val="1155CC"/>
                </a:solidFill>
                <a:highlight>
                  <a:srgbClr val="FFFFFF"/>
                </a:highlight>
                <a:latin typeface="Nunito"/>
                <a:ea typeface="Nunito"/>
                <a:cs typeface="Nunito"/>
                <a:sym typeface="Nunito"/>
                <a:hlinkClick r:id="rId7">
                  <a:extLst>
                    <a:ext uri="{A12FA001-AC4F-418D-AE19-62706E023703}">
                      <ahyp:hlinkClr val="tx"/>
                    </a:ext>
                  </a:extLst>
                </a:hlinkClick>
              </a:rPr>
              <a:t>https://www.researchgate.net/publication/260742754_An_Overview_of_Warehouse_Optimization</a:t>
            </a:r>
            <a:r>
              <a:rPr lang="en" sz="1200">
                <a:solidFill>
                  <a:srgbClr val="1155CC"/>
                </a:solidFill>
                <a:highlight>
                  <a:srgbClr val="FFFFFF"/>
                </a:highlight>
                <a:latin typeface="Nunito"/>
                <a:ea typeface="Nunito"/>
                <a:cs typeface="Nunito"/>
                <a:sym typeface="Nunito"/>
              </a:rPr>
              <a:t> </a:t>
            </a:r>
            <a:r>
              <a:rPr lang="en" sz="1200">
                <a:solidFill>
                  <a:srgbClr val="222222"/>
                </a:solidFill>
                <a:highlight>
                  <a:srgbClr val="FFFFFF"/>
                </a:highlight>
                <a:latin typeface="Nunito"/>
                <a:ea typeface="Nunito"/>
                <a:cs typeface="Nunito"/>
                <a:sym typeface="Nunito"/>
              </a:rPr>
              <a:t>[5]</a:t>
            </a:r>
            <a:endParaRPr sz="1200">
              <a:solidFill>
                <a:srgbClr val="222222"/>
              </a:solidFill>
              <a:highlight>
                <a:srgbClr val="FFFFFF"/>
              </a:highlight>
              <a:latin typeface="Nunito"/>
              <a:ea typeface="Nunito"/>
              <a:cs typeface="Nunito"/>
              <a:sym typeface="Nunito"/>
            </a:endParaRPr>
          </a:p>
          <a:p>
            <a:pPr indent="-304800" lvl="0" marL="457200" rtl="0" algn="just">
              <a:lnSpc>
                <a:spcPct val="115000"/>
              </a:lnSpc>
              <a:spcBef>
                <a:spcPts val="0"/>
              </a:spcBef>
              <a:spcAft>
                <a:spcPts val="0"/>
              </a:spcAft>
              <a:buClr>
                <a:srgbClr val="1155CC"/>
              </a:buClr>
              <a:buSzPts val="1200"/>
              <a:buFont typeface="Nunito"/>
              <a:buChar char="-"/>
            </a:pPr>
            <a:r>
              <a:rPr lang="en" sz="1200" u="sng">
                <a:solidFill>
                  <a:srgbClr val="1155CC"/>
                </a:solidFill>
                <a:highlight>
                  <a:srgbClr val="FFFFFF"/>
                </a:highlight>
                <a:latin typeface="Nunito"/>
                <a:ea typeface="Nunito"/>
                <a:cs typeface="Nunito"/>
                <a:sym typeface="Nunito"/>
                <a:hlinkClick r:id="rId8">
                  <a:extLst>
                    <a:ext uri="{A12FA001-AC4F-418D-AE19-62706E023703}">
                      <ahyp:hlinkClr val="tx"/>
                    </a:ext>
                  </a:extLst>
                </a:hlinkClick>
              </a:rPr>
              <a:t>Applied Sciences | Free Full-Text | Optimization of Warehouse Operations with Genetic Algorithms | HTML</a:t>
            </a:r>
            <a:r>
              <a:rPr lang="en" sz="1200">
                <a:solidFill>
                  <a:srgbClr val="1155CC"/>
                </a:solidFill>
                <a:highlight>
                  <a:srgbClr val="FFFFFF"/>
                </a:highlight>
                <a:latin typeface="Nunito"/>
                <a:ea typeface="Nunito"/>
                <a:cs typeface="Nunito"/>
                <a:sym typeface="Nunito"/>
              </a:rPr>
              <a:t> </a:t>
            </a:r>
            <a:r>
              <a:rPr lang="en" sz="1200">
                <a:solidFill>
                  <a:srgbClr val="000000"/>
                </a:solidFill>
                <a:highlight>
                  <a:srgbClr val="FFFFFF"/>
                </a:highlight>
                <a:latin typeface="Nunito"/>
                <a:ea typeface="Nunito"/>
                <a:cs typeface="Nunito"/>
                <a:sym typeface="Nunito"/>
              </a:rPr>
              <a:t>[6]</a:t>
            </a:r>
            <a:endParaRPr sz="1200">
              <a:solidFill>
                <a:srgbClr val="000000"/>
              </a:solidFill>
              <a:highlight>
                <a:srgbClr val="FFFFFF"/>
              </a:highlight>
              <a:latin typeface="Nunito"/>
              <a:ea typeface="Nunito"/>
              <a:cs typeface="Nunito"/>
              <a:sym typeface="Nunito"/>
            </a:endParaRPr>
          </a:p>
          <a:p>
            <a:pPr indent="0" lvl="0" marL="0" rtl="0" algn="l">
              <a:lnSpc>
                <a:spcPct val="115000"/>
              </a:lnSpc>
              <a:spcBef>
                <a:spcPts val="0"/>
              </a:spcBef>
              <a:spcAft>
                <a:spcPts val="1200"/>
              </a:spcAft>
              <a:buSzPts val="1300"/>
              <a:buNone/>
            </a:pPr>
            <a:r>
              <a:t/>
            </a:r>
            <a:endParaRPr>
              <a:latin typeface="Nunito"/>
              <a:ea typeface="Nunito"/>
              <a:cs typeface="Nunito"/>
              <a:sym typeface="Nunito"/>
            </a:endParaRPr>
          </a:p>
        </p:txBody>
      </p:sp>
      <p:sp>
        <p:nvSpPr>
          <p:cNvPr id="325" name="Google Shape;325;p26"/>
          <p:cNvSpPr txBox="1"/>
          <p:nvPr>
            <p:ph type="title"/>
          </p:nvPr>
        </p:nvSpPr>
        <p:spPr>
          <a:xfrm>
            <a:off x="727650" y="3449538"/>
            <a:ext cx="7688700" cy="1358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 sz="2200">
                <a:latin typeface="Nunito"/>
                <a:ea typeface="Nunito"/>
                <a:cs typeface="Nunito"/>
                <a:sym typeface="Nunito"/>
              </a:rPr>
              <a:t>Project Link -</a:t>
            </a:r>
            <a:r>
              <a:rPr lang="en" sz="2500">
                <a:latin typeface="Nunito"/>
                <a:ea typeface="Nunito"/>
                <a:cs typeface="Nunito"/>
                <a:sym typeface="Nunito"/>
              </a:rPr>
              <a:t> </a:t>
            </a:r>
            <a:endParaRPr sz="2500">
              <a:latin typeface="Nunito"/>
              <a:ea typeface="Nunito"/>
              <a:cs typeface="Nunito"/>
              <a:sym typeface="Nunito"/>
            </a:endParaRPr>
          </a:p>
          <a:p>
            <a:pPr indent="0" lvl="0" marL="0" rtl="0" algn="l">
              <a:lnSpc>
                <a:spcPct val="100000"/>
              </a:lnSpc>
              <a:spcBef>
                <a:spcPts val="0"/>
              </a:spcBef>
              <a:spcAft>
                <a:spcPts val="0"/>
              </a:spcAft>
              <a:buSzPts val="2600"/>
              <a:buNone/>
            </a:pPr>
            <a:r>
              <a:rPr b="0" lang="en" sz="1611" u="sng">
                <a:solidFill>
                  <a:schemeClr val="hlink"/>
                </a:solidFill>
                <a:latin typeface="Nunito"/>
                <a:ea typeface="Nunito"/>
                <a:cs typeface="Nunito"/>
                <a:sym typeface="Nunito"/>
                <a:hlinkClick r:id="rId9"/>
              </a:rPr>
              <a:t>https://</a:t>
            </a:r>
            <a:r>
              <a:rPr b="0" lang="en" sz="1611" u="sng">
                <a:solidFill>
                  <a:schemeClr val="hlink"/>
                </a:solidFill>
                <a:latin typeface="Nunito"/>
                <a:ea typeface="Nunito"/>
                <a:cs typeface="Nunito"/>
                <a:sym typeface="Nunito"/>
                <a:hlinkClick r:id="rId10"/>
              </a:rPr>
              <a:t>colab</a:t>
            </a:r>
            <a:r>
              <a:rPr b="0" lang="en" sz="1611" u="sng">
                <a:solidFill>
                  <a:schemeClr val="hlink"/>
                </a:solidFill>
                <a:latin typeface="Nunito"/>
                <a:ea typeface="Nunito"/>
                <a:cs typeface="Nunito"/>
                <a:sym typeface="Nunito"/>
                <a:hlinkClick r:id="rId11"/>
              </a:rPr>
              <a:t>.research.google.com/drive/1WkvFVoCr7zLkUE8yrdMGY3rFDUl8Vsbk?usp=sharing</a:t>
            </a:r>
            <a:endParaRPr b="0" sz="1611">
              <a:solidFill>
                <a:srgbClr val="1155CC"/>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ph type="ctrTitle"/>
          </p:nvPr>
        </p:nvSpPr>
        <p:spPr>
          <a:xfrm>
            <a:off x="727950" y="2049400"/>
            <a:ext cx="7688100" cy="1664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200"/>
              <a:buNone/>
            </a:pPr>
            <a:r>
              <a:rPr lang="en" sz="6000">
                <a:latin typeface="Nunito"/>
                <a:ea typeface="Nunito"/>
                <a:cs typeface="Nunito"/>
                <a:sym typeface="Nunito"/>
              </a:rPr>
              <a:t>Thank You </a:t>
            </a:r>
            <a:endParaRPr sz="60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3"/>
          <p:cNvGraphicFramePr/>
          <p:nvPr/>
        </p:nvGraphicFramePr>
        <p:xfrm>
          <a:off x="684800" y="1428063"/>
          <a:ext cx="3000000" cy="3000000"/>
        </p:xfrm>
        <a:graphic>
          <a:graphicData uri="http://schemas.openxmlformats.org/drawingml/2006/table">
            <a:tbl>
              <a:tblPr>
                <a:noFill/>
                <a:tableStyleId>{CFD92043-380D-41F4-A4DF-930A6DB00AAE}</a:tableStyleId>
              </a:tblPr>
              <a:tblGrid>
                <a:gridCol w="7774400"/>
              </a:tblGrid>
              <a:tr h="542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5.    Results and Discussion </a:t>
                      </a:r>
                      <a:endParaRPr sz="1400" u="none" cap="none" strike="noStrike">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5.1) Sample input and Output   </a:t>
                      </a:r>
                      <a:endParaRPr sz="1400" u="none" cap="none" strike="noStrike">
                        <a:latin typeface="Nunito"/>
                        <a:ea typeface="Nunito"/>
                        <a:cs typeface="Nunito"/>
                        <a:sym typeface="Nunito"/>
                      </a:endParaRPr>
                    </a:p>
                  </a:txBody>
                  <a:tcPr marT="63500" marB="63500" marR="63500" marL="63500"/>
                </a:tc>
              </a:tr>
              <a:tr h="381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6.    Futurework</a:t>
                      </a:r>
                      <a:endParaRPr sz="1400" u="none" cap="none" strike="noStrike">
                        <a:latin typeface="Nunito"/>
                        <a:ea typeface="Nunito"/>
                        <a:cs typeface="Nunito"/>
                        <a:sym typeface="Nunito"/>
                      </a:endParaRPr>
                    </a:p>
                  </a:txBody>
                  <a:tcPr marT="63500" marB="63500" marR="63500" marL="63500"/>
                </a:tc>
              </a:tr>
              <a:tr h="381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  7.    References and Project link</a:t>
                      </a:r>
                      <a:endParaRPr sz="1400" u="none" cap="none" strike="noStrike">
                        <a:latin typeface="Nunito"/>
                        <a:ea typeface="Nunito"/>
                        <a:cs typeface="Nunito"/>
                        <a:sym typeface="Nunito"/>
                      </a:endParaRPr>
                    </a:p>
                  </a:txBody>
                  <a:tcPr marT="63500" marB="63500" marR="63500" marL="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727650" y="708250"/>
            <a:ext cx="7688700" cy="535200"/>
          </a:xfrm>
          <a:prstGeom prst="rect">
            <a:avLst/>
          </a:prstGeom>
          <a:noFill/>
          <a:ln>
            <a:noFill/>
          </a:ln>
        </p:spPr>
        <p:txBody>
          <a:bodyPr anchorCtr="0" anchor="t" bIns="91425" lIns="91425" spcFirstLastPara="1" rIns="91425" wrap="square" tIns="91425">
            <a:normAutofit fontScale="90000"/>
          </a:bodyPr>
          <a:lstStyle/>
          <a:p>
            <a:pPr indent="-377190" lvl="0" marL="457200" rtl="0" algn="l">
              <a:lnSpc>
                <a:spcPct val="100000"/>
              </a:lnSpc>
              <a:spcBef>
                <a:spcPts val="0"/>
              </a:spcBef>
              <a:spcAft>
                <a:spcPts val="0"/>
              </a:spcAft>
              <a:buSzPct val="100000"/>
              <a:buFont typeface="Nunito"/>
              <a:buAutoNum type="arabicPeriod"/>
            </a:pPr>
            <a:r>
              <a:rPr lang="en">
                <a:latin typeface="Nunito"/>
                <a:ea typeface="Nunito"/>
                <a:cs typeface="Nunito"/>
                <a:sym typeface="Nunito"/>
              </a:rPr>
              <a:t>Introduction</a:t>
            </a:r>
            <a:endParaRPr>
              <a:latin typeface="Nunito"/>
              <a:ea typeface="Nunito"/>
              <a:cs typeface="Nunito"/>
              <a:sym typeface="Nunito"/>
            </a:endParaRPr>
          </a:p>
          <a:p>
            <a:pPr indent="0" lvl="0" marL="0" rtl="0" algn="l">
              <a:lnSpc>
                <a:spcPct val="100000"/>
              </a:lnSpc>
              <a:spcBef>
                <a:spcPts val="0"/>
              </a:spcBef>
              <a:spcAft>
                <a:spcPts val="0"/>
              </a:spcAft>
              <a:buSzPct val="111111"/>
              <a:buNone/>
            </a:pPr>
            <a:r>
              <a:t/>
            </a:r>
            <a:endParaRPr>
              <a:latin typeface="Nunito"/>
              <a:ea typeface="Nunito"/>
              <a:cs typeface="Nunito"/>
              <a:sym typeface="Nunito"/>
            </a:endParaRPr>
          </a:p>
        </p:txBody>
      </p:sp>
      <p:sp>
        <p:nvSpPr>
          <p:cNvPr id="106" name="Google Shape;106;p4"/>
          <p:cNvSpPr txBox="1"/>
          <p:nvPr>
            <p:ph idx="1" type="body"/>
          </p:nvPr>
        </p:nvSpPr>
        <p:spPr>
          <a:xfrm>
            <a:off x="727650" y="1441200"/>
            <a:ext cx="7688700" cy="35766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00000"/>
              </a:lnSpc>
              <a:spcBef>
                <a:spcPts val="1000"/>
              </a:spcBef>
              <a:spcAft>
                <a:spcPts val="0"/>
              </a:spcAft>
              <a:buSzPts val="1300"/>
              <a:buFont typeface="Nunito"/>
              <a:buAutoNum type="arabicPeriod"/>
            </a:pPr>
            <a:r>
              <a:rPr lang="en" sz="1400">
                <a:solidFill>
                  <a:srgbClr val="000000"/>
                </a:solidFill>
                <a:latin typeface="Nunito"/>
                <a:ea typeface="Nunito"/>
                <a:cs typeface="Nunito"/>
                <a:sym typeface="Nunito"/>
              </a:rPr>
              <a:t>Evolution of customer behavior due to </a:t>
            </a:r>
            <a:r>
              <a:rPr b="1" lang="en" sz="1400">
                <a:solidFill>
                  <a:srgbClr val="000000"/>
                </a:solidFill>
                <a:latin typeface="Nunito"/>
                <a:ea typeface="Nunito"/>
                <a:cs typeface="Nunito"/>
                <a:sym typeface="Nunito"/>
              </a:rPr>
              <a:t>E-commerce</a:t>
            </a:r>
            <a:r>
              <a:rPr lang="en" sz="1400">
                <a:solidFill>
                  <a:srgbClr val="000000"/>
                </a:solidFill>
                <a:latin typeface="Nunito"/>
                <a:ea typeface="Nunito"/>
                <a:cs typeface="Nunito"/>
                <a:sym typeface="Nunito"/>
              </a:rPr>
              <a:t> is the reason for many changes in the industry's supply chain</a:t>
            </a:r>
            <a:endParaRPr sz="1400">
              <a:solidFill>
                <a:srgbClr val="000000"/>
              </a:solidFill>
              <a:latin typeface="Nunito"/>
              <a:ea typeface="Nunito"/>
              <a:cs typeface="Nunito"/>
              <a:sym typeface="Nunito"/>
            </a:endParaRPr>
          </a:p>
          <a:p>
            <a:pPr indent="-317500" lvl="0" marL="457200" rtl="0" algn="just">
              <a:lnSpc>
                <a:spcPct val="100000"/>
              </a:lnSpc>
              <a:spcBef>
                <a:spcPts val="100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These changes are affecting workplaces around the world and Distribution Centers or Warehouses are one of them.</a:t>
            </a:r>
            <a:endParaRPr sz="1400">
              <a:solidFill>
                <a:srgbClr val="000000"/>
              </a:solidFill>
              <a:latin typeface="Nunito"/>
              <a:ea typeface="Nunito"/>
              <a:cs typeface="Nunito"/>
              <a:sym typeface="Nunito"/>
            </a:endParaRPr>
          </a:p>
          <a:p>
            <a:pPr indent="-317500" lvl="0" marL="457200" rtl="0" algn="just">
              <a:lnSpc>
                <a:spcPct val="100000"/>
              </a:lnSpc>
              <a:spcBef>
                <a:spcPts val="1000"/>
              </a:spcBef>
              <a:spcAft>
                <a:spcPts val="0"/>
              </a:spcAft>
              <a:buClr>
                <a:srgbClr val="000000"/>
              </a:buClr>
              <a:buSzPts val="1400"/>
              <a:buFont typeface="Nunito"/>
              <a:buAutoNum type="arabicPeriod"/>
            </a:pPr>
            <a:r>
              <a:rPr b="1" lang="en" sz="1400">
                <a:solidFill>
                  <a:srgbClr val="000000"/>
                </a:solidFill>
                <a:latin typeface="Nunito"/>
                <a:ea typeface="Nunito"/>
                <a:cs typeface="Nunito"/>
                <a:sym typeface="Nunito"/>
              </a:rPr>
              <a:t>Enterprise resource planning (ERP)</a:t>
            </a:r>
            <a:r>
              <a:rPr lang="en" sz="1400">
                <a:solidFill>
                  <a:srgbClr val="000000"/>
                </a:solidFill>
                <a:latin typeface="Nunito"/>
                <a:ea typeface="Nunito"/>
                <a:cs typeface="Nunito"/>
                <a:sym typeface="Nunito"/>
              </a:rPr>
              <a:t> solutions are now added to fundamentals of how large enterprises run, but these solutions haven't been robust on executions which involve warehouse management tasks and demand planning.</a:t>
            </a:r>
            <a:endParaRPr sz="1400">
              <a:solidFill>
                <a:srgbClr val="000000"/>
              </a:solidFill>
              <a:latin typeface="Nunito"/>
              <a:ea typeface="Nunito"/>
              <a:cs typeface="Nunito"/>
              <a:sym typeface="Nunito"/>
            </a:endParaRPr>
          </a:p>
          <a:p>
            <a:pPr indent="-317500" lvl="0" marL="457200" rtl="0" algn="just">
              <a:lnSpc>
                <a:spcPct val="100000"/>
              </a:lnSpc>
              <a:spcBef>
                <a:spcPts val="100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Having warehouses which are </a:t>
            </a:r>
            <a:r>
              <a:rPr b="1" lang="en" sz="1400">
                <a:solidFill>
                  <a:srgbClr val="000000"/>
                </a:solidFill>
                <a:latin typeface="Nunito"/>
                <a:ea typeface="Nunito"/>
                <a:cs typeface="Nunito"/>
                <a:sym typeface="Nunito"/>
              </a:rPr>
              <a:t>Agile and Adaptable</a:t>
            </a:r>
            <a:r>
              <a:rPr lang="en" sz="1400">
                <a:solidFill>
                  <a:srgbClr val="000000"/>
                </a:solidFill>
                <a:latin typeface="Nunito"/>
                <a:ea typeface="Nunito"/>
                <a:cs typeface="Nunito"/>
                <a:sym typeface="Nunito"/>
              </a:rPr>
              <a:t> to change in market conditions is now becoming a critical condition.</a:t>
            </a:r>
            <a:endParaRPr sz="1400">
              <a:solidFill>
                <a:srgbClr val="000000"/>
              </a:solidFill>
              <a:latin typeface="Nunito"/>
              <a:ea typeface="Nunito"/>
              <a:cs typeface="Nunito"/>
              <a:sym typeface="Nunito"/>
            </a:endParaRPr>
          </a:p>
          <a:p>
            <a:pPr indent="-317500" lvl="0" marL="457200" rtl="0" algn="just">
              <a:lnSpc>
                <a:spcPct val="100000"/>
              </a:lnSpc>
              <a:spcBef>
                <a:spcPts val="100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Advantages of e-commerce are experiencing the challenge of fulfilling expectations of customers to get cheaper rates, faster shipping and delivery.</a:t>
            </a:r>
            <a:endParaRPr sz="1400">
              <a:solidFill>
                <a:srgbClr val="00000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727650" y="6903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1.1  Amazon’s warehouse model</a:t>
            </a:r>
            <a:endParaRPr>
              <a:latin typeface="Nunito"/>
              <a:ea typeface="Nunito"/>
              <a:cs typeface="Nunito"/>
              <a:sym typeface="Nunito"/>
            </a:endParaRPr>
          </a:p>
          <a:p>
            <a:pPr indent="0" lvl="0" marL="0" rtl="0" algn="l">
              <a:lnSpc>
                <a:spcPct val="100000"/>
              </a:lnSpc>
              <a:spcBef>
                <a:spcPts val="0"/>
              </a:spcBef>
              <a:spcAft>
                <a:spcPts val="0"/>
              </a:spcAft>
              <a:buSzPct val="111111"/>
              <a:buNone/>
            </a:pPr>
            <a:r>
              <a:t/>
            </a:r>
            <a:endParaRPr>
              <a:latin typeface="Nunito"/>
              <a:ea typeface="Nunito"/>
              <a:cs typeface="Nunito"/>
              <a:sym typeface="Nunito"/>
            </a:endParaRPr>
          </a:p>
        </p:txBody>
      </p:sp>
      <p:sp>
        <p:nvSpPr>
          <p:cNvPr id="112" name="Google Shape;112;p5"/>
          <p:cNvSpPr txBox="1"/>
          <p:nvPr>
            <p:ph idx="1" type="body"/>
          </p:nvPr>
        </p:nvSpPr>
        <p:spPr>
          <a:xfrm>
            <a:off x="727650" y="1504400"/>
            <a:ext cx="4613400" cy="3522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1000"/>
              </a:spcBef>
              <a:spcAft>
                <a:spcPts val="0"/>
              </a:spcAft>
              <a:buSzPts val="1300"/>
              <a:buNone/>
            </a:pPr>
            <a:r>
              <a:rPr lang="en" sz="1400">
                <a:solidFill>
                  <a:srgbClr val="000000"/>
                </a:solidFill>
                <a:latin typeface="Nunito"/>
                <a:ea typeface="Nunito"/>
                <a:cs typeface="Nunito"/>
                <a:sym typeface="Nunito"/>
              </a:rPr>
              <a:t>1. Amazon presently sells millions of products on its website and app. Each of its </a:t>
            </a:r>
            <a:r>
              <a:rPr b="1" lang="en" sz="1400">
                <a:solidFill>
                  <a:srgbClr val="000000"/>
                </a:solidFill>
                <a:latin typeface="Nunito"/>
                <a:ea typeface="Nunito"/>
                <a:cs typeface="Nunito"/>
                <a:sym typeface="Nunito"/>
              </a:rPr>
              <a:t>149 warehouses</a:t>
            </a:r>
            <a:r>
              <a:rPr lang="en" sz="1400">
                <a:solidFill>
                  <a:srgbClr val="000000"/>
                </a:solidFill>
                <a:latin typeface="Nunito"/>
                <a:ea typeface="Nunito"/>
                <a:cs typeface="Nunito"/>
                <a:sym typeface="Nunito"/>
              </a:rPr>
              <a:t> ships approximately 10K of products each day.</a:t>
            </a:r>
            <a:endParaRPr sz="1400">
              <a:solidFill>
                <a:srgbClr val="000000"/>
              </a:solidFill>
              <a:latin typeface="Nunito"/>
              <a:ea typeface="Nunito"/>
              <a:cs typeface="Nunito"/>
              <a:sym typeface="Nunito"/>
            </a:endParaRPr>
          </a:p>
          <a:p>
            <a:pPr indent="0" lvl="0" marL="0" rtl="0" algn="just">
              <a:lnSpc>
                <a:spcPct val="100000"/>
              </a:lnSpc>
              <a:spcBef>
                <a:spcPts val="1000"/>
              </a:spcBef>
              <a:spcAft>
                <a:spcPts val="0"/>
              </a:spcAft>
              <a:buSzPts val="1300"/>
              <a:buNone/>
            </a:pPr>
            <a:r>
              <a:rPr lang="en" sz="1400">
                <a:solidFill>
                  <a:srgbClr val="000000"/>
                </a:solidFill>
                <a:latin typeface="Nunito"/>
                <a:ea typeface="Nunito"/>
                <a:cs typeface="Nunito"/>
                <a:sym typeface="Nunito"/>
              </a:rPr>
              <a:t>2. One of the eye-catching innovations in Amazon is their </a:t>
            </a:r>
            <a:r>
              <a:rPr b="1" lang="en" sz="1400">
                <a:solidFill>
                  <a:srgbClr val="000000"/>
                </a:solidFill>
                <a:latin typeface="Nunito"/>
                <a:ea typeface="Nunito"/>
                <a:cs typeface="Nunito"/>
                <a:sym typeface="Nunito"/>
              </a:rPr>
              <a:t>shelf-moving warehouse robots</a:t>
            </a:r>
            <a:r>
              <a:rPr lang="en" sz="1400">
                <a:solidFill>
                  <a:srgbClr val="000000"/>
                </a:solidFill>
                <a:latin typeface="Nunito"/>
                <a:ea typeface="Nunito"/>
                <a:cs typeface="Nunito"/>
                <a:sym typeface="Nunito"/>
              </a:rPr>
              <a:t>.</a:t>
            </a:r>
            <a:endParaRPr sz="1400">
              <a:solidFill>
                <a:srgbClr val="000000"/>
              </a:solidFill>
              <a:latin typeface="Nunito"/>
              <a:ea typeface="Nunito"/>
              <a:cs typeface="Nunito"/>
              <a:sym typeface="Nunito"/>
            </a:endParaRPr>
          </a:p>
          <a:p>
            <a:pPr indent="0" lvl="0" marL="0" rtl="0" algn="just">
              <a:lnSpc>
                <a:spcPct val="100000"/>
              </a:lnSpc>
              <a:spcBef>
                <a:spcPts val="1000"/>
              </a:spcBef>
              <a:spcAft>
                <a:spcPts val="0"/>
              </a:spcAft>
              <a:buSzPts val="1300"/>
              <a:buNone/>
            </a:pPr>
            <a:r>
              <a:rPr lang="en" sz="1400">
                <a:solidFill>
                  <a:srgbClr val="000000"/>
                </a:solidFill>
                <a:latin typeface="Nunito"/>
                <a:ea typeface="Nunito"/>
                <a:cs typeface="Nunito"/>
                <a:sym typeface="Nunito"/>
              </a:rPr>
              <a:t>3. Amazon offered customers its Prime membership, in which amazon has promised its millions of customers free 2-days shipping on more than 100 million products.</a:t>
            </a:r>
            <a:endParaRPr sz="1400">
              <a:solidFill>
                <a:srgbClr val="000000"/>
              </a:solidFill>
              <a:latin typeface="Nunito"/>
              <a:ea typeface="Nunito"/>
              <a:cs typeface="Nunito"/>
              <a:sym typeface="Nunito"/>
            </a:endParaRPr>
          </a:p>
          <a:p>
            <a:pPr indent="0" lvl="0" marL="0" rtl="0" algn="just">
              <a:lnSpc>
                <a:spcPct val="100000"/>
              </a:lnSpc>
              <a:spcBef>
                <a:spcPts val="1000"/>
              </a:spcBef>
              <a:spcAft>
                <a:spcPts val="0"/>
              </a:spcAft>
              <a:buSzPts val="1300"/>
              <a:buNone/>
            </a:pPr>
            <a:r>
              <a:rPr lang="en" sz="1400">
                <a:solidFill>
                  <a:srgbClr val="000000"/>
                </a:solidFill>
                <a:latin typeface="Nunito"/>
                <a:ea typeface="Nunito"/>
                <a:cs typeface="Nunito"/>
                <a:sym typeface="Nunito"/>
              </a:rPr>
              <a:t>4. </a:t>
            </a:r>
            <a:r>
              <a:rPr lang="en" sz="1400">
                <a:solidFill>
                  <a:srgbClr val="111111"/>
                </a:solidFill>
                <a:highlight>
                  <a:srgbClr val="FFFFFF"/>
                </a:highlight>
                <a:latin typeface="Nunito"/>
                <a:ea typeface="Nunito"/>
                <a:cs typeface="Nunito"/>
                <a:sym typeface="Nunito"/>
              </a:rPr>
              <a:t>Tye Brady, Chief Technologist at Amazon Robotics said , “</a:t>
            </a:r>
            <a:r>
              <a:rPr b="1" lang="en" sz="1400">
                <a:solidFill>
                  <a:srgbClr val="111111"/>
                </a:solidFill>
                <a:highlight>
                  <a:srgbClr val="FFFFFF"/>
                </a:highlight>
                <a:latin typeface="Nunito"/>
                <a:ea typeface="Nunito"/>
                <a:cs typeface="Nunito"/>
                <a:sym typeface="Nunito"/>
              </a:rPr>
              <a:t>We want our large objects to be mixed with our small objects to be mixed with our medium objects because it optimises volume.</a:t>
            </a:r>
            <a:r>
              <a:rPr lang="en" sz="1400">
                <a:solidFill>
                  <a:srgbClr val="111111"/>
                </a:solidFill>
                <a:highlight>
                  <a:srgbClr val="FFFFFF"/>
                </a:highlight>
                <a:latin typeface="Nunito"/>
                <a:ea typeface="Nunito"/>
                <a:cs typeface="Nunito"/>
                <a:sym typeface="Nunito"/>
              </a:rPr>
              <a:t>”</a:t>
            </a:r>
            <a:endParaRPr sz="1400">
              <a:solidFill>
                <a:srgbClr val="000000"/>
              </a:solidFill>
              <a:latin typeface="Nunito"/>
              <a:ea typeface="Nunito"/>
              <a:cs typeface="Nunito"/>
              <a:sym typeface="Nunito"/>
            </a:endParaRPr>
          </a:p>
        </p:txBody>
      </p:sp>
      <p:sp>
        <p:nvSpPr>
          <p:cNvPr id="113" name="Google Shape;113;p5"/>
          <p:cNvSpPr/>
          <p:nvPr/>
        </p:nvSpPr>
        <p:spPr>
          <a:xfrm>
            <a:off x="5436925" y="1311900"/>
            <a:ext cx="3554700" cy="23874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p5"/>
          <p:cNvPicPr preferRelativeResize="0"/>
          <p:nvPr/>
        </p:nvPicPr>
        <p:blipFill rotWithShape="1">
          <a:blip r:embed="rId3">
            <a:alphaModFix/>
          </a:blip>
          <a:srcRect b="0" l="0" r="0" t="0"/>
          <a:stretch/>
        </p:blipFill>
        <p:spPr>
          <a:xfrm>
            <a:off x="5493450" y="1377900"/>
            <a:ext cx="3498150" cy="2321427"/>
          </a:xfrm>
          <a:prstGeom prst="rect">
            <a:avLst/>
          </a:prstGeom>
          <a:noFill/>
          <a:ln>
            <a:noFill/>
          </a:ln>
        </p:spPr>
      </p:pic>
      <p:sp>
        <p:nvSpPr>
          <p:cNvPr id="115" name="Google Shape;115;p5"/>
          <p:cNvSpPr txBox="1"/>
          <p:nvPr/>
        </p:nvSpPr>
        <p:spPr>
          <a:xfrm>
            <a:off x="5742525" y="3851725"/>
            <a:ext cx="3000000" cy="515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1000"/>
              </a:spcAft>
              <a:buClr>
                <a:srgbClr val="000000"/>
              </a:buClr>
              <a:buSzPts val="1000"/>
              <a:buFont typeface="Arial"/>
              <a:buNone/>
            </a:pPr>
            <a:r>
              <a:rPr b="0" i="0" lang="en" sz="1000" u="none" cap="none" strike="noStrike">
                <a:solidFill>
                  <a:srgbClr val="000000"/>
                </a:solidFill>
                <a:highlight>
                  <a:schemeClr val="lt1"/>
                </a:highlight>
                <a:latin typeface="Verdana"/>
                <a:ea typeface="Verdana"/>
                <a:cs typeface="Verdana"/>
                <a:sym typeface="Verdana"/>
              </a:rPr>
              <a:t>A close up of a robotic drive unit. Image: Marty Katz/baltimorephotographer.com</a:t>
            </a:r>
            <a:endParaRPr b="0" i="0" sz="1500" u="none" cap="none" strike="noStrike">
              <a:solidFill>
                <a:srgbClr val="000000"/>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792300" y="7441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2.  Problem Definition</a:t>
            </a:r>
            <a:endParaRPr>
              <a:latin typeface="Nunito"/>
              <a:ea typeface="Nunito"/>
              <a:cs typeface="Nunito"/>
              <a:sym typeface="Nunito"/>
            </a:endParaRPr>
          </a:p>
        </p:txBody>
      </p:sp>
      <p:sp>
        <p:nvSpPr>
          <p:cNvPr id="121" name="Google Shape;121;p6"/>
          <p:cNvSpPr txBox="1"/>
          <p:nvPr>
            <p:ph idx="1" type="body"/>
          </p:nvPr>
        </p:nvSpPr>
        <p:spPr>
          <a:xfrm>
            <a:off x="727650" y="1441200"/>
            <a:ext cx="7521600" cy="3100800"/>
          </a:xfrm>
          <a:prstGeom prst="rect">
            <a:avLst/>
          </a:prstGeom>
          <a:noFill/>
          <a:ln>
            <a:noFill/>
          </a:ln>
        </p:spPr>
        <p:txBody>
          <a:bodyPr anchorCtr="0" anchor="t" bIns="91425" lIns="91425" spcFirstLastPara="1" rIns="91425" wrap="square" tIns="91425">
            <a:normAutofit lnSpcReduction="10000"/>
          </a:bodyPr>
          <a:lstStyle/>
          <a:p>
            <a:pPr indent="-311150" lvl="0" marL="457200" rtl="0" algn="just">
              <a:lnSpc>
                <a:spcPct val="100000"/>
              </a:lnSpc>
              <a:spcBef>
                <a:spcPts val="1000"/>
              </a:spcBef>
              <a:spcAft>
                <a:spcPts val="0"/>
              </a:spcAft>
              <a:buClr>
                <a:srgbClr val="595959"/>
              </a:buClr>
              <a:buSzPts val="1300"/>
              <a:buFont typeface="Nunito"/>
              <a:buAutoNum type="arabicPeriod"/>
            </a:pPr>
            <a:r>
              <a:rPr lang="en" sz="1400">
                <a:solidFill>
                  <a:srgbClr val="000000"/>
                </a:solidFill>
                <a:latin typeface="Nunito"/>
                <a:ea typeface="Nunito"/>
                <a:cs typeface="Nunito"/>
                <a:sym typeface="Nunito"/>
              </a:rPr>
              <a:t>One of the studies on warehouses revealed that </a:t>
            </a:r>
            <a:r>
              <a:rPr b="1" lang="en" sz="1400">
                <a:solidFill>
                  <a:srgbClr val="000000"/>
                </a:solidFill>
                <a:latin typeface="Nunito"/>
                <a:ea typeface="Nunito"/>
                <a:cs typeface="Nunito"/>
                <a:sym typeface="Nunito"/>
              </a:rPr>
              <a:t>55-60% time</a:t>
            </a:r>
            <a:r>
              <a:rPr lang="en" sz="1400">
                <a:solidFill>
                  <a:srgbClr val="000000"/>
                </a:solidFill>
                <a:latin typeface="Nunito"/>
                <a:ea typeface="Nunito"/>
                <a:cs typeface="Nunito"/>
                <a:sym typeface="Nunito"/>
              </a:rPr>
              <a:t> of employees who picks the order from warehouse </a:t>
            </a:r>
            <a:r>
              <a:rPr b="1" lang="en" sz="1400">
                <a:solidFill>
                  <a:srgbClr val="000000"/>
                </a:solidFill>
                <a:latin typeface="Nunito"/>
                <a:ea typeface="Nunito"/>
                <a:cs typeface="Nunito"/>
                <a:sym typeface="Nunito"/>
              </a:rPr>
              <a:t>spent travelling</a:t>
            </a:r>
            <a:r>
              <a:rPr lang="en" sz="1400">
                <a:solidFill>
                  <a:srgbClr val="000000"/>
                </a:solidFill>
                <a:latin typeface="Nunito"/>
                <a:ea typeface="Nunito"/>
                <a:cs typeface="Nunito"/>
                <a:sym typeface="Nunito"/>
              </a:rPr>
              <a:t>.</a:t>
            </a:r>
            <a:endParaRPr sz="1400">
              <a:solidFill>
                <a:srgbClr val="595959"/>
              </a:solidFill>
              <a:highlight>
                <a:srgbClr val="FFFFFF"/>
              </a:highlight>
              <a:latin typeface="Nunito"/>
              <a:ea typeface="Nunito"/>
              <a:cs typeface="Nunito"/>
              <a:sym typeface="Nunito"/>
            </a:endParaRPr>
          </a:p>
          <a:p>
            <a:pPr indent="-311150" lvl="0" marL="457200" rtl="0" algn="just">
              <a:lnSpc>
                <a:spcPct val="100000"/>
              </a:lnSpc>
              <a:spcBef>
                <a:spcPts val="1000"/>
              </a:spcBef>
              <a:spcAft>
                <a:spcPts val="0"/>
              </a:spcAft>
              <a:buClr>
                <a:srgbClr val="595959"/>
              </a:buClr>
              <a:buSzPts val="1300"/>
              <a:buFont typeface="Nunito"/>
              <a:buAutoNum type="arabicPeriod"/>
            </a:pPr>
            <a:r>
              <a:rPr lang="en" sz="1400">
                <a:solidFill>
                  <a:srgbClr val="595959"/>
                </a:solidFill>
                <a:highlight>
                  <a:srgbClr val="FFFFFF"/>
                </a:highlight>
                <a:latin typeface="Nunito"/>
                <a:ea typeface="Nunito"/>
                <a:cs typeface="Nunito"/>
                <a:sym typeface="Nunito"/>
              </a:rPr>
              <a:t>Traditionally, at an organised warehouse whenever shipment of any product comes, for example whenever a box of 50 soaps comes from supplier, employee at the warehouse searches the shelf for that particular soap.</a:t>
            </a:r>
            <a:endParaRPr sz="1400">
              <a:solidFill>
                <a:srgbClr val="595959"/>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595959"/>
              </a:buClr>
              <a:buSzPts val="1400"/>
              <a:buFont typeface="Nunito"/>
              <a:buAutoNum type="arabicPeriod"/>
            </a:pPr>
            <a:r>
              <a:rPr lang="en" sz="1400">
                <a:solidFill>
                  <a:srgbClr val="595959"/>
                </a:solidFill>
                <a:highlight>
                  <a:srgbClr val="FFFFFF"/>
                </a:highlight>
                <a:latin typeface="Nunito"/>
                <a:ea typeface="Nunito"/>
                <a:cs typeface="Nunito"/>
                <a:sym typeface="Nunito"/>
              </a:rPr>
              <a:t>In our new approach, rather than </a:t>
            </a:r>
            <a:r>
              <a:rPr b="1" lang="en" sz="1400">
                <a:solidFill>
                  <a:srgbClr val="595959"/>
                </a:solidFill>
                <a:highlight>
                  <a:srgbClr val="FFFFFF"/>
                </a:highlight>
                <a:latin typeface="Nunito"/>
                <a:ea typeface="Nunito"/>
                <a:cs typeface="Nunito"/>
                <a:sym typeface="Nunito"/>
              </a:rPr>
              <a:t>searching a particular section every time</a:t>
            </a:r>
            <a:r>
              <a:rPr lang="en" sz="1400">
                <a:solidFill>
                  <a:srgbClr val="595959"/>
                </a:solidFill>
                <a:highlight>
                  <a:srgbClr val="FFFFFF"/>
                </a:highlight>
                <a:latin typeface="Nunito"/>
                <a:ea typeface="Nunito"/>
                <a:cs typeface="Nunito"/>
                <a:sym typeface="Nunito"/>
              </a:rPr>
              <a:t>, we remove each individual item and </a:t>
            </a:r>
            <a:r>
              <a:rPr b="1" lang="en" sz="1400">
                <a:solidFill>
                  <a:srgbClr val="595959"/>
                </a:solidFill>
                <a:highlight>
                  <a:srgbClr val="FFFFFF"/>
                </a:highlight>
                <a:latin typeface="Nunito"/>
                <a:ea typeface="Nunito"/>
                <a:cs typeface="Nunito"/>
                <a:sym typeface="Nunito"/>
              </a:rPr>
              <a:t>keep it randomly</a:t>
            </a:r>
            <a:r>
              <a:rPr lang="en" sz="1400">
                <a:solidFill>
                  <a:srgbClr val="595959"/>
                </a:solidFill>
                <a:highlight>
                  <a:srgbClr val="FFFFFF"/>
                </a:highlight>
                <a:latin typeface="Nunito"/>
                <a:ea typeface="Nunito"/>
                <a:cs typeface="Nunito"/>
                <a:sym typeface="Nunito"/>
              </a:rPr>
              <a:t> wherever we find vacant space.</a:t>
            </a:r>
            <a:endParaRPr sz="1400">
              <a:solidFill>
                <a:srgbClr val="595959"/>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595959"/>
              </a:buClr>
              <a:buSzPts val="1400"/>
              <a:buFont typeface="Nunito"/>
              <a:buAutoNum type="arabicPeriod"/>
            </a:pPr>
            <a:r>
              <a:rPr lang="en" sz="1400">
                <a:solidFill>
                  <a:srgbClr val="595959"/>
                </a:solidFill>
                <a:highlight>
                  <a:srgbClr val="FFFFFF"/>
                </a:highlight>
                <a:latin typeface="Nunito"/>
                <a:ea typeface="Nunito"/>
                <a:cs typeface="Nunito"/>
                <a:sym typeface="Nunito"/>
              </a:rPr>
              <a:t>Developing an efficient system which will convert this randomness into meaningful time saving and space optimizing decisions is the need of warehouse management.</a:t>
            </a:r>
            <a:endParaRPr sz="1400">
              <a:solidFill>
                <a:srgbClr val="595959"/>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1000"/>
              </a:spcAft>
              <a:buClr>
                <a:srgbClr val="595959"/>
              </a:buClr>
              <a:buSzPts val="1400"/>
              <a:buFont typeface="Nunito"/>
              <a:buAutoNum type="arabicPeriod"/>
            </a:pPr>
            <a:r>
              <a:rPr lang="en" sz="1400">
                <a:solidFill>
                  <a:srgbClr val="595959"/>
                </a:solidFill>
                <a:highlight>
                  <a:srgbClr val="FFFFFF"/>
                </a:highlight>
                <a:latin typeface="Nunito"/>
                <a:ea typeface="Nunito"/>
                <a:cs typeface="Nunito"/>
                <a:sym typeface="Nunito"/>
              </a:rPr>
              <a:t>These warehouses which involve randomness are </a:t>
            </a:r>
            <a:r>
              <a:rPr b="1" lang="en" sz="1400">
                <a:solidFill>
                  <a:srgbClr val="595959"/>
                </a:solidFill>
                <a:highlight>
                  <a:srgbClr val="FFFFFF"/>
                </a:highlight>
                <a:latin typeface="Nunito"/>
                <a:ea typeface="Nunito"/>
                <a:cs typeface="Nunito"/>
                <a:sym typeface="Nunito"/>
              </a:rPr>
              <a:t>most effective on B2C businesses</a:t>
            </a:r>
            <a:r>
              <a:rPr lang="en" sz="1400">
                <a:solidFill>
                  <a:srgbClr val="595959"/>
                </a:solidFill>
                <a:highlight>
                  <a:srgbClr val="FFFFFF"/>
                </a:highlight>
                <a:latin typeface="Nunito"/>
                <a:ea typeface="Nunito"/>
                <a:cs typeface="Nunito"/>
                <a:sym typeface="Nunito"/>
              </a:rPr>
              <a:t> rather than </a:t>
            </a:r>
            <a:r>
              <a:rPr b="1" lang="en" sz="1400">
                <a:solidFill>
                  <a:srgbClr val="595959"/>
                </a:solidFill>
                <a:highlight>
                  <a:srgbClr val="FFFFFF"/>
                </a:highlight>
                <a:latin typeface="Nunito"/>
                <a:ea typeface="Nunito"/>
                <a:cs typeface="Nunito"/>
                <a:sym typeface="Nunito"/>
              </a:rPr>
              <a:t>B2B businesses</a:t>
            </a:r>
            <a:r>
              <a:rPr lang="en" sz="1400">
                <a:solidFill>
                  <a:srgbClr val="595959"/>
                </a:solidFill>
                <a:highlight>
                  <a:srgbClr val="FFFFFF"/>
                </a:highlight>
                <a:latin typeface="Nunito"/>
                <a:ea typeface="Nunito"/>
                <a:cs typeface="Nunito"/>
                <a:sym typeface="Nunito"/>
              </a:rPr>
              <a:t>, the reason being that customers order a single product, not a whole box of that product.</a:t>
            </a:r>
            <a:endParaRPr sz="1400">
              <a:solidFill>
                <a:srgbClr val="595959"/>
              </a:solidFill>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727650" y="726225"/>
            <a:ext cx="44418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2.1 Why Randomness works?</a:t>
            </a:r>
            <a:endParaRPr>
              <a:latin typeface="Nunito"/>
              <a:ea typeface="Nunito"/>
              <a:cs typeface="Nunito"/>
              <a:sym typeface="Nunito"/>
            </a:endParaRPr>
          </a:p>
        </p:txBody>
      </p:sp>
      <p:sp>
        <p:nvSpPr>
          <p:cNvPr id="127" name="Google Shape;127;p7"/>
          <p:cNvSpPr/>
          <p:nvPr/>
        </p:nvSpPr>
        <p:spPr>
          <a:xfrm>
            <a:off x="4746325" y="1462958"/>
            <a:ext cx="4317600" cy="34500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8" name="Google Shape;128;p7"/>
          <p:cNvPicPr preferRelativeResize="0"/>
          <p:nvPr/>
        </p:nvPicPr>
        <p:blipFill rotWithShape="1">
          <a:blip r:embed="rId3">
            <a:alphaModFix/>
          </a:blip>
          <a:srcRect b="0" l="0" r="0" t="0"/>
          <a:stretch/>
        </p:blipFill>
        <p:spPr>
          <a:xfrm>
            <a:off x="4822775" y="1538412"/>
            <a:ext cx="4240469" cy="3379413"/>
          </a:xfrm>
          <a:prstGeom prst="rect">
            <a:avLst/>
          </a:prstGeom>
          <a:noFill/>
          <a:ln>
            <a:noFill/>
          </a:ln>
        </p:spPr>
      </p:pic>
      <p:sp>
        <p:nvSpPr>
          <p:cNvPr id="129" name="Google Shape;129;p7"/>
          <p:cNvSpPr txBox="1"/>
          <p:nvPr>
            <p:ph type="title"/>
          </p:nvPr>
        </p:nvSpPr>
        <p:spPr>
          <a:xfrm>
            <a:off x="302950" y="1441200"/>
            <a:ext cx="4317600" cy="34767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000"/>
              </a:spcBef>
              <a:spcAft>
                <a:spcPts val="0"/>
              </a:spcAft>
              <a:buClr>
                <a:srgbClr val="222222"/>
              </a:buClr>
              <a:buSzPts val="1400"/>
              <a:buFont typeface="Nunito"/>
              <a:buAutoNum type="arabicPeriod"/>
            </a:pPr>
            <a:r>
              <a:rPr b="0" lang="en" sz="1400">
                <a:solidFill>
                  <a:srgbClr val="222222"/>
                </a:solidFill>
                <a:highlight>
                  <a:schemeClr val="lt1"/>
                </a:highlight>
                <a:latin typeface="Nunito"/>
                <a:ea typeface="Nunito"/>
                <a:cs typeface="Nunito"/>
                <a:sym typeface="Nunito"/>
              </a:rPr>
              <a:t>We found that we can collect most of or all of the order in </a:t>
            </a:r>
            <a:r>
              <a:rPr lang="en" sz="1400">
                <a:solidFill>
                  <a:srgbClr val="222222"/>
                </a:solidFill>
                <a:highlight>
                  <a:schemeClr val="lt1"/>
                </a:highlight>
                <a:latin typeface="Nunito"/>
                <a:ea typeface="Nunito"/>
                <a:cs typeface="Nunito"/>
                <a:sym typeface="Nunito"/>
              </a:rPr>
              <a:t>small subsection of warehouse</a:t>
            </a:r>
            <a:r>
              <a:rPr b="0" lang="en" sz="1400">
                <a:solidFill>
                  <a:srgbClr val="222222"/>
                </a:solidFill>
                <a:highlight>
                  <a:schemeClr val="lt1"/>
                </a:highlight>
                <a:latin typeface="Nunito"/>
                <a:ea typeface="Nunito"/>
                <a:cs typeface="Nunito"/>
                <a:sym typeface="Nunito"/>
              </a:rPr>
              <a:t> rather than reaching other end of warehouse for small numbers of products.</a:t>
            </a:r>
            <a:endParaRPr b="0" sz="1400">
              <a:solidFill>
                <a:srgbClr val="111111"/>
              </a:solidFill>
              <a:latin typeface="Nunito"/>
              <a:ea typeface="Nunito"/>
              <a:cs typeface="Nunito"/>
              <a:sym typeface="Nunito"/>
            </a:endParaRPr>
          </a:p>
          <a:p>
            <a:pPr indent="-317500" lvl="0" marL="457200" rtl="0" algn="just">
              <a:lnSpc>
                <a:spcPct val="115000"/>
              </a:lnSpc>
              <a:spcBef>
                <a:spcPts val="1000"/>
              </a:spcBef>
              <a:spcAft>
                <a:spcPts val="0"/>
              </a:spcAft>
              <a:buClr>
                <a:srgbClr val="111111"/>
              </a:buClr>
              <a:buSzPts val="1400"/>
              <a:buFont typeface="Nunito"/>
              <a:buAutoNum type="arabicPeriod"/>
            </a:pPr>
            <a:r>
              <a:rPr b="0" lang="en" sz="1400">
                <a:solidFill>
                  <a:srgbClr val="111111"/>
                </a:solidFill>
                <a:latin typeface="Nunito"/>
                <a:ea typeface="Nunito"/>
                <a:cs typeface="Nunito"/>
                <a:sym typeface="Nunito"/>
              </a:rPr>
              <a:t>When many customers order their set of products that they want we can combine them and derive one path where workers from the warehouse could collect all required items with significantly less amount of time. </a:t>
            </a:r>
            <a:endParaRPr b="0" sz="1400">
              <a:solidFill>
                <a:srgbClr val="111111"/>
              </a:solidFill>
              <a:latin typeface="Nunito"/>
              <a:ea typeface="Nunito"/>
              <a:cs typeface="Nunito"/>
              <a:sym typeface="Nunito"/>
            </a:endParaRPr>
          </a:p>
          <a:p>
            <a:pPr indent="-317500" lvl="0" marL="457200" rtl="0" algn="just">
              <a:lnSpc>
                <a:spcPct val="115000"/>
              </a:lnSpc>
              <a:spcBef>
                <a:spcPts val="1000"/>
              </a:spcBef>
              <a:spcAft>
                <a:spcPts val="0"/>
              </a:spcAft>
              <a:buClr>
                <a:srgbClr val="111111"/>
              </a:buClr>
              <a:buSzPts val="1400"/>
              <a:buFont typeface="Nunito"/>
              <a:buAutoNum type="arabicPeriod"/>
            </a:pPr>
            <a:r>
              <a:rPr b="0" lang="en" sz="1400">
                <a:solidFill>
                  <a:srgbClr val="111111"/>
                </a:solidFill>
                <a:highlight>
                  <a:srgbClr val="FFFFFF"/>
                </a:highlight>
                <a:latin typeface="Nunito"/>
                <a:ea typeface="Nunito"/>
                <a:cs typeface="Nunito"/>
                <a:sym typeface="Nunito"/>
              </a:rPr>
              <a:t>Our main task in problem is to get the shortest picking path for given order from customers for given warehouse structure and products locations.</a:t>
            </a:r>
            <a:endParaRPr b="0" sz="1400">
              <a:solidFill>
                <a:srgbClr val="111111"/>
              </a:solidFill>
              <a:highlight>
                <a:srgbClr val="FFFFFF"/>
              </a:highlight>
              <a:latin typeface="Nunito"/>
              <a:ea typeface="Nunito"/>
              <a:cs typeface="Nunito"/>
              <a:sym typeface="Nunito"/>
            </a:endParaRPr>
          </a:p>
          <a:p>
            <a:pPr indent="0" lvl="0" marL="0" rtl="0" algn="just">
              <a:lnSpc>
                <a:spcPct val="100000"/>
              </a:lnSpc>
              <a:spcBef>
                <a:spcPts val="1000"/>
              </a:spcBef>
              <a:spcAft>
                <a:spcPts val="1000"/>
              </a:spcAft>
              <a:buSzPts val="2600"/>
              <a:buNone/>
            </a:pPr>
            <a:r>
              <a:t/>
            </a:r>
            <a:endParaRPr b="0" sz="1400">
              <a:solidFill>
                <a:srgbClr val="111111"/>
              </a:solidFill>
              <a:highlight>
                <a:srgbClr val="FFFFFF"/>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729450" y="7441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2.2  Defined Warehouse Unit</a:t>
            </a:r>
            <a:endParaRPr>
              <a:latin typeface="Nunito"/>
              <a:ea typeface="Nunito"/>
              <a:cs typeface="Nunito"/>
              <a:sym typeface="Nunito"/>
            </a:endParaRPr>
          </a:p>
          <a:p>
            <a:pPr indent="0" lvl="0" marL="0" rtl="0" algn="l">
              <a:lnSpc>
                <a:spcPct val="100000"/>
              </a:lnSpc>
              <a:spcBef>
                <a:spcPts val="0"/>
              </a:spcBef>
              <a:spcAft>
                <a:spcPts val="0"/>
              </a:spcAft>
              <a:buSzPct val="111111"/>
              <a:buNone/>
            </a:pPr>
            <a:r>
              <a:rPr lang="en">
                <a:latin typeface="Nunito"/>
                <a:ea typeface="Nunito"/>
                <a:cs typeface="Nunito"/>
                <a:sym typeface="Nunito"/>
              </a:rPr>
              <a:t> </a:t>
            </a:r>
            <a:endParaRPr>
              <a:latin typeface="Nunito"/>
              <a:ea typeface="Nunito"/>
              <a:cs typeface="Nunito"/>
              <a:sym typeface="Nunito"/>
            </a:endParaRPr>
          </a:p>
        </p:txBody>
      </p:sp>
      <p:sp>
        <p:nvSpPr>
          <p:cNvPr id="135" name="Google Shape;135;p8"/>
          <p:cNvSpPr/>
          <p:nvPr/>
        </p:nvSpPr>
        <p:spPr>
          <a:xfrm>
            <a:off x="902375" y="1393650"/>
            <a:ext cx="7269000" cy="35493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8"/>
          <p:cNvPicPr preferRelativeResize="0"/>
          <p:nvPr/>
        </p:nvPicPr>
        <p:blipFill rotWithShape="1">
          <a:blip r:embed="rId3">
            <a:alphaModFix/>
          </a:blip>
          <a:srcRect b="0" l="0" r="0" t="0"/>
          <a:stretch/>
        </p:blipFill>
        <p:spPr>
          <a:xfrm>
            <a:off x="976313" y="1466350"/>
            <a:ext cx="7191375" cy="3486150"/>
          </a:xfrm>
          <a:prstGeom prst="rect">
            <a:avLst/>
          </a:prstGeom>
          <a:noFill/>
          <a:ln>
            <a:noFill/>
          </a:ln>
        </p:spPr>
      </p:pic>
      <p:sp>
        <p:nvSpPr>
          <p:cNvPr id="137" name="Google Shape;137;p8"/>
          <p:cNvSpPr txBox="1"/>
          <p:nvPr/>
        </p:nvSpPr>
        <p:spPr>
          <a:xfrm>
            <a:off x="4945825" y="1466350"/>
            <a:ext cx="3000000" cy="747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Repeating Unit of Warehouse structure</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729450" y="7351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a:ea typeface="Nunito"/>
                <a:cs typeface="Nunito"/>
                <a:sym typeface="Nunito"/>
              </a:rPr>
              <a:t>2.3  Problem</a:t>
            </a:r>
            <a:endParaRPr>
              <a:latin typeface="Nunito"/>
              <a:ea typeface="Nunito"/>
              <a:cs typeface="Nunito"/>
              <a:sym typeface="Nunito"/>
            </a:endParaRPr>
          </a:p>
        </p:txBody>
      </p:sp>
      <p:sp>
        <p:nvSpPr>
          <p:cNvPr id="143" name="Google Shape;143;p9"/>
          <p:cNvSpPr txBox="1"/>
          <p:nvPr>
            <p:ph idx="1" type="body"/>
          </p:nvPr>
        </p:nvSpPr>
        <p:spPr>
          <a:xfrm>
            <a:off x="727650" y="1441200"/>
            <a:ext cx="7688700" cy="31548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00000"/>
              </a:lnSpc>
              <a:spcBef>
                <a:spcPts val="100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Problem of finding the optimal path for picking a customer's order resembles the </a:t>
            </a:r>
            <a:r>
              <a:rPr b="1" lang="en" sz="1400">
                <a:solidFill>
                  <a:srgbClr val="000000"/>
                </a:solidFill>
                <a:latin typeface="Nunito"/>
                <a:ea typeface="Nunito"/>
                <a:cs typeface="Nunito"/>
                <a:sym typeface="Nunito"/>
              </a:rPr>
              <a:t>Travelling Salesman Problem (TSP)</a:t>
            </a:r>
            <a:r>
              <a:rPr lang="en" sz="1400">
                <a:solidFill>
                  <a:srgbClr val="000000"/>
                </a:solidFill>
                <a:latin typeface="Nunito"/>
                <a:ea typeface="Nunito"/>
                <a:cs typeface="Nunito"/>
                <a:sym typeface="Nunito"/>
              </a:rPr>
              <a:t>.</a:t>
            </a:r>
            <a:endParaRPr sz="1400">
              <a:solidFill>
                <a:srgbClr val="000000"/>
              </a:solidFill>
              <a:latin typeface="Nunito"/>
              <a:ea typeface="Nunito"/>
              <a:cs typeface="Nunito"/>
              <a:sym typeface="Nunito"/>
            </a:endParaRPr>
          </a:p>
          <a:p>
            <a:pPr indent="-317500" lvl="0" marL="457200" rtl="0" algn="just">
              <a:lnSpc>
                <a:spcPct val="100000"/>
              </a:lnSpc>
              <a:spcBef>
                <a:spcPts val="1000"/>
              </a:spcBef>
              <a:spcAft>
                <a:spcPts val="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TSP, which</a:t>
            </a:r>
            <a:r>
              <a:rPr lang="en" sz="1400">
                <a:solidFill>
                  <a:srgbClr val="000000"/>
                </a:solidFill>
                <a:latin typeface="Nunito"/>
                <a:ea typeface="Nunito"/>
                <a:cs typeface="Nunito"/>
                <a:sym typeface="Nunito"/>
              </a:rPr>
              <a:t> is a standard </a:t>
            </a:r>
            <a:r>
              <a:rPr lang="en" sz="1400">
                <a:solidFill>
                  <a:srgbClr val="000000"/>
                </a:solidFill>
                <a:highlight>
                  <a:srgbClr val="FFFFFF"/>
                </a:highlight>
                <a:latin typeface="Nunito"/>
                <a:ea typeface="Nunito"/>
                <a:cs typeface="Nunito"/>
                <a:sym typeface="Nunito"/>
              </a:rPr>
              <a:t>problem in combinatorial optimization, is classified as Non-deterministic with polynomial time complexity (</a:t>
            </a:r>
            <a:r>
              <a:rPr b="1" lang="en" sz="1400">
                <a:solidFill>
                  <a:srgbClr val="000000"/>
                </a:solidFill>
                <a:highlight>
                  <a:srgbClr val="FFFFFF"/>
                </a:highlight>
                <a:latin typeface="Nunito"/>
                <a:ea typeface="Nunito"/>
                <a:cs typeface="Nunito"/>
                <a:sym typeface="Nunito"/>
              </a:rPr>
              <a:t>NP-hard problem</a:t>
            </a:r>
            <a:r>
              <a:rPr lang="en" sz="1400">
                <a:solidFill>
                  <a:srgbClr val="000000"/>
                </a:solidFill>
                <a:highlight>
                  <a:srgbClr val="FFFFFF"/>
                </a:highlight>
                <a:latin typeface="Nunito"/>
                <a:ea typeface="Nunito"/>
                <a:cs typeface="Nunito"/>
                <a:sym typeface="Nunito"/>
              </a:rPr>
              <a:t>).</a:t>
            </a:r>
            <a:endParaRPr sz="1400">
              <a:solidFill>
                <a:srgbClr val="000000"/>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Many algorithms such as </a:t>
            </a:r>
            <a:r>
              <a:rPr b="1" lang="en" sz="1400">
                <a:solidFill>
                  <a:srgbClr val="000000"/>
                </a:solidFill>
                <a:highlight>
                  <a:srgbClr val="FFFFFF"/>
                </a:highlight>
                <a:latin typeface="Nunito"/>
                <a:ea typeface="Nunito"/>
                <a:cs typeface="Nunito"/>
                <a:sym typeface="Nunito"/>
              </a:rPr>
              <a:t>K-means clustering, Nearest neighbour, 2-opt, Genetic algorithm, Simulated annealing</a:t>
            </a:r>
            <a:r>
              <a:rPr lang="en" sz="1400">
                <a:solidFill>
                  <a:srgbClr val="000000"/>
                </a:solidFill>
                <a:highlight>
                  <a:srgbClr val="FFFFFF"/>
                </a:highlight>
                <a:latin typeface="Nunito"/>
                <a:ea typeface="Nunito"/>
                <a:cs typeface="Nunito"/>
                <a:sym typeface="Nunito"/>
              </a:rPr>
              <a:t>, etc. tried to solve this problem but reached its near optimal solution (approx. 98-99 %).</a:t>
            </a:r>
            <a:endParaRPr sz="1400">
              <a:solidFill>
                <a:srgbClr val="000000"/>
              </a:solidFill>
              <a:highlight>
                <a:srgbClr val="FFFFFF"/>
              </a:highlight>
              <a:latin typeface="Nunito"/>
              <a:ea typeface="Nunito"/>
              <a:cs typeface="Nunito"/>
              <a:sym typeface="Nunito"/>
            </a:endParaRPr>
          </a:p>
          <a:p>
            <a:pPr indent="-317500" lvl="0" marL="457200" rtl="0" algn="just">
              <a:lnSpc>
                <a:spcPct val="100000"/>
              </a:lnSpc>
              <a:spcBef>
                <a:spcPts val="1000"/>
              </a:spcBef>
              <a:spcAft>
                <a:spcPts val="100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We will try to solve using one of the above algorithms or a composite version of them.</a:t>
            </a:r>
            <a:endParaRPr sz="1400">
              <a:solidFill>
                <a:srgbClr val="000000"/>
              </a:solidFill>
              <a:highlight>
                <a:srgbClr val="FFFFFF"/>
              </a:highlight>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