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165" cy="9753600"/>
          </a:xfrm>
          <a:custGeom>
            <a:avLst/>
            <a:gdLst/>
            <a:ahLst/>
            <a:cxnLst/>
            <a:rect l="l" t="t" r="r" b="b"/>
            <a:pathLst>
              <a:path w="13004165" h="9753600">
                <a:moveTo>
                  <a:pt x="0" y="9753600"/>
                </a:moveTo>
                <a:lnTo>
                  <a:pt x="13004165" y="9753600"/>
                </a:lnTo>
                <a:lnTo>
                  <a:pt x="13004165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6975" y="411226"/>
            <a:ext cx="518858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954" y="2718562"/>
            <a:ext cx="11946890" cy="557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Relationship Id="rId3" Type="http://schemas.openxmlformats.org/officeDocument/2006/relationships/hyperlink" Target="http://www.rentmanhattan.com/index.cfm?page=search&amp;amp;amp%3Bamp%3Bstate=results" TargetMode="External"/><Relationship Id="rId4" Type="http://schemas.openxmlformats.org/officeDocument/2006/relationships/hyperlink" Target="http://www.nestpick.com/search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57" y="2885058"/>
            <a:ext cx="802195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175" b="0">
                <a:latin typeface="Times New Roman"/>
                <a:cs typeface="Times New Roman"/>
              </a:rPr>
              <a:t>Coursera </a:t>
            </a:r>
            <a:r>
              <a:rPr dirty="0" sz="6400" spc="-260" b="0">
                <a:latin typeface="Times New Roman"/>
                <a:cs typeface="Times New Roman"/>
              </a:rPr>
              <a:t>Capstone</a:t>
            </a:r>
            <a:r>
              <a:rPr dirty="0" sz="6400" spc="-830" b="0">
                <a:latin typeface="Times New Roman"/>
                <a:cs typeface="Times New Roman"/>
              </a:rPr>
              <a:t> </a:t>
            </a:r>
            <a:r>
              <a:rPr dirty="0" sz="6400" spc="-85" b="0">
                <a:latin typeface="Times New Roman"/>
                <a:cs typeface="Times New Roman"/>
              </a:rPr>
              <a:t>project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1422" y="4989957"/>
            <a:ext cx="7418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 b="1">
                <a:latin typeface="Times New Roman"/>
                <a:cs typeface="Times New Roman"/>
              </a:rPr>
              <a:t>Coursera </a:t>
            </a:r>
            <a:r>
              <a:rPr dirty="0" sz="3600" spc="-55" b="1">
                <a:latin typeface="Times New Roman"/>
                <a:cs typeface="Times New Roman"/>
              </a:rPr>
              <a:t>IBMData</a:t>
            </a:r>
            <a:r>
              <a:rPr dirty="0" sz="3600" spc="-380" b="1">
                <a:latin typeface="Times New Roman"/>
                <a:cs typeface="Times New Roman"/>
              </a:rPr>
              <a:t> </a:t>
            </a:r>
            <a:r>
              <a:rPr dirty="0" sz="3600" spc="-105" b="1">
                <a:latin typeface="Times New Roman"/>
                <a:cs typeface="Times New Roman"/>
              </a:rPr>
              <a:t>ScienceCertification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110" y="6064377"/>
            <a:ext cx="155321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 N</a:t>
            </a:r>
            <a:r>
              <a:rPr dirty="0" sz="2400" spc="-405" b="1">
                <a:latin typeface="Times New Roman"/>
                <a:cs typeface="Times New Roman"/>
              </a:rPr>
              <a:t> </a:t>
            </a:r>
            <a:r>
              <a:rPr dirty="0" sz="2400" spc="-65" b="1">
                <a:latin typeface="Times New Roman"/>
                <a:cs typeface="Times New Roman"/>
              </a:rPr>
              <a:t>SAGAR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March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65" y="1663700"/>
            <a:ext cx="1228217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258300"/>
            <a:ext cx="12852400" cy="0"/>
          </a:xfrm>
          <a:custGeom>
            <a:avLst/>
            <a:gdLst/>
            <a:ahLst/>
            <a:cxnLst/>
            <a:rect l="l" t="t" r="r" b="b"/>
            <a:pathLst>
              <a:path w="12852400" h="0">
                <a:moveTo>
                  <a:pt x="0" y="0"/>
                </a:moveTo>
                <a:lnTo>
                  <a:pt x="12851892" y="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0"/>
            <a:ext cx="0" cy="9258300"/>
          </a:xfrm>
          <a:custGeom>
            <a:avLst/>
            <a:gdLst/>
            <a:ahLst/>
            <a:cxnLst/>
            <a:rect l="l" t="t" r="r" b="b"/>
            <a:pathLst>
              <a:path w="0" h="9258300">
                <a:moveTo>
                  <a:pt x="0" y="0"/>
                </a:moveTo>
                <a:lnTo>
                  <a:pt x="0" y="925830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2157" y="773938"/>
            <a:ext cx="5593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Arial"/>
                <a:cs typeface="Arial"/>
              </a:rPr>
              <a:t>Neighborhood in</a:t>
            </a:r>
            <a:r>
              <a:rPr dirty="0" sz="3600" spc="-30" b="0">
                <a:latin typeface="Arial"/>
                <a:cs typeface="Arial"/>
              </a:rPr>
              <a:t> </a:t>
            </a:r>
            <a:r>
              <a:rPr dirty="0" sz="3600" b="0">
                <a:latin typeface="Arial"/>
                <a:cs typeface="Arial"/>
              </a:rPr>
              <a:t>Singapore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7964" y="2349500"/>
            <a:ext cx="9703435" cy="586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801" y="830326"/>
            <a:ext cx="79997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2630" algn="l"/>
                <a:tab pos="7512050" algn="l"/>
              </a:tabLst>
            </a:pPr>
            <a:r>
              <a:rPr dirty="0" spc="-5" b="0">
                <a:latin typeface="Times New Roman"/>
                <a:cs typeface="Times New Roman"/>
              </a:rPr>
              <a:t>Venues</a:t>
            </a:r>
            <a:r>
              <a:rPr dirty="0" spc="-5" b="0">
                <a:latin typeface="Times New Roman"/>
                <a:cs typeface="Times New Roman"/>
              </a:rPr>
              <a:t>	around Neighborhood	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2183764"/>
            <a:ext cx="12496800" cy="7226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159" y="786130"/>
            <a:ext cx="10290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0">
                <a:latin typeface="Times New Roman"/>
                <a:cs typeface="Times New Roman"/>
              </a:rPr>
              <a:t>Manhattan </a:t>
            </a:r>
            <a:r>
              <a:rPr dirty="0" sz="3600" spc="15" b="0">
                <a:latin typeface="Times New Roman"/>
                <a:cs typeface="Times New Roman"/>
              </a:rPr>
              <a:t>Map </a:t>
            </a:r>
            <a:r>
              <a:rPr dirty="0" sz="3600" b="0">
                <a:latin typeface="Times New Roman"/>
                <a:cs typeface="Times New Roman"/>
              </a:rPr>
              <a:t>- </a:t>
            </a:r>
            <a:r>
              <a:rPr dirty="0" sz="3600" spc="15" b="0">
                <a:latin typeface="Times New Roman"/>
                <a:cs typeface="Times New Roman"/>
              </a:rPr>
              <a:t>Neighborhoods </a:t>
            </a:r>
            <a:r>
              <a:rPr dirty="0" sz="3600" spc="5" b="0">
                <a:latin typeface="Times New Roman"/>
                <a:cs typeface="Times New Roman"/>
              </a:rPr>
              <a:t>and </a:t>
            </a:r>
            <a:r>
              <a:rPr dirty="0" sz="3600" b="0">
                <a:latin typeface="Times New Roman"/>
                <a:cs typeface="Times New Roman"/>
              </a:rPr>
              <a:t>Cluster </a:t>
            </a:r>
            <a:r>
              <a:rPr dirty="0" sz="3600" spc="15" b="0">
                <a:latin typeface="Times New Roman"/>
                <a:cs typeface="Times New Roman"/>
              </a:rPr>
              <a:t>of</a:t>
            </a:r>
            <a:r>
              <a:rPr dirty="0" sz="3600" spc="-355" b="0">
                <a:latin typeface="Times New Roman"/>
                <a:cs typeface="Times New Roman"/>
              </a:rPr>
              <a:t> </a:t>
            </a:r>
            <a:r>
              <a:rPr dirty="0" sz="3600" spc="-75" b="0">
                <a:latin typeface="Times New Roman"/>
                <a:cs typeface="Times New Roman"/>
              </a:rPr>
              <a:t>Venues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264" y="2564764"/>
            <a:ext cx="11303635" cy="634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6373" y="1060450"/>
            <a:ext cx="88531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GeoData </a:t>
            </a:r>
            <a:r>
              <a:rPr dirty="0" spc="5"/>
              <a:t>Manhattan </a:t>
            </a:r>
            <a:r>
              <a:rPr dirty="0" spc="15"/>
              <a:t>apts </a:t>
            </a:r>
            <a:r>
              <a:rPr dirty="0" spc="10"/>
              <a:t>for</a:t>
            </a:r>
            <a:r>
              <a:rPr dirty="0" spc="380"/>
              <a:t> </a:t>
            </a:r>
            <a:r>
              <a:rPr dirty="0"/>
              <a:t>rent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5400" y="5384165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0700" y="1676400"/>
            <a:ext cx="5499100" cy="344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7365" y="1638299"/>
            <a:ext cx="5423534" cy="3442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065" y="1968500"/>
            <a:ext cx="12230227" cy="706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9563100"/>
            <a:ext cx="12547600" cy="0"/>
          </a:xfrm>
          <a:custGeom>
            <a:avLst/>
            <a:gdLst/>
            <a:ahLst/>
            <a:cxnLst/>
            <a:rect l="l" t="t" r="r" b="b"/>
            <a:pathLst>
              <a:path w="12547600" h="0">
                <a:moveTo>
                  <a:pt x="0" y="0"/>
                </a:moveTo>
                <a:lnTo>
                  <a:pt x="12547092" y="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0"/>
            <a:ext cx="0" cy="9563100"/>
          </a:xfrm>
          <a:custGeom>
            <a:avLst/>
            <a:gdLst/>
            <a:ahLst/>
            <a:cxnLst/>
            <a:rect l="l" t="t" r="r" b="b"/>
            <a:pathLst>
              <a:path w="0" h="9563100">
                <a:moveTo>
                  <a:pt x="0" y="0"/>
                </a:moveTo>
                <a:lnTo>
                  <a:pt x="0" y="956310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04261" y="342392"/>
            <a:ext cx="7775575" cy="955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Arial"/>
                <a:cs typeface="Arial"/>
              </a:rPr>
              <a:t>Rental Price </a:t>
            </a:r>
            <a:r>
              <a:rPr dirty="0" sz="3600" b="0">
                <a:latin typeface="Arial"/>
                <a:cs typeface="Arial"/>
              </a:rPr>
              <a:t>Statistics </a:t>
            </a:r>
            <a:r>
              <a:rPr dirty="0" sz="3600" spc="-5" b="0">
                <a:latin typeface="Arial"/>
                <a:cs typeface="Arial"/>
              </a:rPr>
              <a:t>MH</a:t>
            </a:r>
            <a:r>
              <a:rPr dirty="0" sz="3600" spc="-25" b="0">
                <a:latin typeface="Arial"/>
                <a:cs typeface="Arial"/>
              </a:rPr>
              <a:t> </a:t>
            </a:r>
            <a:r>
              <a:rPr dirty="0" sz="3600" b="0">
                <a:latin typeface="Arial"/>
                <a:cs typeface="Arial"/>
              </a:rPr>
              <a:t>Apartments</a:t>
            </a:r>
            <a:endParaRPr sz="3600">
              <a:latin typeface="Arial"/>
              <a:cs typeface="Arial"/>
            </a:endParaRPr>
          </a:p>
          <a:p>
            <a:pPr algn="ctr" marL="12065">
              <a:lnSpc>
                <a:spcPct val="100000"/>
              </a:lnSpc>
              <a:spcBef>
                <a:spcPts val="120"/>
              </a:spcBef>
            </a:pPr>
            <a:r>
              <a:rPr dirty="0" sz="2400" spc="-5" b="0">
                <a:latin typeface="Arial"/>
                <a:cs typeface="Arial"/>
              </a:rPr>
              <a:t>Budget US7000/month is around </a:t>
            </a:r>
            <a:r>
              <a:rPr dirty="0" sz="2400" b="0">
                <a:latin typeface="Arial"/>
                <a:cs typeface="Arial"/>
              </a:rPr>
              <a:t>the</a:t>
            </a:r>
            <a:r>
              <a:rPr dirty="0" sz="2400" spc="35" b="0">
                <a:latin typeface="Arial"/>
                <a:cs typeface="Arial"/>
              </a:rPr>
              <a:t> </a:t>
            </a:r>
            <a:r>
              <a:rPr dirty="0" sz="2400" spc="-5" b="0"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0210" y="805942"/>
            <a:ext cx="6797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8630" algn="l"/>
                <a:tab pos="3871595" algn="l"/>
                <a:tab pos="5175885" algn="l"/>
              </a:tabLst>
            </a:pPr>
            <a:r>
              <a:rPr dirty="0" spc="-5" b="0">
                <a:latin typeface="Times New Roman"/>
                <a:cs typeface="Times New Roman"/>
              </a:rPr>
              <a:t>Apartments	for	Rent	in</a:t>
            </a:r>
            <a:r>
              <a:rPr dirty="0" spc="-8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MH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5" y="2526664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546" y="1060450"/>
            <a:ext cx="89642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810" algn="l"/>
                <a:tab pos="3144520" algn="l"/>
                <a:tab pos="4244975" algn="l"/>
                <a:tab pos="5480685" algn="l"/>
                <a:tab pos="7088505" algn="l"/>
              </a:tabLst>
            </a:pPr>
            <a:r>
              <a:rPr dirty="0" spc="-5" b="0">
                <a:latin typeface="Times New Roman"/>
                <a:cs typeface="Times New Roman"/>
              </a:rPr>
              <a:t>MH	</a:t>
            </a:r>
            <a:r>
              <a:rPr dirty="0" b="0">
                <a:latin typeface="Times New Roman"/>
                <a:cs typeface="Times New Roman"/>
              </a:rPr>
              <a:t>apts for	rent	with	venue	</a:t>
            </a:r>
            <a:r>
              <a:rPr dirty="0" spc="-5" b="0">
                <a:latin typeface="Times New Roman"/>
                <a:cs typeface="Times New Roman"/>
              </a:rPr>
              <a:t>clusters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62200"/>
            <a:ext cx="13004292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5742" y="767842"/>
            <a:ext cx="4749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2630" algn="l"/>
                <a:tab pos="2653030" algn="l"/>
              </a:tabLst>
            </a:pPr>
            <a:r>
              <a:rPr dirty="0" spc="-5" b="0">
                <a:latin typeface="Times New Roman"/>
                <a:cs typeface="Times New Roman"/>
              </a:rPr>
              <a:t>Venues	</a:t>
            </a:r>
            <a:r>
              <a:rPr dirty="0" b="0">
                <a:latin typeface="Times New Roman"/>
                <a:cs typeface="Times New Roman"/>
              </a:rPr>
              <a:t>of	cluster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0" y="2349500"/>
            <a:ext cx="10185400" cy="680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4686" y="818133"/>
            <a:ext cx="88163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 b="0">
                <a:latin typeface="Times New Roman"/>
                <a:cs typeface="Times New Roman"/>
              </a:rPr>
              <a:t>Manhattan subway </a:t>
            </a:r>
            <a:r>
              <a:rPr dirty="0" spc="10" b="0">
                <a:latin typeface="Times New Roman"/>
                <a:cs typeface="Times New Roman"/>
              </a:rPr>
              <a:t>stations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spc="10" b="0">
                <a:latin typeface="Times New Roman"/>
                <a:cs typeface="Times New Roman"/>
              </a:rPr>
              <a:t>geodata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565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617" y="900430"/>
            <a:ext cx="8368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imes New Roman"/>
                <a:cs typeface="Times New Roman"/>
              </a:rPr>
              <a:t>Apts </a:t>
            </a:r>
            <a:r>
              <a:rPr dirty="0" sz="3600" b="0">
                <a:latin typeface="Times New Roman"/>
                <a:cs typeface="Times New Roman"/>
              </a:rPr>
              <a:t>for rent (blue) and subway </a:t>
            </a:r>
            <a:r>
              <a:rPr dirty="0" sz="3600" spc="-5" b="0">
                <a:latin typeface="Times New Roman"/>
                <a:cs typeface="Times New Roman"/>
              </a:rPr>
              <a:t>stations</a:t>
            </a:r>
            <a:r>
              <a:rPr dirty="0" sz="3600" spc="-35" b="0">
                <a:latin typeface="Times New Roman"/>
                <a:cs typeface="Times New Roman"/>
              </a:rPr>
              <a:t> </a:t>
            </a:r>
            <a:r>
              <a:rPr dirty="0" sz="3600" b="0">
                <a:latin typeface="Times New Roman"/>
                <a:cs typeface="Times New Roman"/>
              </a:rPr>
              <a:t>(red)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539" y="729742"/>
            <a:ext cx="41052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2630" algn="l"/>
              </a:tabLst>
            </a:pPr>
            <a:r>
              <a:rPr dirty="0" spc="-5"/>
              <a:t>Report	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449069"/>
            <a:ext cx="10065385" cy="797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2050"/>
              </a:spcBef>
            </a:pPr>
            <a:r>
              <a:rPr dirty="0" sz="2400" spc="-3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“business </a:t>
            </a:r>
            <a:r>
              <a:rPr dirty="0" sz="2400" spc="30">
                <a:latin typeface="Times New Roman"/>
                <a:cs typeface="Times New Roman"/>
              </a:rPr>
              <a:t>problem”to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solved </a:t>
            </a:r>
            <a:r>
              <a:rPr dirty="0" sz="2400" spc="5">
                <a:latin typeface="Times New Roman"/>
                <a:cs typeface="Times New Roman"/>
              </a:rPr>
              <a:t>by this </a:t>
            </a:r>
            <a:r>
              <a:rPr dirty="0" sz="2400" spc="10">
                <a:latin typeface="Times New Roman"/>
                <a:cs typeface="Times New Roman"/>
              </a:rPr>
              <a:t>project </a:t>
            </a:r>
            <a:r>
              <a:rPr dirty="0" sz="2400">
                <a:latin typeface="Times New Roman"/>
                <a:cs typeface="Times New Roman"/>
              </a:rPr>
              <a:t>and who </a:t>
            </a:r>
            <a:r>
              <a:rPr dirty="0" sz="2400" spc="-10">
                <a:latin typeface="Times New Roman"/>
                <a:cs typeface="Times New Roman"/>
              </a:rPr>
              <a:t>may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interested</a:t>
            </a:r>
            <a:endParaRPr sz="2400">
              <a:latin typeface="Times New Roman"/>
              <a:cs typeface="Times New Roman"/>
            </a:endParaRPr>
          </a:p>
          <a:p>
            <a:pPr marL="352425" indent="-339090">
              <a:lnSpc>
                <a:spcPct val="100000"/>
              </a:lnSpc>
              <a:spcBef>
                <a:spcPts val="2075"/>
              </a:spcBef>
              <a:buFont typeface="Arial"/>
              <a:buAutoNum type="arabicPeriod"/>
              <a:tabLst>
                <a:tab pos="353060" algn="l"/>
              </a:tabLst>
            </a:pP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Section:</a:t>
            </a:r>
            <a:endParaRPr sz="24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  <a:spcBef>
                <a:spcPts val="2070"/>
              </a:spcBef>
            </a:pPr>
            <a:r>
              <a:rPr dirty="0" sz="2400">
                <a:latin typeface="Times New Roman"/>
                <a:cs typeface="Times New Roman"/>
              </a:rPr>
              <a:t>Describe </a:t>
            </a:r>
            <a:r>
              <a:rPr dirty="0" sz="2400" spc="-5">
                <a:latin typeface="Times New Roman"/>
                <a:cs typeface="Times New Roman"/>
              </a:rPr>
              <a:t>Data requirements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Sources </a:t>
            </a:r>
            <a:r>
              <a:rPr dirty="0" sz="2400">
                <a:latin typeface="Times New Roman"/>
                <a:cs typeface="Times New Roman"/>
              </a:rPr>
              <a:t>needed </a:t>
            </a:r>
            <a:r>
              <a:rPr dirty="0" sz="2400" spc="1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solve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352425" indent="-339090">
              <a:lnSpc>
                <a:spcPct val="100000"/>
              </a:lnSpc>
              <a:spcBef>
                <a:spcPts val="2065"/>
              </a:spcBef>
              <a:buFont typeface="Arial"/>
              <a:buAutoNum type="arabicPeriod" startAt="2"/>
              <a:tabLst>
                <a:tab pos="353060" algn="l"/>
              </a:tabLst>
            </a:pPr>
            <a:r>
              <a:rPr dirty="0" sz="2400" spc="15">
                <a:latin typeface="Times New Roman"/>
                <a:cs typeface="Times New Roman"/>
              </a:rPr>
              <a:t>Methodology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section:</a:t>
            </a:r>
            <a:endParaRPr sz="24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2060"/>
              </a:spcBef>
            </a:pPr>
            <a:r>
              <a:rPr dirty="0" sz="2400">
                <a:latin typeface="Times New Roman"/>
                <a:cs typeface="Times New Roman"/>
              </a:rPr>
              <a:t>Main </a:t>
            </a:r>
            <a:r>
              <a:rPr dirty="0" sz="2400" spc="15">
                <a:latin typeface="Times New Roman"/>
                <a:cs typeface="Times New Roman"/>
              </a:rPr>
              <a:t>component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  <a:p>
            <a:pPr marL="332105" marR="431165" indent="-242570">
              <a:lnSpc>
                <a:spcPts val="4940"/>
              </a:lnSpc>
              <a:spcBef>
                <a:spcPts val="505"/>
              </a:spcBef>
            </a:pPr>
            <a:r>
              <a:rPr dirty="0" sz="2400">
                <a:latin typeface="Times New Roman"/>
                <a:cs typeface="Times New Roman"/>
              </a:rPr>
              <a:t>Execute data </a:t>
            </a:r>
            <a:r>
              <a:rPr dirty="0" sz="2400" spc="-5">
                <a:latin typeface="Times New Roman"/>
                <a:cs typeface="Times New Roman"/>
              </a:rPr>
              <a:t>processing, </a:t>
            </a:r>
            <a:r>
              <a:rPr dirty="0" sz="2400" spc="10">
                <a:latin typeface="Times New Roman"/>
                <a:cs typeface="Times New Roman"/>
              </a:rPr>
              <a:t>describe/discuss </a:t>
            </a:r>
            <a:r>
              <a:rPr dirty="0" sz="2400" spc="-25">
                <a:latin typeface="Times New Roman"/>
                <a:cs typeface="Times New Roman"/>
              </a:rPr>
              <a:t>anyexploratory </a:t>
            </a:r>
            <a:r>
              <a:rPr dirty="0" sz="2400" spc="5">
                <a:latin typeface="Times New Roman"/>
                <a:cs typeface="Times New Roman"/>
              </a:rPr>
              <a:t>data </a:t>
            </a:r>
            <a:r>
              <a:rPr dirty="0" sz="2400" spc="-15">
                <a:latin typeface="Times New Roman"/>
                <a:cs typeface="Times New Roman"/>
              </a:rPr>
              <a:t>analysis </a:t>
            </a:r>
            <a:r>
              <a:rPr dirty="0" sz="2400">
                <a:latin typeface="Times New Roman"/>
                <a:cs typeface="Times New Roman"/>
              </a:rPr>
              <a:t>and/or  </a:t>
            </a:r>
            <a:r>
              <a:rPr dirty="0" sz="2400" spc="-5">
                <a:latin typeface="Times New Roman"/>
                <a:cs typeface="Times New Roman"/>
              </a:rPr>
              <a:t>inferential </a:t>
            </a:r>
            <a:r>
              <a:rPr dirty="0" sz="2400" spc="5">
                <a:latin typeface="Times New Roman"/>
                <a:cs typeface="Times New Roman"/>
              </a:rPr>
              <a:t>statistical testing performed, </a:t>
            </a:r>
            <a:r>
              <a:rPr dirty="0" sz="2400" spc="10">
                <a:latin typeface="Times New Roman"/>
                <a:cs typeface="Times New Roman"/>
              </a:rPr>
              <a:t>and/or </a:t>
            </a:r>
            <a:r>
              <a:rPr dirty="0" sz="2400" spc="-5">
                <a:latin typeface="Times New Roman"/>
                <a:cs typeface="Times New Roman"/>
              </a:rPr>
              <a:t>machine </a:t>
            </a:r>
            <a:r>
              <a:rPr dirty="0" sz="2400">
                <a:latin typeface="Times New Roman"/>
                <a:cs typeface="Times New Roman"/>
              </a:rPr>
              <a:t>learnings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352425" indent="-339090">
              <a:lnSpc>
                <a:spcPct val="100000"/>
              </a:lnSpc>
              <a:spcBef>
                <a:spcPts val="1570"/>
              </a:spcBef>
              <a:buFont typeface="Arial"/>
              <a:buAutoNum type="arabicPeriod" startAt="3"/>
              <a:tabLst>
                <a:tab pos="353060" algn="l"/>
              </a:tabLst>
            </a:pPr>
            <a:r>
              <a:rPr dirty="0" sz="2400" spc="-15">
                <a:latin typeface="Times New Roman"/>
                <a:cs typeface="Times New Roman"/>
              </a:rPr>
              <a:t>Results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section:</a:t>
            </a:r>
            <a:endParaRPr sz="24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2055"/>
              </a:spcBef>
              <a:tabLst>
                <a:tab pos="2334895" algn="l"/>
              </a:tabLst>
            </a:pPr>
            <a:r>
              <a:rPr dirty="0" sz="2400" spc="-5">
                <a:latin typeface="Times New Roman"/>
                <a:cs typeface="Times New Roman"/>
              </a:rPr>
              <a:t>Discussion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of	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results and </a:t>
            </a:r>
            <a:r>
              <a:rPr dirty="0" sz="2400" spc="5">
                <a:latin typeface="Times New Roman"/>
                <a:cs typeface="Times New Roman"/>
              </a:rPr>
              <a:t>finding of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answer</a:t>
            </a:r>
            <a:endParaRPr sz="2400">
              <a:latin typeface="Times New Roman"/>
              <a:cs typeface="Times New Roman"/>
            </a:endParaRPr>
          </a:p>
          <a:p>
            <a:pPr marL="352425" indent="-339090">
              <a:lnSpc>
                <a:spcPct val="100000"/>
              </a:lnSpc>
              <a:spcBef>
                <a:spcPts val="2075"/>
              </a:spcBef>
              <a:buFont typeface="Arial"/>
              <a:buAutoNum type="arabicPeriod" startAt="4"/>
              <a:tabLst>
                <a:tab pos="353060" algn="l"/>
              </a:tabLst>
            </a:pPr>
            <a:r>
              <a:rPr dirty="0" sz="2400" spc="-5">
                <a:latin typeface="Times New Roman"/>
                <a:cs typeface="Times New Roman"/>
              </a:rPr>
              <a:t>Discussion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section: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0835" algn="l"/>
              </a:tabLst>
            </a:pPr>
            <a:r>
              <a:rPr dirty="0" sz="2400" spc="5">
                <a:latin typeface="Lucida Sans Unicode"/>
                <a:cs typeface="Lucida Sans Unicode"/>
              </a:rPr>
              <a:t>⁃	</a:t>
            </a:r>
            <a:r>
              <a:rPr dirty="0" sz="2400" spc="-5">
                <a:latin typeface="Times New Roman"/>
                <a:cs typeface="Times New Roman"/>
              </a:rPr>
              <a:t>Discussion </a:t>
            </a:r>
            <a:r>
              <a:rPr dirty="0" sz="2400">
                <a:latin typeface="Times New Roman"/>
                <a:cs typeface="Times New Roman"/>
              </a:rPr>
              <a:t>of observations </a:t>
            </a:r>
            <a:r>
              <a:rPr dirty="0" sz="2400" spc="15">
                <a:latin typeface="Times New Roman"/>
                <a:cs typeface="Times New Roman"/>
              </a:rPr>
              <a:t>noted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20">
                <a:latin typeface="Times New Roman"/>
                <a:cs typeface="Times New Roman"/>
              </a:rPr>
              <a:t>any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recommendations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080"/>
              </a:spcBef>
            </a:pPr>
            <a:r>
              <a:rPr dirty="0" sz="2400" spc="-5">
                <a:latin typeface="Arial"/>
                <a:cs typeface="Arial"/>
              </a:rPr>
              <a:t>5.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2640964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7430" algn="l"/>
              </a:tabLst>
            </a:pPr>
            <a:r>
              <a:rPr dirty="0" spc="-5"/>
              <a:t>Selected	Apartment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483" y="1159509"/>
            <a:ext cx="114719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10995">
              <a:lnSpc>
                <a:spcPct val="100000"/>
              </a:lnSpc>
              <a:spcBef>
                <a:spcPts val="100"/>
              </a:spcBef>
              <a:tabLst>
                <a:tab pos="10513695" algn="l"/>
              </a:tabLst>
            </a:pPr>
            <a:r>
              <a:rPr dirty="0" sz="2400" spc="-30" b="1">
                <a:latin typeface="Times New Roman"/>
                <a:cs typeface="Times New Roman"/>
              </a:rPr>
              <a:t>The </a:t>
            </a:r>
            <a:r>
              <a:rPr dirty="0" sz="2400" spc="-35" b="1">
                <a:latin typeface="Times New Roman"/>
                <a:cs typeface="Times New Roman"/>
              </a:rPr>
              <a:t>ONE </a:t>
            </a:r>
            <a:r>
              <a:rPr dirty="0" sz="2400" spc="5" b="1">
                <a:latin typeface="Times New Roman"/>
                <a:cs typeface="Times New Roman"/>
              </a:rPr>
              <a:t>consolidated </a:t>
            </a:r>
            <a:r>
              <a:rPr dirty="0" sz="2400" spc="10" b="1">
                <a:latin typeface="Times New Roman"/>
                <a:cs typeface="Times New Roman"/>
              </a:rPr>
              <a:t>map </a:t>
            </a:r>
            <a:r>
              <a:rPr dirty="0" sz="2400" b="1">
                <a:latin typeface="Times New Roman"/>
                <a:cs typeface="Times New Roman"/>
              </a:rPr>
              <a:t>shows </a:t>
            </a:r>
            <a:r>
              <a:rPr dirty="0" sz="2400" spc="-15" b="1">
                <a:latin typeface="Times New Roman"/>
                <a:cs typeface="Times New Roman"/>
              </a:rPr>
              <a:t>all </a:t>
            </a:r>
            <a:r>
              <a:rPr dirty="0" sz="2400" spc="-5" b="1">
                <a:latin typeface="Times New Roman"/>
                <a:cs typeface="Times New Roman"/>
              </a:rPr>
              <a:t>information </a:t>
            </a:r>
            <a:r>
              <a:rPr dirty="0" sz="2400" b="1">
                <a:latin typeface="Times New Roman"/>
                <a:cs typeface="Times New Roman"/>
              </a:rPr>
              <a:t>for </a:t>
            </a:r>
            <a:r>
              <a:rPr dirty="0" sz="2400" spc="-5" b="1">
                <a:latin typeface="Times New Roman"/>
                <a:cs typeface="Times New Roman"/>
              </a:rPr>
              <a:t>decision: 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artme</a:t>
            </a:r>
            <a:r>
              <a:rPr dirty="0" sz="2400" spc="-5" b="1">
                <a:latin typeface="Times New Roman"/>
                <a:cs typeface="Times New Roman"/>
              </a:rPr>
              <a:t>nts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address,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10" b="1">
                <a:latin typeface="Times New Roman"/>
                <a:cs typeface="Times New Roman"/>
              </a:rPr>
              <a:t>rice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10" b="1">
                <a:latin typeface="Times New Roman"/>
                <a:cs typeface="Times New Roman"/>
              </a:rPr>
              <a:t>ei</a:t>
            </a:r>
            <a:r>
              <a:rPr dirty="0" sz="2400" spc="5" b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Times New Roman"/>
                <a:cs typeface="Times New Roman"/>
              </a:rPr>
              <a:t>hb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1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oo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luster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ve</a:t>
            </a:r>
            <a:r>
              <a:rPr dirty="0" sz="2400" spc="-35" b="1">
                <a:latin typeface="Times New Roman"/>
                <a:cs typeface="Times New Roman"/>
              </a:rPr>
              <a:t>nu</a:t>
            </a:r>
            <a:r>
              <a:rPr dirty="0" sz="2400" spc="-2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10" b="1">
                <a:latin typeface="Times New Roman"/>
                <a:cs typeface="Times New Roman"/>
              </a:rPr>
              <a:t>b</a:t>
            </a:r>
            <a:r>
              <a:rPr dirty="0" sz="2400" spc="-5" b="1">
                <a:latin typeface="Times New Roman"/>
                <a:cs typeface="Times New Roman"/>
              </a:rPr>
              <a:t>way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sz="2400" spc="10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10" b="1">
                <a:latin typeface="Times New Roman"/>
                <a:cs typeface="Times New Roman"/>
              </a:rPr>
              <a:t>ti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70" b="1">
                <a:latin typeface="Times New Roman"/>
                <a:cs typeface="Times New Roman"/>
              </a:rPr>
              <a:t>n</a:t>
            </a:r>
            <a:r>
              <a:rPr dirty="0" sz="2400" spc="-60" b="1">
                <a:latin typeface="Times New Roman"/>
                <a:cs typeface="Times New Roman"/>
              </a:rPr>
              <a:t>ear</a:t>
            </a:r>
            <a:r>
              <a:rPr dirty="0" sz="2400" spc="-70" b="1">
                <a:latin typeface="Times New Roman"/>
                <a:cs typeface="Times New Roman"/>
              </a:rPr>
              <a:t>b</a:t>
            </a:r>
            <a:r>
              <a:rPr dirty="0" sz="2400" spc="-60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44905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Blue </a:t>
            </a:r>
            <a:r>
              <a:rPr dirty="0" sz="2400" spc="15" b="1">
                <a:latin typeface="Times New Roman"/>
                <a:cs typeface="Times New Roman"/>
              </a:rPr>
              <a:t>dots=apts </a:t>
            </a:r>
            <a:r>
              <a:rPr dirty="0" sz="2400" b="1">
                <a:latin typeface="Times New Roman"/>
                <a:cs typeface="Times New Roman"/>
              </a:rPr>
              <a:t>, </a:t>
            </a:r>
            <a:r>
              <a:rPr dirty="0" sz="2400" spc="-20" b="1">
                <a:latin typeface="Times New Roman"/>
                <a:cs typeface="Times New Roman"/>
              </a:rPr>
              <a:t>Red </a:t>
            </a:r>
            <a:r>
              <a:rPr dirty="0" sz="2400" spc="15" b="1">
                <a:latin typeface="Times New Roman"/>
                <a:cs typeface="Times New Roman"/>
              </a:rPr>
              <a:t>dots=Subway </a:t>
            </a:r>
            <a:r>
              <a:rPr dirty="0" sz="2400" spc="5" b="1">
                <a:latin typeface="Times New Roman"/>
                <a:cs typeface="Times New Roman"/>
              </a:rPr>
              <a:t>station, </a:t>
            </a:r>
            <a:r>
              <a:rPr dirty="0" sz="2400" spc="-5" b="1">
                <a:latin typeface="Times New Roman"/>
                <a:cs typeface="Times New Roman"/>
              </a:rPr>
              <a:t>Bubbles=Cluster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215" b="1">
                <a:latin typeface="Times New Roman"/>
                <a:cs typeface="Times New Roman"/>
              </a:rPr>
              <a:t> </a:t>
            </a:r>
            <a:r>
              <a:rPr dirty="0" sz="2400" spc="-70" b="1">
                <a:latin typeface="Times New Roman"/>
                <a:cs typeface="Times New Roman"/>
              </a:rPr>
              <a:t>Venues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1060450"/>
            <a:ext cx="8916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4630" algn="l"/>
              </a:tabLst>
            </a:pPr>
            <a:r>
              <a:rPr dirty="0" spc="-5"/>
              <a:t>Final</a:t>
            </a:r>
            <a:r>
              <a:rPr dirty="0" spc="-20"/>
              <a:t> </a:t>
            </a:r>
            <a:r>
              <a:rPr dirty="0"/>
              <a:t>R</a:t>
            </a:r>
            <a:r>
              <a:rPr dirty="0" spc="-5"/>
              <a:t>esult:</a:t>
            </a:r>
            <a:r>
              <a:rPr dirty="0"/>
              <a:t> </a:t>
            </a:r>
            <a:r>
              <a:rPr dirty="0" spc="-5"/>
              <a:t>Apartment</a:t>
            </a:r>
            <a:r>
              <a:rPr dirty="0"/>
              <a:t>	Sel</a:t>
            </a:r>
            <a:r>
              <a:rPr dirty="0" spc="10"/>
              <a:t>e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2718562"/>
            <a:ext cx="11650345" cy="5570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40435">
              <a:lnSpc>
                <a:spcPct val="101200"/>
              </a:lnSpc>
              <a:spcBef>
                <a:spcPts val="55"/>
              </a:spcBef>
            </a:pPr>
            <a:r>
              <a:rPr dirty="0" sz="2800" spc="-5">
                <a:latin typeface="Times New Roman"/>
                <a:cs typeface="Times New Roman"/>
              </a:rPr>
              <a:t>Using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10">
                <a:latin typeface="Times New Roman"/>
                <a:cs typeface="Times New Roman"/>
              </a:rPr>
              <a:t>"one </a:t>
            </a:r>
            <a:r>
              <a:rPr dirty="0" sz="2800" spc="20">
                <a:latin typeface="Times New Roman"/>
                <a:cs typeface="Times New Roman"/>
              </a:rPr>
              <a:t>map" </a:t>
            </a:r>
            <a:r>
              <a:rPr dirty="0" sz="2800" spc="-5">
                <a:latin typeface="Times New Roman"/>
                <a:cs typeface="Times New Roman"/>
              </a:rPr>
              <a:t>above, I was able </a:t>
            </a:r>
            <a:r>
              <a:rPr dirty="0" sz="2800" spc="2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explore </a:t>
            </a:r>
            <a:r>
              <a:rPr dirty="0" sz="2800" spc="-25">
                <a:latin typeface="Times New Roman"/>
                <a:cs typeface="Times New Roman"/>
              </a:rPr>
              <a:t>all </a:t>
            </a:r>
            <a:r>
              <a:rPr dirty="0" sz="2800" spc="5">
                <a:latin typeface="Times New Roman"/>
                <a:cs typeface="Times New Roman"/>
              </a:rPr>
              <a:t>possibilities </a:t>
            </a:r>
            <a:r>
              <a:rPr dirty="0" sz="2800">
                <a:latin typeface="Times New Roman"/>
                <a:cs typeface="Times New Roman"/>
              </a:rPr>
              <a:t>since the  </a:t>
            </a:r>
            <a:r>
              <a:rPr dirty="0" sz="2800" spc="20">
                <a:latin typeface="Times New Roman"/>
                <a:cs typeface="Times New Roman"/>
              </a:rPr>
              <a:t>popups </a:t>
            </a:r>
            <a:r>
              <a:rPr dirty="0" sz="2800" spc="-5">
                <a:latin typeface="Times New Roman"/>
                <a:cs typeface="Times New Roman"/>
              </a:rPr>
              <a:t>provide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information needed </a:t>
            </a:r>
            <a:r>
              <a:rPr dirty="0" sz="2800" spc="1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a </a:t>
            </a:r>
            <a:r>
              <a:rPr dirty="0" sz="2800" spc="15">
                <a:latin typeface="Times New Roman"/>
                <a:cs typeface="Times New Roman"/>
              </a:rPr>
              <a:t>good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decision.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dirty="0" sz="2800" spc="-5">
                <a:latin typeface="Times New Roman"/>
                <a:cs typeface="Times New Roman"/>
              </a:rPr>
              <a:t>Apartment 1 rent </a:t>
            </a:r>
            <a:r>
              <a:rPr dirty="0" sz="2800" spc="25">
                <a:latin typeface="Times New Roman"/>
                <a:cs typeface="Times New Roman"/>
              </a:rPr>
              <a:t>cost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15">
                <a:latin typeface="Times New Roman"/>
                <a:cs typeface="Times New Roman"/>
              </a:rPr>
              <a:t>US7500 </a:t>
            </a:r>
            <a:r>
              <a:rPr dirty="0" sz="2800" spc="-5">
                <a:latin typeface="Times New Roman"/>
                <a:cs typeface="Times New Roman"/>
              </a:rPr>
              <a:t>slightly above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5">
                <a:latin typeface="Times New Roman"/>
                <a:cs typeface="Times New Roman"/>
              </a:rPr>
              <a:t>US7000 </a:t>
            </a:r>
            <a:r>
              <a:rPr dirty="0" sz="2800" spc="15">
                <a:latin typeface="Times New Roman"/>
                <a:cs typeface="Times New Roman"/>
              </a:rPr>
              <a:t>budget. </a:t>
            </a:r>
            <a:r>
              <a:rPr dirty="0" sz="2800">
                <a:latin typeface="Times New Roman"/>
                <a:cs typeface="Times New Roman"/>
              </a:rPr>
              <a:t>Apt </a:t>
            </a:r>
            <a:r>
              <a:rPr dirty="0" sz="2800" spc="-5">
                <a:latin typeface="Times New Roman"/>
                <a:cs typeface="Times New Roman"/>
              </a:rPr>
              <a:t>1 is  </a:t>
            </a:r>
            <a:r>
              <a:rPr dirty="0" sz="2800" spc="15">
                <a:latin typeface="Times New Roman"/>
                <a:cs typeface="Times New Roman"/>
              </a:rPr>
              <a:t>located </a:t>
            </a:r>
            <a:r>
              <a:rPr dirty="0" sz="2800" spc="-5">
                <a:latin typeface="Times New Roman"/>
                <a:cs typeface="Times New Roman"/>
              </a:rPr>
              <a:t>400 meters </a:t>
            </a:r>
            <a:r>
              <a:rPr dirty="0" sz="2800" spc="10">
                <a:latin typeface="Times New Roman"/>
                <a:cs typeface="Times New Roman"/>
              </a:rPr>
              <a:t>from </a:t>
            </a:r>
            <a:r>
              <a:rPr dirty="0" sz="2800" spc="5">
                <a:latin typeface="Times New Roman"/>
                <a:cs typeface="Times New Roman"/>
              </a:rPr>
              <a:t>subway station </a:t>
            </a:r>
            <a:r>
              <a:rPr dirty="0" sz="2800" spc="-5">
                <a:latin typeface="Times New Roman"/>
                <a:cs typeface="Times New Roman"/>
              </a:rPr>
              <a:t>at </a:t>
            </a:r>
            <a:r>
              <a:rPr dirty="0" sz="2800" spc="5">
                <a:latin typeface="Times New Roman"/>
                <a:cs typeface="Times New Roman"/>
              </a:rPr>
              <a:t>59th </a:t>
            </a:r>
            <a:r>
              <a:rPr dirty="0" sz="2800">
                <a:latin typeface="Times New Roman"/>
                <a:cs typeface="Times New Roman"/>
              </a:rPr>
              <a:t>Street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10">
                <a:latin typeface="Times New Roman"/>
                <a:cs typeface="Times New Roman"/>
              </a:rPr>
              <a:t>work </a:t>
            </a:r>
            <a:r>
              <a:rPr dirty="0" sz="2800" spc="-5">
                <a:latin typeface="Times New Roman"/>
                <a:cs typeface="Times New Roman"/>
              </a:rPr>
              <a:t>place ( </a:t>
            </a:r>
            <a:r>
              <a:rPr dirty="0" sz="2800">
                <a:latin typeface="Times New Roman"/>
                <a:cs typeface="Times New Roman"/>
              </a:rPr>
              <a:t>Park </a:t>
            </a:r>
            <a:r>
              <a:rPr dirty="0" sz="2800" spc="-40">
                <a:latin typeface="Times New Roman"/>
                <a:cs typeface="Times New Roman"/>
              </a:rPr>
              <a:t>Ave 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30">
                <a:latin typeface="Times New Roman"/>
                <a:cs typeface="Times New Roman"/>
              </a:rPr>
              <a:t>53rd) </a:t>
            </a:r>
            <a:r>
              <a:rPr dirty="0" sz="2800" spc="-1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another 600 meters </a:t>
            </a:r>
            <a:r>
              <a:rPr dirty="0" sz="2800" spc="-65">
                <a:latin typeface="Times New Roman"/>
                <a:cs typeface="Times New Roman"/>
              </a:rPr>
              <a:t>way. </a:t>
            </a:r>
            <a:r>
              <a:rPr dirty="0" sz="2800" spc="-5">
                <a:latin typeface="Times New Roman"/>
                <a:cs typeface="Times New Roman"/>
              </a:rPr>
              <a:t>I can </a:t>
            </a:r>
            <a:r>
              <a:rPr dirty="0" sz="2800">
                <a:latin typeface="Times New Roman"/>
                <a:cs typeface="Times New Roman"/>
              </a:rPr>
              <a:t>walk </a:t>
            </a:r>
            <a:r>
              <a:rPr dirty="0" sz="2800" spc="15">
                <a:latin typeface="Times New Roman"/>
                <a:cs typeface="Times New Roman"/>
              </a:rPr>
              <a:t>to </a:t>
            </a:r>
            <a:r>
              <a:rPr dirty="0" sz="2800" spc="10">
                <a:latin typeface="Times New Roman"/>
                <a:cs typeface="Times New Roman"/>
              </a:rPr>
              <a:t>work </a:t>
            </a:r>
            <a:r>
              <a:rPr dirty="0" sz="2800" spc="-5">
                <a:latin typeface="Times New Roman"/>
                <a:cs typeface="Times New Roman"/>
              </a:rPr>
              <a:t>place and </a:t>
            </a:r>
            <a:r>
              <a:rPr dirty="0" sz="2800" spc="-10">
                <a:latin typeface="Times New Roman"/>
                <a:cs typeface="Times New Roman"/>
              </a:rPr>
              <a:t>use </a:t>
            </a:r>
            <a:r>
              <a:rPr dirty="0" sz="2800" spc="5">
                <a:latin typeface="Times New Roman"/>
                <a:cs typeface="Times New Roman"/>
              </a:rPr>
              <a:t>subway  for </a:t>
            </a:r>
            <a:r>
              <a:rPr dirty="0" sz="2800" spc="-5">
                <a:latin typeface="Times New Roman"/>
                <a:cs typeface="Times New Roman"/>
              </a:rPr>
              <a:t>other places around. </a:t>
            </a:r>
            <a:r>
              <a:rPr dirty="0" sz="2800" spc="-75">
                <a:latin typeface="Times New Roman"/>
                <a:cs typeface="Times New Roman"/>
              </a:rPr>
              <a:t>Venues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>
                <a:latin typeface="Times New Roman"/>
                <a:cs typeface="Times New Roman"/>
              </a:rPr>
              <a:t>this </a:t>
            </a:r>
            <a:r>
              <a:rPr dirty="0" sz="2800" spc="5">
                <a:latin typeface="Times New Roman"/>
                <a:cs typeface="Times New Roman"/>
              </a:rPr>
              <a:t>apt </a:t>
            </a:r>
            <a:r>
              <a:rPr dirty="0" sz="2800" spc="-30">
                <a:latin typeface="Times New Roman"/>
                <a:cs typeface="Times New Roman"/>
              </a:rPr>
              <a:t>are </a:t>
            </a:r>
            <a:r>
              <a:rPr dirty="0" sz="2800" spc="-15">
                <a:latin typeface="Times New Roman"/>
                <a:cs typeface="Times New Roman"/>
              </a:rPr>
              <a:t>as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Cluster 2 and </a:t>
            </a:r>
            <a:r>
              <a:rPr dirty="0" sz="2800" spc="5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15">
                <a:latin typeface="Times New Roman"/>
                <a:cs typeface="Times New Roman"/>
              </a:rPr>
              <a:t>located </a:t>
            </a:r>
            <a:r>
              <a:rPr dirty="0" sz="2800" spc="-5">
                <a:latin typeface="Times New Roman"/>
                <a:cs typeface="Times New Roman"/>
              </a:rPr>
              <a:t>in  a </a:t>
            </a:r>
            <a:r>
              <a:rPr dirty="0" sz="2800">
                <a:latin typeface="Times New Roman"/>
                <a:cs typeface="Times New Roman"/>
              </a:rPr>
              <a:t>fine </a:t>
            </a:r>
            <a:r>
              <a:rPr dirty="0" sz="2800" spc="15">
                <a:latin typeface="Times New Roman"/>
                <a:cs typeface="Times New Roman"/>
              </a:rPr>
              <a:t>district </a:t>
            </a:r>
            <a:r>
              <a:rPr dirty="0" sz="2800" spc="-5">
                <a:latin typeface="Times New Roman"/>
                <a:cs typeface="Times New Roman"/>
              </a:rPr>
              <a:t>in the </a:t>
            </a:r>
            <a:r>
              <a:rPr dirty="0" sz="2800" spc="-25">
                <a:latin typeface="Times New Roman"/>
                <a:cs typeface="Times New Roman"/>
              </a:rPr>
              <a:t>East </a:t>
            </a:r>
            <a:r>
              <a:rPr dirty="0" sz="2800">
                <a:latin typeface="Times New Roman"/>
                <a:cs typeface="Times New Roman"/>
              </a:rPr>
              <a:t>side </a:t>
            </a:r>
            <a:r>
              <a:rPr dirty="0" sz="2800" spc="10">
                <a:latin typeface="Times New Roman"/>
                <a:cs typeface="Times New Roman"/>
              </a:rPr>
              <a:t>of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Manhattan.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221615">
              <a:lnSpc>
                <a:spcPct val="100600"/>
              </a:lnSpc>
              <a:tabLst>
                <a:tab pos="1174115" algn="l"/>
              </a:tabLst>
            </a:pPr>
            <a:r>
              <a:rPr dirty="0" sz="2800" spc="-5">
                <a:latin typeface="Times New Roman"/>
                <a:cs typeface="Times New Roman"/>
              </a:rPr>
              <a:t>Apartment 2 rent </a:t>
            </a:r>
            <a:r>
              <a:rPr dirty="0" sz="2800" spc="25">
                <a:latin typeface="Times New Roman"/>
                <a:cs typeface="Times New Roman"/>
              </a:rPr>
              <a:t>cost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15">
                <a:latin typeface="Times New Roman"/>
                <a:cs typeface="Times New Roman"/>
              </a:rPr>
              <a:t>US6935, </a:t>
            </a:r>
            <a:r>
              <a:rPr dirty="0" sz="2800" spc="5">
                <a:latin typeface="Times New Roman"/>
                <a:cs typeface="Times New Roman"/>
              </a:rPr>
              <a:t>just </a:t>
            </a:r>
            <a:r>
              <a:rPr dirty="0" sz="2800" spc="-5">
                <a:latin typeface="Times New Roman"/>
                <a:cs typeface="Times New Roman"/>
              </a:rPr>
              <a:t>under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5">
                <a:latin typeface="Times New Roman"/>
                <a:cs typeface="Times New Roman"/>
              </a:rPr>
              <a:t>US7000 </a:t>
            </a:r>
            <a:r>
              <a:rPr dirty="0" sz="2800" spc="15">
                <a:latin typeface="Times New Roman"/>
                <a:cs typeface="Times New Roman"/>
              </a:rPr>
              <a:t>budget. </a:t>
            </a:r>
            <a:r>
              <a:rPr dirty="0" sz="2800">
                <a:latin typeface="Times New Roman"/>
                <a:cs typeface="Times New Roman"/>
              </a:rPr>
              <a:t>Apt </a:t>
            </a:r>
            <a:r>
              <a:rPr dirty="0" sz="2800" spc="-5">
                <a:latin typeface="Times New Roman"/>
                <a:cs typeface="Times New Roman"/>
              </a:rPr>
              <a:t>2 is  </a:t>
            </a:r>
            <a:r>
              <a:rPr dirty="0" sz="2800" spc="15">
                <a:latin typeface="Times New Roman"/>
                <a:cs typeface="Times New Roman"/>
              </a:rPr>
              <a:t>located </a:t>
            </a:r>
            <a:r>
              <a:rPr dirty="0" sz="2800" spc="-5">
                <a:latin typeface="Times New Roman"/>
                <a:cs typeface="Times New Roman"/>
              </a:rPr>
              <a:t>60 meters </a:t>
            </a:r>
            <a:r>
              <a:rPr dirty="0" sz="2800" spc="5">
                <a:latin typeface="Times New Roman"/>
                <a:cs typeface="Times New Roman"/>
              </a:rPr>
              <a:t>from </a:t>
            </a:r>
            <a:r>
              <a:rPr dirty="0" sz="2800">
                <a:latin typeface="Times New Roman"/>
                <a:cs typeface="Times New Roman"/>
              </a:rPr>
              <a:t>subway </a:t>
            </a:r>
            <a:r>
              <a:rPr dirty="0" sz="2800" spc="5">
                <a:latin typeface="Times New Roman"/>
                <a:cs typeface="Times New Roman"/>
              </a:rPr>
              <a:t>station </a:t>
            </a:r>
            <a:r>
              <a:rPr dirty="0" sz="2800" spc="-5">
                <a:latin typeface="Times New Roman"/>
                <a:cs typeface="Times New Roman"/>
              </a:rPr>
              <a:t>at Fulton Street, </a:t>
            </a:r>
            <a:r>
              <a:rPr dirty="0" sz="2800" spc="15">
                <a:latin typeface="Times New Roman"/>
                <a:cs typeface="Times New Roman"/>
              </a:rPr>
              <a:t>but </a:t>
            </a:r>
            <a:r>
              <a:rPr dirty="0" sz="2800" spc="-5">
                <a:latin typeface="Times New Roman"/>
                <a:cs typeface="Times New Roman"/>
              </a:rPr>
              <a:t>I will </a:t>
            </a:r>
            <a:r>
              <a:rPr dirty="0" sz="2800" spc="-25">
                <a:latin typeface="Times New Roman"/>
                <a:cs typeface="Times New Roman"/>
              </a:rPr>
              <a:t>have </a:t>
            </a:r>
            <a:r>
              <a:rPr dirty="0" sz="2800" spc="15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ride  </a:t>
            </a:r>
            <a:r>
              <a:rPr dirty="0" sz="2800">
                <a:latin typeface="Times New Roman"/>
                <a:cs typeface="Times New Roman"/>
              </a:rPr>
              <a:t>the subway </a:t>
            </a:r>
            <a:r>
              <a:rPr dirty="0" sz="2800" spc="-5">
                <a:latin typeface="Times New Roman"/>
                <a:cs typeface="Times New Roman"/>
              </a:rPr>
              <a:t>daily </a:t>
            </a:r>
            <a:r>
              <a:rPr dirty="0" sz="2800" spc="10">
                <a:latin typeface="Times New Roman"/>
                <a:cs typeface="Times New Roman"/>
              </a:rPr>
              <a:t>to work 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5">
                <a:latin typeface="Times New Roman"/>
                <a:cs typeface="Times New Roman"/>
              </a:rPr>
              <a:t>possibly </a:t>
            </a:r>
            <a:r>
              <a:rPr dirty="0" sz="2800" spc="10">
                <a:latin typeface="Times New Roman"/>
                <a:cs typeface="Times New Roman"/>
              </a:rPr>
              <a:t>40-60 </a:t>
            </a:r>
            <a:r>
              <a:rPr dirty="0" sz="2800" spc="-10">
                <a:latin typeface="Times New Roman"/>
                <a:cs typeface="Times New Roman"/>
              </a:rPr>
              <a:t>min </a:t>
            </a:r>
            <a:r>
              <a:rPr dirty="0" sz="2800" spc="-5">
                <a:latin typeface="Times New Roman"/>
                <a:cs typeface="Times New Roman"/>
              </a:rPr>
              <a:t>ride. </a:t>
            </a:r>
            <a:r>
              <a:rPr dirty="0" sz="2800" spc="-75">
                <a:latin typeface="Times New Roman"/>
                <a:cs typeface="Times New Roman"/>
              </a:rPr>
              <a:t>Venues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>
                <a:latin typeface="Times New Roman"/>
                <a:cs typeface="Times New Roman"/>
              </a:rPr>
              <a:t>this </a:t>
            </a:r>
            <a:r>
              <a:rPr dirty="0" sz="2800" spc="5">
                <a:latin typeface="Times New Roman"/>
                <a:cs typeface="Times New Roman"/>
              </a:rPr>
              <a:t>apt </a:t>
            </a:r>
            <a:r>
              <a:rPr dirty="0" sz="2800" spc="-30">
                <a:latin typeface="Times New Roman"/>
                <a:cs typeface="Times New Roman"/>
              </a:rPr>
              <a:t>are </a:t>
            </a:r>
            <a:r>
              <a:rPr dirty="0" sz="2800" spc="-15">
                <a:latin typeface="Times New Roman"/>
                <a:cs typeface="Times New Roman"/>
              </a:rPr>
              <a:t>as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Cluster	</a:t>
            </a:r>
            <a:r>
              <a:rPr dirty="0" sz="2800" spc="10">
                <a:latin typeface="Times New Roman"/>
                <a:cs typeface="Times New Roman"/>
              </a:rPr>
              <a:t>3.¶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888238"/>
            <a:ext cx="11019155" cy="174117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dirty="0" sz="2800" spc="-5" b="0">
                <a:latin typeface="Times New Roman"/>
                <a:cs typeface="Times New Roman"/>
              </a:rPr>
              <a:t>Based on current Singapore </a:t>
            </a:r>
            <a:r>
              <a:rPr dirty="0" sz="2800" spc="-15" b="0">
                <a:latin typeface="Times New Roman"/>
                <a:cs typeface="Times New Roman"/>
              </a:rPr>
              <a:t>venues, </a:t>
            </a:r>
            <a:r>
              <a:rPr dirty="0" sz="2800" spc="-5" b="0">
                <a:latin typeface="Times New Roman"/>
                <a:cs typeface="Times New Roman"/>
              </a:rPr>
              <a:t>I feel </a:t>
            </a:r>
            <a:r>
              <a:rPr dirty="0" sz="2800" spc="10" b="0">
                <a:latin typeface="Times New Roman"/>
                <a:cs typeface="Times New Roman"/>
              </a:rPr>
              <a:t>that </a:t>
            </a:r>
            <a:r>
              <a:rPr dirty="0" sz="2800" spc="-5" b="0">
                <a:latin typeface="Times New Roman"/>
                <a:cs typeface="Times New Roman"/>
              </a:rPr>
              <a:t>Cluster 2 </a:t>
            </a:r>
            <a:r>
              <a:rPr dirty="0" sz="2800" spc="10" b="0">
                <a:latin typeface="Times New Roman"/>
                <a:cs typeface="Times New Roman"/>
              </a:rPr>
              <a:t>type </a:t>
            </a:r>
            <a:r>
              <a:rPr dirty="0" sz="2800" b="0">
                <a:latin typeface="Times New Roman"/>
                <a:cs typeface="Times New Roman"/>
              </a:rPr>
              <a:t>of </a:t>
            </a:r>
            <a:r>
              <a:rPr dirty="0" sz="2800" spc="-25" b="0">
                <a:latin typeface="Times New Roman"/>
                <a:cs typeface="Times New Roman"/>
              </a:rPr>
              <a:t>venues </a:t>
            </a:r>
            <a:r>
              <a:rPr dirty="0" sz="2800" spc="-5" b="0">
                <a:latin typeface="Times New Roman"/>
                <a:cs typeface="Times New Roman"/>
              </a:rPr>
              <a:t>is a  closer resemblance </a:t>
            </a:r>
            <a:r>
              <a:rPr dirty="0" sz="2800" spc="15" b="0">
                <a:latin typeface="Times New Roman"/>
                <a:cs typeface="Times New Roman"/>
              </a:rPr>
              <a:t>to </a:t>
            </a:r>
            <a:r>
              <a:rPr dirty="0" sz="2800" spc="-5" b="0">
                <a:latin typeface="Times New Roman"/>
                <a:cs typeface="Times New Roman"/>
              </a:rPr>
              <a:t>my current place. </a:t>
            </a:r>
            <a:r>
              <a:rPr dirty="0" sz="2800" spc="-15" b="0">
                <a:latin typeface="Times New Roman"/>
                <a:cs typeface="Times New Roman"/>
              </a:rPr>
              <a:t>That </a:t>
            </a:r>
            <a:r>
              <a:rPr dirty="0" sz="2800" spc="-20" b="0">
                <a:latin typeface="Times New Roman"/>
                <a:cs typeface="Times New Roman"/>
              </a:rPr>
              <a:t>means </a:t>
            </a:r>
            <a:r>
              <a:rPr dirty="0" sz="2800" spc="10" b="0">
                <a:latin typeface="Times New Roman"/>
                <a:cs typeface="Times New Roman"/>
              </a:rPr>
              <a:t>that </a:t>
            </a:r>
            <a:r>
              <a:rPr dirty="0" sz="2800" spc="-95" b="0">
                <a:latin typeface="Times New Roman"/>
                <a:cs typeface="Times New Roman"/>
              </a:rPr>
              <a:t>APARTMENT </a:t>
            </a:r>
            <a:r>
              <a:rPr dirty="0" sz="2800" spc="-5" b="0">
                <a:latin typeface="Times New Roman"/>
                <a:cs typeface="Times New Roman"/>
              </a:rPr>
              <a:t>1 is a  </a:t>
            </a:r>
            <a:r>
              <a:rPr dirty="0" sz="2800" spc="5" b="0">
                <a:latin typeface="Times New Roman"/>
                <a:cs typeface="Times New Roman"/>
              </a:rPr>
              <a:t>better </a:t>
            </a:r>
            <a:r>
              <a:rPr dirty="0" sz="2800" b="0">
                <a:latin typeface="Times New Roman"/>
                <a:cs typeface="Times New Roman"/>
              </a:rPr>
              <a:t>choice since </a:t>
            </a:r>
            <a:r>
              <a:rPr dirty="0" sz="2800" spc="-5" b="0">
                <a:latin typeface="Times New Roman"/>
                <a:cs typeface="Times New Roman"/>
              </a:rPr>
              <a:t>the extra </a:t>
            </a:r>
            <a:r>
              <a:rPr dirty="0" sz="2800" spc="5" b="0">
                <a:latin typeface="Times New Roman"/>
                <a:cs typeface="Times New Roman"/>
              </a:rPr>
              <a:t>monthly </a:t>
            </a:r>
            <a:r>
              <a:rPr dirty="0" sz="2800" spc="-5" b="0">
                <a:latin typeface="Times New Roman"/>
                <a:cs typeface="Times New Roman"/>
              </a:rPr>
              <a:t>rent is </a:t>
            </a:r>
            <a:r>
              <a:rPr dirty="0" sz="2800" spc="10" b="0">
                <a:latin typeface="Times New Roman"/>
                <a:cs typeface="Times New Roman"/>
              </a:rPr>
              <a:t>worth </a:t>
            </a:r>
            <a:r>
              <a:rPr dirty="0" sz="2800" spc="-5" b="0">
                <a:latin typeface="Times New Roman"/>
                <a:cs typeface="Times New Roman"/>
              </a:rPr>
              <a:t>the conveniences </a:t>
            </a:r>
            <a:r>
              <a:rPr dirty="0" sz="2800" b="0">
                <a:latin typeface="Times New Roman"/>
                <a:cs typeface="Times New Roman"/>
              </a:rPr>
              <a:t>it  </a:t>
            </a:r>
            <a:r>
              <a:rPr dirty="0" sz="2800" spc="-5" b="0">
                <a:latin typeface="Times New Roman"/>
                <a:cs typeface="Times New Roman"/>
              </a:rPr>
              <a:t>provides.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2374264"/>
            <a:ext cx="11849100" cy="650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9442" y="1151890"/>
            <a:ext cx="82937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Walk from home to work is </a:t>
            </a:r>
            <a:r>
              <a:rPr dirty="0" sz="3600"/>
              <a:t>less </a:t>
            </a:r>
            <a:r>
              <a:rPr dirty="0" sz="3600" spc="-5"/>
              <a:t>than </a:t>
            </a:r>
            <a:r>
              <a:rPr dirty="0" sz="3600"/>
              <a:t>1</a:t>
            </a:r>
            <a:r>
              <a:rPr dirty="0" sz="3600" spc="60"/>
              <a:t> </a:t>
            </a:r>
            <a:r>
              <a:rPr dirty="0" sz="3600" spc="-5"/>
              <a:t>km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00300"/>
            <a:ext cx="13004292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8901" y="932433"/>
            <a:ext cx="88963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2120" algn="l"/>
                <a:tab pos="4719320" algn="l"/>
                <a:tab pos="5920740" algn="l"/>
                <a:tab pos="7528559" algn="l"/>
              </a:tabLst>
            </a:pPr>
            <a:r>
              <a:rPr dirty="0" spc="-5" b="0">
                <a:latin typeface="Times New Roman"/>
                <a:cs typeface="Times New Roman"/>
              </a:rPr>
              <a:t>Venus</a:t>
            </a:r>
            <a:r>
              <a:rPr dirty="0" spc="-5" b="0">
                <a:latin typeface="Times New Roman"/>
                <a:cs typeface="Times New Roman"/>
              </a:rPr>
              <a:t> in Cluster	2	near	future	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08" y="441706"/>
            <a:ext cx="10521950" cy="1457960"/>
          </a:xfrm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1026160" marR="5080" indent="-1014094">
              <a:lnSpc>
                <a:spcPts val="5520"/>
              </a:lnSpc>
              <a:spcBef>
                <a:spcPts val="484"/>
              </a:spcBef>
              <a:tabLst>
                <a:tab pos="1026160" algn="l"/>
              </a:tabLst>
            </a:pPr>
            <a:r>
              <a:rPr dirty="0"/>
              <a:t>1.0	</a:t>
            </a:r>
            <a:r>
              <a:rPr dirty="0" spc="30"/>
              <a:t>I</a:t>
            </a:r>
            <a:r>
              <a:rPr dirty="0" spc="30"/>
              <a:t>ntroduction( </a:t>
            </a:r>
            <a:r>
              <a:rPr dirty="0" spc="20"/>
              <a:t>this </a:t>
            </a:r>
            <a:r>
              <a:rPr dirty="0" spc="10"/>
              <a:t>is </a:t>
            </a:r>
            <a:r>
              <a:rPr dirty="0" spc="20"/>
              <a:t>only </a:t>
            </a:r>
            <a:r>
              <a:rPr dirty="0"/>
              <a:t>a </a:t>
            </a:r>
            <a:r>
              <a:rPr dirty="0" spc="20"/>
              <a:t>story for  </a:t>
            </a:r>
            <a:r>
              <a:rPr dirty="0" spc="25"/>
              <a:t>project </a:t>
            </a:r>
            <a:r>
              <a:rPr dirty="0" spc="15"/>
              <a:t>not</a:t>
            </a:r>
            <a:r>
              <a:rPr dirty="0" spc="105"/>
              <a:t> </a:t>
            </a:r>
            <a:r>
              <a:rPr dirty="0" spc="20"/>
              <a:t>real)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2157730"/>
            <a:ext cx="10944225" cy="322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1.1 Scenario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Background</a:t>
            </a:r>
            <a:endParaRPr sz="2400">
              <a:latin typeface="Times New Roman"/>
              <a:cs typeface="Times New Roman"/>
            </a:endParaRPr>
          </a:p>
          <a:p>
            <a:pPr algn="just" marL="12700" marR="34925">
              <a:lnSpc>
                <a:spcPct val="143800"/>
              </a:lnSpc>
              <a:spcBef>
                <a:spcPts val="775"/>
              </a:spcBef>
            </a:pPr>
            <a:r>
              <a:rPr dirty="0" sz="2400">
                <a:latin typeface="Times New Roman"/>
                <a:cs typeface="Times New Roman"/>
              </a:rPr>
              <a:t>I am currently </a:t>
            </a:r>
            <a:r>
              <a:rPr dirty="0" sz="2400" spc="-5">
                <a:latin typeface="Times New Roman"/>
                <a:cs typeface="Times New Roman"/>
              </a:rPr>
              <a:t>living </a:t>
            </a:r>
            <a:r>
              <a:rPr dirty="0" sz="2400" spc="30">
                <a:latin typeface="Times New Roman"/>
                <a:cs typeface="Times New Roman"/>
              </a:rPr>
              <a:t>and </a:t>
            </a:r>
            <a:r>
              <a:rPr dirty="0" sz="2400" spc="70">
                <a:latin typeface="Times New Roman"/>
                <a:cs typeface="Times New Roman"/>
              </a:rPr>
              <a:t>working </a:t>
            </a:r>
            <a:r>
              <a:rPr dirty="0" sz="2400" spc="2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Singapore, within walking </a:t>
            </a:r>
            <a:r>
              <a:rPr dirty="0" sz="2400" spc="5">
                <a:latin typeface="Times New Roman"/>
                <a:cs typeface="Times New Roman"/>
              </a:rPr>
              <a:t>distance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-30">
                <a:latin typeface="Times New Roman"/>
                <a:cs typeface="Times New Roman"/>
              </a:rPr>
              <a:t>Town  </a:t>
            </a:r>
            <a:r>
              <a:rPr dirty="0" sz="2400" spc="35">
                <a:latin typeface="Times New Roman"/>
                <a:cs typeface="Times New Roman"/>
              </a:rPr>
              <a:t>Center </a:t>
            </a:r>
            <a:r>
              <a:rPr dirty="0" sz="2400" spc="2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great </a:t>
            </a:r>
            <a:r>
              <a:rPr dirty="0" sz="2400" spc="-25">
                <a:latin typeface="Times New Roman"/>
                <a:cs typeface="Times New Roman"/>
              </a:rPr>
              <a:t>venues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5">
                <a:latin typeface="Times New Roman"/>
                <a:cs typeface="Times New Roman"/>
              </a:rPr>
              <a:t>attractions and </a:t>
            </a:r>
            <a:r>
              <a:rPr dirty="0" sz="2400" spc="10">
                <a:latin typeface="Times New Roman"/>
                <a:cs typeface="Times New Roman"/>
              </a:rPr>
              <a:t>restaurants, </a:t>
            </a:r>
            <a:r>
              <a:rPr dirty="0" sz="2400">
                <a:latin typeface="Times New Roman"/>
                <a:cs typeface="Times New Roman"/>
              </a:rPr>
              <a:t>such </a:t>
            </a:r>
            <a:r>
              <a:rPr dirty="0" sz="2400" spc="-10">
                <a:latin typeface="Times New Roman"/>
                <a:cs typeface="Times New Roman"/>
              </a:rPr>
              <a:t>as </a:t>
            </a:r>
            <a:r>
              <a:rPr dirty="0" sz="2400" spc="-5">
                <a:latin typeface="Times New Roman"/>
                <a:cs typeface="Times New Roman"/>
              </a:rPr>
              <a:t>international cuisine,  entertainment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5">
                <a:latin typeface="Times New Roman"/>
                <a:cs typeface="Times New Roman"/>
              </a:rPr>
              <a:t>shopping and kinder garden for </a:t>
            </a:r>
            <a:r>
              <a:rPr dirty="0" sz="2400" spc="-5">
                <a:latin typeface="Times New Roman"/>
                <a:cs typeface="Times New Roman"/>
              </a:rPr>
              <a:t>my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family.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795"/>
              </a:spcBef>
            </a:pPr>
            <a:r>
              <a:rPr dirty="0" sz="2400">
                <a:latin typeface="Times New Roman"/>
                <a:cs typeface="Times New Roman"/>
              </a:rPr>
              <a:t>I am current considering a job </a:t>
            </a:r>
            <a:r>
              <a:rPr dirty="0" sz="2400" spc="-5">
                <a:latin typeface="Times New Roman"/>
                <a:cs typeface="Times New Roman"/>
              </a:rPr>
              <a:t>offer </a:t>
            </a:r>
            <a:r>
              <a:rPr dirty="0" sz="2400">
                <a:latin typeface="Times New Roman"/>
                <a:cs typeface="Times New Roman"/>
              </a:rPr>
              <a:t>that will </a:t>
            </a:r>
            <a:r>
              <a:rPr dirty="0" sz="2400" spc="-5">
                <a:latin typeface="Times New Roman"/>
                <a:cs typeface="Times New Roman"/>
              </a:rPr>
              <a:t>allow </a:t>
            </a:r>
            <a:r>
              <a:rPr dirty="0" sz="2400" spc="-10">
                <a:latin typeface="Times New Roman"/>
                <a:cs typeface="Times New Roman"/>
              </a:rPr>
              <a:t>me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move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New </a:t>
            </a:r>
            <a:r>
              <a:rPr dirty="0" sz="2400">
                <a:latin typeface="Times New Roman"/>
                <a:cs typeface="Times New Roman"/>
              </a:rPr>
              <a:t>York and I would  like to </a:t>
            </a:r>
            <a:r>
              <a:rPr dirty="0" sz="2400" spc="-5">
                <a:latin typeface="Times New Roman"/>
                <a:cs typeface="Times New Roman"/>
              </a:rPr>
              <a:t>explore </a:t>
            </a:r>
            <a:r>
              <a:rPr dirty="0" sz="2400">
                <a:latin typeface="Times New Roman"/>
                <a:cs typeface="Times New Roman"/>
              </a:rPr>
              <a:t>if I can </a:t>
            </a:r>
            <a:r>
              <a:rPr dirty="0" sz="2400" spc="-5">
                <a:latin typeface="Times New Roman"/>
                <a:cs typeface="Times New Roman"/>
              </a:rPr>
              <a:t>find </a:t>
            </a:r>
            <a:r>
              <a:rPr dirty="0" sz="2400">
                <a:latin typeface="Times New Roman"/>
                <a:cs typeface="Times New Roman"/>
              </a:rPr>
              <a:t>a place to live </a:t>
            </a:r>
            <a:r>
              <a:rPr dirty="0" sz="2400" spc="-5">
                <a:latin typeface="Times New Roman"/>
                <a:cs typeface="Times New Roman"/>
              </a:rPr>
              <a:t>similar with </a:t>
            </a:r>
            <a:r>
              <a:rPr dirty="0" sz="2400">
                <a:latin typeface="Times New Roman"/>
                <a:cs typeface="Times New Roman"/>
              </a:rPr>
              <a:t>the one I live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6" y="6321932"/>
            <a:ext cx="11901805" cy="290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lvl="1" marL="487680" indent="-475615">
              <a:lnSpc>
                <a:spcPct val="100000"/>
              </a:lnSpc>
              <a:buSzPct val="104166"/>
              <a:buFont typeface="Times New Roman"/>
              <a:buAutoNum type="arabicPeriod" startAt="2"/>
              <a:tabLst>
                <a:tab pos="488315" algn="l"/>
              </a:tabLst>
            </a:pPr>
            <a:r>
              <a:rPr dirty="0" sz="2400" b="1">
                <a:latin typeface="Times New Roman"/>
                <a:cs typeface="Times New Roman"/>
              </a:rPr>
              <a:t>Problem</a:t>
            </a:r>
            <a:r>
              <a:rPr dirty="0" sz="2400" b="1">
                <a:latin typeface="Times New Roman"/>
                <a:cs typeface="Times New Roman"/>
              </a:rPr>
              <a:t> to </a:t>
            </a:r>
            <a:r>
              <a:rPr dirty="0" sz="2400" spc="-5" b="1">
                <a:latin typeface="Times New Roman"/>
                <a:cs typeface="Times New Roman"/>
              </a:rPr>
              <a:t>be </a:t>
            </a:r>
            <a:r>
              <a:rPr dirty="0" sz="2400" spc="-35" b="1">
                <a:latin typeface="Times New Roman"/>
                <a:cs typeface="Times New Roman"/>
              </a:rPr>
              <a:t>resolved: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020"/>
              </a:spcBef>
            </a:pPr>
            <a:r>
              <a:rPr dirty="0" sz="2400" spc="5">
                <a:latin typeface="Times New Roman"/>
                <a:cs typeface="Times New Roman"/>
              </a:rPr>
              <a:t>How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10">
                <a:latin typeface="Times New Roman"/>
                <a:cs typeface="Times New Roman"/>
              </a:rPr>
              <a:t>find </a:t>
            </a:r>
            <a:r>
              <a:rPr dirty="0" sz="2400" spc="-5">
                <a:latin typeface="Times New Roman"/>
                <a:cs typeface="Times New Roman"/>
              </a:rPr>
              <a:t>an apartment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Manhattan </a:t>
            </a:r>
            <a:r>
              <a:rPr dirty="0" sz="2400" spc="1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following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conditions:</a:t>
            </a:r>
            <a:endParaRPr sz="2400">
              <a:latin typeface="Times New Roman"/>
              <a:cs typeface="Times New Roman"/>
            </a:endParaRPr>
          </a:p>
          <a:p>
            <a:pPr lvl="2" marL="471170" indent="-317500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dirty="0" sz="2400" spc="-5">
                <a:latin typeface="Times New Roman"/>
                <a:cs typeface="Times New Roman"/>
              </a:rPr>
              <a:t>Apartment </a:t>
            </a:r>
            <a:r>
              <a:rPr dirty="0" sz="2400" spc="10">
                <a:latin typeface="Times New Roman"/>
                <a:cs typeface="Times New Roman"/>
              </a:rPr>
              <a:t>with </a:t>
            </a:r>
            <a:r>
              <a:rPr dirty="0" sz="2400" spc="-10">
                <a:latin typeface="Times New Roman"/>
                <a:cs typeface="Times New Roman"/>
              </a:rPr>
              <a:t>min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bedrooms</a:t>
            </a:r>
            <a:endParaRPr sz="2400">
              <a:latin typeface="Times New Roman"/>
              <a:cs typeface="Times New Roman"/>
            </a:endParaRPr>
          </a:p>
          <a:p>
            <a:pPr lvl="2" marL="471170" indent="-317500">
              <a:lnSpc>
                <a:spcPct val="100000"/>
              </a:lnSpc>
              <a:spcBef>
                <a:spcPts val="2060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dirty="0" sz="2400" spc="15">
                <a:latin typeface="Times New Roman"/>
                <a:cs typeface="Times New Roman"/>
              </a:rPr>
              <a:t>Monthly </a:t>
            </a:r>
            <a:r>
              <a:rPr dirty="0" sz="2400">
                <a:latin typeface="Times New Roman"/>
                <a:cs typeface="Times New Roman"/>
              </a:rPr>
              <a:t>rent </a:t>
            </a:r>
            <a:r>
              <a:rPr dirty="0" sz="2400" spc="5">
                <a:latin typeface="Times New Roman"/>
                <a:cs typeface="Times New Roman"/>
              </a:rPr>
              <a:t>not </a:t>
            </a:r>
            <a:r>
              <a:rPr dirty="0" sz="2400" spc="1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exceed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US$7000/month</a:t>
            </a:r>
            <a:endParaRPr sz="2400">
              <a:latin typeface="Times New Roman"/>
              <a:cs typeface="Times New Roman"/>
            </a:endParaRPr>
          </a:p>
          <a:p>
            <a:pPr lvl="2" marL="471170" indent="-317500">
              <a:lnSpc>
                <a:spcPct val="100000"/>
              </a:lnSpc>
              <a:spcBef>
                <a:spcPts val="2075"/>
              </a:spcBef>
              <a:buFont typeface="Arial"/>
              <a:buChar char="•"/>
              <a:tabLst>
                <a:tab pos="471170" algn="l"/>
                <a:tab pos="471805" algn="l"/>
                <a:tab pos="1623695" algn="l"/>
                <a:tab pos="2557780" algn="l"/>
                <a:tab pos="3683000" algn="l"/>
                <a:tab pos="4842510" algn="l"/>
                <a:tab pos="5798185" algn="l"/>
                <a:tab pos="6559550" algn="l"/>
                <a:tab pos="7085965" algn="l"/>
                <a:tab pos="7709534" algn="l"/>
                <a:tab pos="8455025" algn="l"/>
                <a:tab pos="8735695" algn="l"/>
                <a:tab pos="9823450" algn="l"/>
                <a:tab pos="10678795" algn="l"/>
                <a:tab pos="11650980" algn="l"/>
              </a:tabLst>
            </a:pPr>
            <a:r>
              <a:rPr dirty="0" sz="2400" spc="15">
                <a:latin typeface="Times New Roman"/>
                <a:cs typeface="Times New Roman"/>
              </a:rPr>
              <a:t>L</a:t>
            </a:r>
            <a:r>
              <a:rPr dirty="0" sz="2400" spc="20">
                <a:latin typeface="Times New Roman"/>
                <a:cs typeface="Times New Roman"/>
              </a:rPr>
              <a:t>oca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	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1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hi</a:t>
            </a:r>
            <a:r>
              <a:rPr dirty="0" sz="2400">
                <a:latin typeface="Times New Roman"/>
                <a:cs typeface="Times New Roman"/>
              </a:rPr>
              <a:t>n	wal</a:t>
            </a:r>
            <a:r>
              <a:rPr dirty="0" sz="2400" spc="-10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ing	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ta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 spc="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e	(</a:t>
            </a:r>
            <a:r>
              <a:rPr dirty="0" sz="2400" spc="-30">
                <a:latin typeface="Times New Roman"/>
                <a:cs typeface="Times New Roman"/>
              </a:rPr>
              <a:t>&lt;</a:t>
            </a:r>
            <a:r>
              <a:rPr dirty="0" sz="2400" spc="-25">
                <a:latin typeface="Times New Roman"/>
                <a:cs typeface="Times New Roman"/>
              </a:rPr>
              <a:t>=1.</a:t>
            </a:r>
            <a:r>
              <a:rPr dirty="0" sz="2400">
                <a:latin typeface="Times New Roman"/>
                <a:cs typeface="Times New Roman"/>
              </a:rPr>
              <a:t>0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e,	1.6	</a:t>
            </a:r>
            <a:r>
              <a:rPr dirty="0" sz="2400" spc="-15">
                <a:latin typeface="Times New Roman"/>
                <a:cs typeface="Times New Roman"/>
              </a:rPr>
              <a:t>k</a:t>
            </a:r>
            <a:r>
              <a:rPr dirty="0" sz="2400" spc="-4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)	f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sz="2400" spc="2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m	a	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ub</a:t>
            </a:r>
            <a:r>
              <a:rPr dirty="0" sz="2400" spc="10">
                <a:latin typeface="Times New Roman"/>
                <a:cs typeface="Times New Roman"/>
              </a:rPr>
              <a:t>w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	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et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	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tati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	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8" y="459740"/>
            <a:ext cx="62979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Manhattan</a:t>
            </a: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207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 spc="-75">
                <a:latin typeface="Times New Roman"/>
                <a:cs typeface="Times New Roman"/>
              </a:rPr>
              <a:t>Venues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amenities </a:t>
            </a:r>
            <a:r>
              <a:rPr dirty="0" sz="2400" spc="-10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my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residence.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778" y="551433"/>
            <a:ext cx="41643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 b="0">
                <a:latin typeface="Times New Roman"/>
                <a:cs typeface="Times New Roman"/>
              </a:rPr>
              <a:t>2.0	</a:t>
            </a:r>
            <a:r>
              <a:rPr dirty="0" spc="-20" b="0">
                <a:latin typeface="Times New Roman"/>
                <a:cs typeface="Times New Roman"/>
              </a:rPr>
              <a:t>Data</a:t>
            </a:r>
            <a:r>
              <a:rPr dirty="0" spc="-155" b="0">
                <a:latin typeface="Times New Roman"/>
                <a:cs typeface="Times New Roman"/>
              </a:rPr>
              <a:t> </a:t>
            </a:r>
            <a:r>
              <a:rPr dirty="0" spc="5" b="0">
                <a:latin typeface="Times New Roman"/>
                <a:cs typeface="Times New Roman"/>
              </a:rPr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83" y="1996185"/>
            <a:ext cx="11893550" cy="5476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2.1 </a:t>
            </a:r>
            <a:r>
              <a:rPr dirty="0" sz="2400" spc="10" b="1">
                <a:latin typeface="Times New Roman"/>
                <a:cs typeface="Times New Roman"/>
              </a:rPr>
              <a:t>Data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-Geodata for current </a:t>
            </a:r>
            <a:r>
              <a:rPr dirty="0" sz="2400" spc="-5">
                <a:latin typeface="Times New Roman"/>
                <a:cs typeface="Times New Roman"/>
              </a:rPr>
              <a:t>residence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Singapore </a:t>
            </a:r>
            <a:r>
              <a:rPr dirty="0" sz="2400">
                <a:latin typeface="Times New Roman"/>
                <a:cs typeface="Times New Roman"/>
              </a:rPr>
              <a:t>with venues </a:t>
            </a:r>
            <a:r>
              <a:rPr dirty="0" sz="2400" spc="-5">
                <a:latin typeface="Times New Roman"/>
                <a:cs typeface="Times New Roman"/>
              </a:rPr>
              <a:t>established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Foursquare.</a:t>
            </a:r>
            <a:endParaRPr sz="2400">
              <a:latin typeface="Times New Roman"/>
              <a:cs typeface="Times New Roman"/>
            </a:endParaRPr>
          </a:p>
          <a:p>
            <a:pPr marL="13970" marR="139700">
              <a:lnSpc>
                <a:spcPts val="2760"/>
              </a:lnSpc>
              <a:spcBef>
                <a:spcPts val="180"/>
              </a:spcBef>
            </a:pPr>
            <a:r>
              <a:rPr dirty="0" sz="2400">
                <a:latin typeface="Times New Roman"/>
                <a:cs typeface="Times New Roman"/>
              </a:rPr>
              <a:t>-List of </a:t>
            </a:r>
            <a:r>
              <a:rPr dirty="0" sz="2400" spc="-5">
                <a:latin typeface="Times New Roman"/>
                <a:cs typeface="Times New Roman"/>
              </a:rPr>
              <a:t>Manhattan (MH) </a:t>
            </a:r>
            <a:r>
              <a:rPr dirty="0" sz="2400">
                <a:latin typeface="Times New Roman"/>
                <a:cs typeface="Times New Roman"/>
              </a:rPr>
              <a:t>neighborhoods </a:t>
            </a:r>
            <a:r>
              <a:rPr dirty="0" sz="2400" spc="-5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clustered </a:t>
            </a:r>
            <a:r>
              <a:rPr dirty="0" sz="2400" spc="-5">
                <a:latin typeface="Times New Roman"/>
                <a:cs typeface="Times New Roman"/>
              </a:rPr>
              <a:t>venues </a:t>
            </a:r>
            <a:r>
              <a:rPr dirty="0" sz="2400">
                <a:latin typeface="Times New Roman"/>
                <a:cs typeface="Times New Roman"/>
              </a:rPr>
              <a:t>established </a:t>
            </a:r>
            <a:r>
              <a:rPr dirty="0" sz="2400" spc="-5">
                <a:latin typeface="Times New Roman"/>
                <a:cs typeface="Times New Roman"/>
              </a:rPr>
              <a:t>via Foursquare (as in  Course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ts val="2785"/>
              </a:lnSpc>
            </a:pPr>
            <a:r>
              <a:rPr dirty="0" sz="2400">
                <a:latin typeface="Times New Roman"/>
                <a:cs typeface="Times New Roman"/>
              </a:rPr>
              <a:t>Lab).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https://en.wikipedia.org/wiki/List_of_Manhattan_neighborhoods#Midtown_neighborhoods</a:t>
            </a:r>
            <a:endParaRPr sz="2400">
              <a:latin typeface="Times New Roman"/>
              <a:cs typeface="Times New Roman"/>
            </a:endParaRPr>
          </a:p>
          <a:p>
            <a:pPr marL="13970" marR="605155">
              <a:lnSpc>
                <a:spcPct val="994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-List of </a:t>
            </a:r>
            <a:r>
              <a:rPr dirty="0" sz="2400" spc="-5">
                <a:latin typeface="Times New Roman"/>
                <a:cs typeface="Times New Roman"/>
              </a:rPr>
              <a:t>subway metro stations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Manhattan </a:t>
            </a:r>
            <a:r>
              <a:rPr dirty="0" sz="2400" spc="5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addresses </a:t>
            </a:r>
            <a:r>
              <a:rPr dirty="0" sz="2400">
                <a:latin typeface="Times New Roman"/>
                <a:cs typeface="Times New Roman"/>
              </a:rPr>
              <a:t>and geo data </a:t>
            </a:r>
            <a:r>
              <a:rPr dirty="0" sz="2400" spc="-25">
                <a:latin typeface="Times New Roman"/>
                <a:cs typeface="Times New Roman"/>
              </a:rPr>
              <a:t>(lat,long): </a:t>
            </a:r>
            <a:r>
              <a:rPr dirty="0" u="heavy" sz="2400" spc="3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https:// 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en.wikipedia.org/wiki/List_of_New_York_City_Subway_stations_in_Manhattan</a:t>
            </a:r>
            <a:r>
              <a:rPr dirty="0" sz="2400" spc="-5">
                <a:latin typeface="Times New Roman"/>
                <a:cs typeface="Times New Roman"/>
              </a:rPr>
              <a:t>) </a:t>
            </a:r>
            <a:r>
              <a:rPr dirty="0" sz="2400">
                <a:latin typeface="Times New Roman"/>
                <a:cs typeface="Times New Roman"/>
              </a:rPr>
              <a:t>, 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u="heavy" sz="2400" spc="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2"/>
              </a:rPr>
              <a:t>https://www.</a:t>
            </a:r>
            <a:r>
              <a:rPr dirty="0" u="heavy" sz="2400" spc="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2"/>
              </a:rPr>
              <a:t>google.com/</a:t>
            </a:r>
            <a:r>
              <a:rPr dirty="0" sz="24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400" spc="-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maps/search/manhattan+subway+metro+stations/@40.7837297,-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74.1033043,11z/data=!3m1!4b1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3970" marR="681355">
              <a:lnSpc>
                <a:spcPct val="99400"/>
              </a:lnSpc>
              <a:spcBef>
                <a:spcPts val="30"/>
              </a:spcBef>
            </a:pPr>
            <a:r>
              <a:rPr dirty="0" sz="2400">
                <a:latin typeface="Times New Roman"/>
                <a:cs typeface="Times New Roman"/>
              </a:rPr>
              <a:t>-List of </a:t>
            </a:r>
            <a:r>
              <a:rPr dirty="0" sz="2400" spc="-5">
                <a:latin typeface="Times New Roman"/>
                <a:cs typeface="Times New Roman"/>
              </a:rPr>
              <a:t>apartments </a:t>
            </a:r>
            <a:r>
              <a:rPr dirty="0" sz="2400">
                <a:latin typeface="Times New Roman"/>
                <a:cs typeface="Times New Roman"/>
              </a:rPr>
              <a:t>for rent in </a:t>
            </a:r>
            <a:r>
              <a:rPr dirty="0" sz="2400" spc="-5">
                <a:latin typeface="Times New Roman"/>
                <a:cs typeface="Times New Roman"/>
              </a:rPr>
              <a:t>Manhattan </a:t>
            </a:r>
            <a:r>
              <a:rPr dirty="0" sz="2400" spc="-30">
                <a:latin typeface="Times New Roman"/>
                <a:cs typeface="Times New Roman"/>
              </a:rPr>
              <a:t>area </a:t>
            </a:r>
            <a:r>
              <a:rPr dirty="0" sz="2400" spc="1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information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5">
                <a:latin typeface="Times New Roman"/>
                <a:cs typeface="Times New Roman"/>
              </a:rPr>
              <a:t>neighborhood location,  </a:t>
            </a:r>
            <a:r>
              <a:rPr dirty="0" sz="2400">
                <a:latin typeface="Times New Roman"/>
                <a:cs typeface="Times New Roman"/>
              </a:rPr>
              <a:t>address, </a:t>
            </a:r>
            <a:r>
              <a:rPr dirty="0" sz="2400" spc="-5">
                <a:latin typeface="Times New Roman"/>
                <a:cs typeface="Times New Roman"/>
              </a:rPr>
              <a:t>number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5">
                <a:latin typeface="Times New Roman"/>
                <a:cs typeface="Times New Roman"/>
              </a:rPr>
              <a:t>beds, </a:t>
            </a:r>
            <a:r>
              <a:rPr dirty="0" sz="2400" spc="-30">
                <a:latin typeface="Times New Roman"/>
                <a:cs typeface="Times New Roman"/>
              </a:rPr>
              <a:t>area </a:t>
            </a:r>
            <a:r>
              <a:rPr dirty="0" sz="2400" spc="-25">
                <a:latin typeface="Times New Roman"/>
                <a:cs typeface="Times New Roman"/>
              </a:rPr>
              <a:t>size, </a:t>
            </a:r>
            <a:r>
              <a:rPr dirty="0" sz="2400" spc="5">
                <a:latin typeface="Times New Roman"/>
                <a:cs typeface="Times New Roman"/>
              </a:rPr>
              <a:t>monthly </a:t>
            </a:r>
            <a:r>
              <a:rPr dirty="0" sz="2400">
                <a:latin typeface="Times New Roman"/>
                <a:cs typeface="Times New Roman"/>
              </a:rPr>
              <a:t>rent </a:t>
            </a:r>
            <a:r>
              <a:rPr dirty="0" sz="2400" spc="5">
                <a:latin typeface="Times New Roman"/>
                <a:cs typeface="Times New Roman"/>
              </a:rPr>
              <a:t>price </a:t>
            </a:r>
            <a:r>
              <a:rPr dirty="0" sz="2400">
                <a:latin typeface="Times New Roman"/>
                <a:cs typeface="Times New Roman"/>
              </a:rPr>
              <a:t>and complemented </a:t>
            </a:r>
            <a:r>
              <a:rPr dirty="0" sz="2400" spc="1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geo data </a:t>
            </a:r>
            <a:r>
              <a:rPr dirty="0" sz="2400" spc="-15">
                <a:latin typeface="Times New Roman"/>
                <a:cs typeface="Times New Roman"/>
              </a:rPr>
              <a:t>via  </a:t>
            </a:r>
            <a:r>
              <a:rPr dirty="0" sz="2400" spc="-5">
                <a:latin typeface="Times New Roman"/>
                <a:cs typeface="Times New Roman"/>
              </a:rPr>
              <a:t>Nominatim.</a:t>
            </a:r>
            <a:endParaRPr sz="2400">
              <a:latin typeface="Times New Roman"/>
              <a:cs typeface="Times New Roman"/>
            </a:endParaRPr>
          </a:p>
          <a:p>
            <a:pPr marL="13970" marR="3143885">
              <a:lnSpc>
                <a:spcPts val="2860"/>
              </a:lnSpc>
              <a:spcBef>
                <a:spcPts val="125"/>
              </a:spcBef>
            </a:pPr>
            <a:r>
              <a:rPr dirty="0" u="heavy" sz="2400" spc="20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http://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3"/>
              </a:rPr>
              <a:t>www.rentmanhattan.com/index.cfm?page=search&amp;state=results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heavy" sz="2400" spc="1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4"/>
              </a:rPr>
              <a:t>https://www.</a:t>
            </a:r>
            <a:r>
              <a:rPr dirty="0" u="heavy" sz="2400" spc="1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4"/>
              </a:rPr>
              <a:t>nestpick.com/sear</a:t>
            </a:r>
            <a:r>
              <a:rPr dirty="0" u="heavy" sz="2400" spc="15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  <a:hlinkClick r:id="rId4"/>
              </a:rPr>
              <a:t>ch?</a:t>
            </a:r>
            <a:r>
              <a:rPr dirty="0" sz="2400" spc="50"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400" spc="20">
                <a:uFill>
                  <a:solidFill>
                    <a:srgbClr val="3479B7"/>
                  </a:solidFill>
                </a:uFill>
                <a:latin typeface="Times New Roman"/>
                <a:cs typeface="Times New Roman"/>
              </a:rPr>
              <a:t>city=new-</a:t>
            </a:r>
            <a:endParaRPr sz="2400">
              <a:latin typeface="Times New Roman"/>
              <a:cs typeface="Times New Roman"/>
            </a:endParaRPr>
          </a:p>
          <a:p>
            <a:pPr marL="13970">
              <a:lnSpc>
                <a:spcPts val="2810"/>
              </a:lnSpc>
            </a:pPr>
            <a:r>
              <a:rPr dirty="0" sz="2400">
                <a:latin typeface="Times New Roman"/>
                <a:cs typeface="Times New Roman"/>
              </a:rPr>
              <a:t>-Place to work in Manhattan (Park Avenue and </a:t>
            </a:r>
            <a:r>
              <a:rPr dirty="0" sz="2400" spc="-5">
                <a:latin typeface="Times New Roman"/>
                <a:cs typeface="Times New Roman"/>
              </a:rPr>
              <a:t>53rd St)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reference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308" y="542035"/>
            <a:ext cx="12091035" cy="444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z="2000" spc="15" b="1">
                <a:latin typeface="Arial"/>
                <a:cs typeface="Arial"/>
              </a:rPr>
              <a:t>2.2 Data </a:t>
            </a:r>
            <a:r>
              <a:rPr dirty="0" sz="2000" spc="-15" b="1">
                <a:latin typeface="Arial"/>
                <a:cs typeface="Arial"/>
              </a:rPr>
              <a:t>Sources, </a:t>
            </a:r>
            <a:r>
              <a:rPr dirty="0" sz="2000" spc="10" b="1">
                <a:latin typeface="Arial"/>
                <a:cs typeface="Arial"/>
              </a:rPr>
              <a:t>Data </a:t>
            </a:r>
            <a:r>
              <a:rPr dirty="0" sz="2000" spc="-15" b="1">
                <a:latin typeface="Arial"/>
                <a:cs typeface="Arial"/>
              </a:rPr>
              <a:t>Processing </a:t>
            </a:r>
            <a:r>
              <a:rPr dirty="0" sz="2000" b="1">
                <a:latin typeface="Arial"/>
                <a:cs typeface="Arial"/>
              </a:rPr>
              <a:t>and </a:t>
            </a:r>
            <a:r>
              <a:rPr dirty="0" sz="2000" spc="-70" b="1">
                <a:latin typeface="Arial"/>
                <a:cs typeface="Arial"/>
              </a:rPr>
              <a:t>Tools</a:t>
            </a:r>
            <a:r>
              <a:rPr dirty="0" sz="2000" spc="-1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latin typeface="Arial"/>
                <a:cs typeface="Arial"/>
              </a:rPr>
              <a:t>-Singapore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and map </a:t>
            </a:r>
            <a:r>
              <a:rPr dirty="0" sz="2000" spc="-10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to be </a:t>
            </a:r>
            <a:r>
              <a:rPr dirty="0" sz="2000" spc="-5">
                <a:latin typeface="Arial"/>
                <a:cs typeface="Arial"/>
              </a:rPr>
              <a:t>created </a:t>
            </a:r>
            <a:r>
              <a:rPr dirty="0" sz="2000">
                <a:latin typeface="Arial"/>
                <a:cs typeface="Arial"/>
              </a:rPr>
              <a:t>with use of Nominatim , Foursquare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Folium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10160">
              <a:lnSpc>
                <a:spcPct val="144000"/>
              </a:lnSpc>
              <a:spcBef>
                <a:spcPts val="790"/>
              </a:spcBef>
            </a:pPr>
            <a:r>
              <a:rPr dirty="0" sz="2000" spc="-5">
                <a:latin typeface="Arial"/>
                <a:cs typeface="Arial"/>
              </a:rPr>
              <a:t>-Manhattan neighborhoods </a:t>
            </a:r>
            <a:r>
              <a:rPr dirty="0" sz="2000">
                <a:latin typeface="Arial"/>
                <a:cs typeface="Arial"/>
              </a:rPr>
              <a:t>were obtained from Wikipedia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organized by </a:t>
            </a:r>
            <a:r>
              <a:rPr dirty="0" sz="2000" spc="-5">
                <a:latin typeface="Arial"/>
                <a:cs typeface="Arial"/>
              </a:rPr>
              <a:t>Neighborhoods </a:t>
            </a:r>
            <a:r>
              <a:rPr dirty="0" sz="2000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geodata  via </a:t>
            </a:r>
            <a:r>
              <a:rPr dirty="0" sz="2000">
                <a:latin typeface="Arial"/>
                <a:cs typeface="Arial"/>
              </a:rPr>
              <a:t>Nominatim for mapping 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2000">
                <a:latin typeface="Arial"/>
                <a:cs typeface="Arial"/>
              </a:rPr>
              <a:t>-List of </a:t>
            </a:r>
            <a:r>
              <a:rPr dirty="0" sz="2000" spc="-5">
                <a:latin typeface="Arial"/>
                <a:cs typeface="Arial"/>
              </a:rPr>
              <a:t>Subway </a:t>
            </a:r>
            <a:r>
              <a:rPr dirty="0" sz="2000">
                <a:latin typeface="Arial"/>
                <a:cs typeface="Arial"/>
              </a:rPr>
              <a:t>stations </a:t>
            </a:r>
            <a:r>
              <a:rPr dirty="0" sz="2000" spc="-5">
                <a:latin typeface="Arial"/>
                <a:cs typeface="Arial"/>
              </a:rPr>
              <a:t>was obtained via </a:t>
            </a:r>
            <a:r>
              <a:rPr dirty="0" sz="2000">
                <a:latin typeface="Arial"/>
                <a:cs typeface="Arial"/>
              </a:rPr>
              <a:t>Wikipedia, NY Transit </a:t>
            </a:r>
            <a:r>
              <a:rPr dirty="0" sz="2000" spc="-5">
                <a:latin typeface="Arial"/>
                <a:cs typeface="Arial"/>
              </a:rPr>
              <a:t>web </a:t>
            </a:r>
            <a:r>
              <a:rPr dirty="0" sz="2000">
                <a:latin typeface="Arial"/>
                <a:cs typeface="Arial"/>
              </a:rPr>
              <a:t>site </a:t>
            </a:r>
            <a:r>
              <a:rPr dirty="0" sz="2000" spc="-5">
                <a:latin typeface="Arial"/>
                <a:cs typeface="Arial"/>
              </a:rPr>
              <a:t>and Google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4000"/>
              </a:lnSpc>
              <a:spcBef>
                <a:spcPts val="795"/>
              </a:spcBef>
            </a:pPr>
            <a:r>
              <a:rPr dirty="0" sz="2000">
                <a:latin typeface="Arial"/>
                <a:cs typeface="Arial"/>
              </a:rPr>
              <a:t>-List of apartments for </a:t>
            </a:r>
            <a:r>
              <a:rPr dirty="0" sz="2000" spc="-5">
                <a:latin typeface="Arial"/>
                <a:cs typeface="Arial"/>
              </a:rPr>
              <a:t>rent </a:t>
            </a:r>
            <a:r>
              <a:rPr dirty="0" sz="2000">
                <a:latin typeface="Arial"/>
                <a:cs typeface="Arial"/>
              </a:rPr>
              <a:t>was </a:t>
            </a:r>
            <a:r>
              <a:rPr dirty="0" sz="2000" spc="-5">
                <a:latin typeface="Arial"/>
                <a:cs typeface="Arial"/>
              </a:rPr>
              <a:t>consolidated </a:t>
            </a:r>
            <a:r>
              <a:rPr dirty="0" sz="2000">
                <a:latin typeface="Arial"/>
                <a:cs typeface="Arial"/>
              </a:rPr>
              <a:t>from web-scraping </a:t>
            </a:r>
            <a:r>
              <a:rPr dirty="0" sz="2000" spc="-5">
                <a:latin typeface="Arial"/>
                <a:cs typeface="Arial"/>
              </a:rPr>
              <a:t>real </a:t>
            </a:r>
            <a:r>
              <a:rPr dirty="0" sz="2000">
                <a:latin typeface="Arial"/>
                <a:cs typeface="Arial"/>
              </a:rPr>
              <a:t>estate </a:t>
            </a:r>
            <a:r>
              <a:rPr dirty="0" sz="2000" spc="-5">
                <a:latin typeface="Arial"/>
                <a:cs typeface="Arial"/>
              </a:rPr>
              <a:t>sites </a:t>
            </a:r>
            <a:r>
              <a:rPr dirty="0" sz="2000">
                <a:latin typeface="Arial"/>
                <a:cs typeface="Arial"/>
              </a:rPr>
              <a:t>for MH.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geolocation  </a:t>
            </a:r>
            <a:r>
              <a:rPr dirty="0" sz="2000" spc="-5">
                <a:latin typeface="Arial"/>
                <a:cs typeface="Arial"/>
              </a:rPr>
              <a:t>(lat,long) </a:t>
            </a:r>
            <a:r>
              <a:rPr dirty="0" sz="2000">
                <a:latin typeface="Arial"/>
                <a:cs typeface="Arial"/>
              </a:rPr>
              <a:t>data was </a:t>
            </a:r>
            <a:r>
              <a:rPr dirty="0" sz="2000" spc="-5">
                <a:latin typeface="Arial"/>
                <a:cs typeface="Arial"/>
              </a:rPr>
              <a:t>found with </a:t>
            </a:r>
            <a:r>
              <a:rPr dirty="0" sz="2000">
                <a:latin typeface="Arial"/>
                <a:cs typeface="Arial"/>
              </a:rPr>
              <a:t>algorithm coding </a:t>
            </a:r>
            <a:r>
              <a:rPr dirty="0" sz="2000" spc="-5">
                <a:latin typeface="Arial"/>
                <a:cs typeface="Arial"/>
              </a:rPr>
              <a:t>and using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556260">
              <a:lnSpc>
                <a:spcPct val="177000"/>
              </a:lnSpc>
            </a:pPr>
            <a:r>
              <a:rPr dirty="0" sz="2000">
                <a:latin typeface="Arial"/>
                <a:cs typeface="Arial"/>
              </a:rPr>
              <a:t>-Folium </a:t>
            </a:r>
            <a:r>
              <a:rPr dirty="0" sz="2000" spc="5">
                <a:latin typeface="Arial"/>
                <a:cs typeface="Arial"/>
              </a:rPr>
              <a:t>map </a:t>
            </a:r>
            <a:r>
              <a:rPr dirty="0" sz="2000">
                <a:latin typeface="Arial"/>
                <a:cs typeface="Arial"/>
              </a:rPr>
              <a:t>was </a:t>
            </a:r>
            <a:r>
              <a:rPr dirty="0" sz="2000" spc="-5">
                <a:latin typeface="Arial"/>
                <a:cs typeface="Arial"/>
              </a:rPr>
              <a:t>the basis </a:t>
            </a:r>
            <a:r>
              <a:rPr dirty="0" sz="2000" spc="5">
                <a:latin typeface="Arial"/>
                <a:cs typeface="Arial"/>
              </a:rPr>
              <a:t>of </a:t>
            </a:r>
            <a:r>
              <a:rPr dirty="0" sz="2000" spc="10">
                <a:latin typeface="Arial"/>
                <a:cs typeface="Arial"/>
              </a:rPr>
              <a:t>mapping with </a:t>
            </a:r>
            <a:r>
              <a:rPr dirty="0" sz="2000" spc="-5">
                <a:latin typeface="Arial"/>
                <a:cs typeface="Arial"/>
              </a:rPr>
              <a:t>various </a:t>
            </a:r>
            <a:r>
              <a:rPr dirty="0" sz="2000" spc="-15">
                <a:latin typeface="Arial"/>
                <a:cs typeface="Arial"/>
              </a:rPr>
              <a:t>features </a:t>
            </a:r>
            <a:r>
              <a:rPr dirty="0" sz="2000" spc="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consolidate all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25">
                <a:latin typeface="Arial"/>
                <a:cs typeface="Arial"/>
              </a:rPr>
              <a:t>ONE </a:t>
            </a:r>
            <a:r>
              <a:rPr dirty="0" sz="2000" spc="5">
                <a:latin typeface="Arial"/>
                <a:cs typeface="Arial"/>
              </a:rPr>
              <a:t>map </a:t>
            </a:r>
            <a:r>
              <a:rPr dirty="0" sz="2000" spc="-5">
                <a:latin typeface="Arial"/>
                <a:cs typeface="Arial"/>
              </a:rPr>
              <a:t>where  </a:t>
            </a:r>
            <a:r>
              <a:rPr dirty="0" sz="2000">
                <a:latin typeface="Arial"/>
                <a:cs typeface="Arial"/>
              </a:rPr>
              <a:t>one can visualize all </a:t>
            </a:r>
            <a:r>
              <a:rPr dirty="0" sz="2000" spc="-5">
                <a:latin typeface="Arial"/>
                <a:cs typeface="Arial"/>
              </a:rPr>
              <a:t>details </a:t>
            </a:r>
            <a:r>
              <a:rPr dirty="0" sz="2000">
                <a:latin typeface="Arial"/>
                <a:cs typeface="Arial"/>
              </a:rPr>
              <a:t>needed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make a </a:t>
            </a:r>
            <a:r>
              <a:rPr dirty="0" sz="2000" spc="-5">
                <a:latin typeface="Arial"/>
                <a:cs typeface="Arial"/>
              </a:rPr>
              <a:t>selection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154" y="475233"/>
            <a:ext cx="42246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b="0">
                <a:latin typeface="Times New Roman"/>
                <a:cs typeface="Times New Roman"/>
              </a:rPr>
              <a:t>3.0	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2145156"/>
            <a:ext cx="11701145" cy="318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00"/>
              </a:spcBef>
            </a:pPr>
            <a:r>
              <a:rPr dirty="0" sz="2400" spc="-30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strategy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based on </a:t>
            </a:r>
            <a:r>
              <a:rPr dirty="0" sz="2400" spc="15">
                <a:latin typeface="Times New Roman"/>
                <a:cs typeface="Times New Roman"/>
              </a:rPr>
              <a:t>mapping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described </a:t>
            </a:r>
            <a:r>
              <a:rPr dirty="0" sz="2400">
                <a:latin typeface="Times New Roman"/>
                <a:cs typeface="Times New Roman"/>
              </a:rPr>
              <a:t>data in </a:t>
            </a:r>
            <a:r>
              <a:rPr dirty="0" sz="2400" spc="5">
                <a:latin typeface="Times New Roman"/>
                <a:cs typeface="Times New Roman"/>
              </a:rPr>
              <a:t>section </a:t>
            </a:r>
            <a:r>
              <a:rPr dirty="0" sz="2400">
                <a:latin typeface="Times New Roman"/>
                <a:cs typeface="Times New Roman"/>
              </a:rPr>
              <a:t>2.0, in </a:t>
            </a:r>
            <a:r>
              <a:rPr dirty="0" sz="2400" spc="-5">
                <a:latin typeface="Times New Roman"/>
                <a:cs typeface="Times New Roman"/>
              </a:rPr>
              <a:t>order </a:t>
            </a:r>
            <a:r>
              <a:rPr dirty="0" sz="2400" spc="1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facilitate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 spc="5">
                <a:latin typeface="Times New Roman"/>
                <a:cs typeface="Times New Roman"/>
              </a:rPr>
              <a:t>choice </a:t>
            </a:r>
            <a:r>
              <a:rPr dirty="0" sz="2400">
                <a:latin typeface="Times New Roman"/>
                <a:cs typeface="Times New Roman"/>
              </a:rPr>
              <a:t>of at least </a:t>
            </a:r>
            <a:r>
              <a:rPr dirty="0" sz="2400" spc="15">
                <a:latin typeface="Times New Roman"/>
                <a:cs typeface="Times New Roman"/>
              </a:rPr>
              <a:t>two </a:t>
            </a:r>
            <a:r>
              <a:rPr dirty="0" sz="2400" spc="5">
                <a:latin typeface="Times New Roman"/>
                <a:cs typeface="Times New Roman"/>
              </a:rPr>
              <a:t>candidate </a:t>
            </a:r>
            <a:r>
              <a:rPr dirty="0" sz="2400">
                <a:latin typeface="Times New Roman"/>
                <a:cs typeface="Times New Roman"/>
              </a:rPr>
              <a:t>places for rent. </a:t>
            </a:r>
            <a:r>
              <a:rPr dirty="0" sz="2400" spc="-30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information will </a:t>
            </a:r>
            <a:r>
              <a:rPr dirty="0" sz="2400" spc="-10">
                <a:latin typeface="Times New Roman"/>
                <a:cs typeface="Times New Roman"/>
              </a:rPr>
              <a:t>be </a:t>
            </a:r>
            <a:r>
              <a:rPr dirty="0" sz="2400" spc="5">
                <a:latin typeface="Times New Roman"/>
                <a:cs typeface="Times New Roman"/>
              </a:rPr>
              <a:t>consolidated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35">
                <a:latin typeface="Times New Roman"/>
                <a:cs typeface="Times New Roman"/>
              </a:rPr>
              <a:t>ONE  </a:t>
            </a:r>
            <a:r>
              <a:rPr dirty="0" sz="2400" spc="-5">
                <a:latin typeface="Times New Roman"/>
                <a:cs typeface="Times New Roman"/>
              </a:rPr>
              <a:t>MAP </a:t>
            </a:r>
            <a:r>
              <a:rPr dirty="0" sz="2400">
                <a:latin typeface="Times New Roman"/>
                <a:cs typeface="Times New Roman"/>
              </a:rPr>
              <a:t>where one can </a:t>
            </a:r>
            <a:r>
              <a:rPr dirty="0" sz="2400" spc="-25">
                <a:latin typeface="Times New Roman"/>
                <a:cs typeface="Times New Roman"/>
              </a:rPr>
              <a:t>see </a:t>
            </a:r>
            <a:r>
              <a:rPr dirty="0" sz="2400">
                <a:latin typeface="Times New Roman"/>
                <a:cs typeface="Times New Roman"/>
              </a:rPr>
              <a:t>the details of the </a:t>
            </a:r>
            <a:r>
              <a:rPr dirty="0" sz="2400" spc="-5">
                <a:latin typeface="Times New Roman"/>
                <a:cs typeface="Times New Roman"/>
              </a:rPr>
              <a:t>apartment, </a:t>
            </a:r>
            <a:r>
              <a:rPr dirty="0" sz="2400">
                <a:latin typeface="Times New Roman"/>
                <a:cs typeface="Times New Roman"/>
              </a:rPr>
              <a:t>the cluster of </a:t>
            </a:r>
            <a:r>
              <a:rPr dirty="0" sz="2400" spc="-25">
                <a:latin typeface="Times New Roman"/>
                <a:cs typeface="Times New Roman"/>
              </a:rPr>
              <a:t>venues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5">
                <a:latin typeface="Times New Roman"/>
                <a:cs typeface="Times New Roman"/>
              </a:rPr>
              <a:t>neighborhood  </a:t>
            </a:r>
            <a:r>
              <a:rPr dirty="0" sz="2400">
                <a:latin typeface="Times New Roman"/>
                <a:cs typeface="Times New Roman"/>
              </a:rPr>
              <a:t>and the </a:t>
            </a:r>
            <a:r>
              <a:rPr dirty="0" sz="2400" spc="-15">
                <a:latin typeface="Times New Roman"/>
                <a:cs typeface="Times New Roman"/>
              </a:rPr>
              <a:t>relative </a:t>
            </a:r>
            <a:r>
              <a:rPr dirty="0" sz="2400" spc="5">
                <a:latin typeface="Times New Roman"/>
                <a:cs typeface="Times New Roman"/>
              </a:rPr>
              <a:t>location from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5">
                <a:latin typeface="Times New Roman"/>
                <a:cs typeface="Times New Roman"/>
              </a:rPr>
              <a:t>subway station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5">
                <a:latin typeface="Times New Roman"/>
                <a:cs typeface="Times New Roman"/>
              </a:rPr>
              <a:t>from </a:t>
            </a:r>
            <a:r>
              <a:rPr dirty="0" sz="2400" spc="10">
                <a:latin typeface="Times New Roman"/>
                <a:cs typeface="Times New Roman"/>
              </a:rPr>
              <a:t>work </a:t>
            </a:r>
            <a:r>
              <a:rPr dirty="0" sz="2400">
                <a:latin typeface="Times New Roman"/>
                <a:cs typeface="Times New Roman"/>
              </a:rPr>
              <a:t>place. </a:t>
            </a:r>
            <a:r>
              <a:rPr dirty="0" sz="2400" spc="-5">
                <a:latin typeface="Times New Roman"/>
                <a:cs typeface="Times New Roman"/>
              </a:rPr>
              <a:t>A measurement </a:t>
            </a:r>
            <a:r>
              <a:rPr dirty="0" sz="2400" spc="5">
                <a:latin typeface="Times New Roman"/>
                <a:cs typeface="Times New Roman"/>
              </a:rPr>
              <a:t>tool </a:t>
            </a:r>
            <a:r>
              <a:rPr dirty="0" sz="2400" spc="10">
                <a:latin typeface="Times New Roman"/>
                <a:cs typeface="Times New Roman"/>
              </a:rPr>
              <a:t>icon  </a:t>
            </a:r>
            <a:r>
              <a:rPr dirty="0" sz="2400">
                <a:latin typeface="Times New Roman"/>
                <a:cs typeface="Times New Roman"/>
              </a:rPr>
              <a:t>will also be </a:t>
            </a:r>
            <a:r>
              <a:rPr dirty="0" sz="2400" spc="5">
                <a:latin typeface="Times New Roman"/>
                <a:cs typeface="Times New Roman"/>
              </a:rPr>
              <a:t>provided. </a:t>
            </a:r>
            <a:r>
              <a:rPr dirty="0" sz="2400" spc="-35">
                <a:latin typeface="Times New Roman"/>
                <a:cs typeface="Times New Roman"/>
              </a:rPr>
              <a:t>The </a:t>
            </a:r>
            <a:r>
              <a:rPr dirty="0" sz="2400" spc="15">
                <a:latin typeface="Times New Roman"/>
                <a:cs typeface="Times New Roman"/>
              </a:rPr>
              <a:t>popups </a:t>
            </a:r>
            <a:r>
              <a:rPr dirty="0" sz="2400" spc="-10">
                <a:latin typeface="Times New Roman"/>
                <a:cs typeface="Times New Roman"/>
              </a:rPr>
              <a:t>on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map </a:t>
            </a:r>
            <a:r>
              <a:rPr dirty="0" sz="2400" spc="-5">
                <a:latin typeface="Times New Roman"/>
                <a:cs typeface="Times New Roman"/>
              </a:rPr>
              <a:t>items </a:t>
            </a:r>
            <a:r>
              <a:rPr dirty="0" sz="2400" spc="5">
                <a:latin typeface="Times New Roman"/>
                <a:cs typeface="Times New Roman"/>
              </a:rPr>
              <a:t>will </a:t>
            </a:r>
            <a:r>
              <a:rPr dirty="0" sz="2400" spc="-5">
                <a:latin typeface="Times New Roman"/>
                <a:cs typeface="Times New Roman"/>
              </a:rPr>
              <a:t>display </a:t>
            </a:r>
            <a:r>
              <a:rPr dirty="0" sz="2400">
                <a:latin typeface="Times New Roman"/>
                <a:cs typeface="Times New Roman"/>
              </a:rPr>
              <a:t>rent </a:t>
            </a:r>
            <a:r>
              <a:rPr dirty="0" sz="2400" spc="5">
                <a:latin typeface="Times New Roman"/>
                <a:cs typeface="Times New Roman"/>
              </a:rPr>
              <a:t>price, location </a:t>
            </a:r>
            <a:r>
              <a:rPr dirty="0" sz="2400">
                <a:latin typeface="Times New Roman"/>
                <a:cs typeface="Times New Roman"/>
              </a:rPr>
              <a:t>and cluster  of </a:t>
            </a:r>
            <a:r>
              <a:rPr dirty="0" sz="2400" spc="-25">
                <a:latin typeface="Times New Roman"/>
                <a:cs typeface="Times New Roman"/>
              </a:rPr>
              <a:t>venues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108" y="299466"/>
            <a:ext cx="12167870" cy="479488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6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Tools:</a:t>
            </a:r>
            <a:endParaRPr sz="2400">
              <a:latin typeface="Times New Roman"/>
              <a:cs typeface="Times New Roman"/>
            </a:endParaRPr>
          </a:p>
          <a:p>
            <a:pPr algn="just" marL="12700" marR="464184">
              <a:lnSpc>
                <a:spcPct val="143800"/>
              </a:lnSpc>
            </a:pPr>
            <a:r>
              <a:rPr dirty="0" sz="2400" spc="-5">
                <a:latin typeface="Times New Roman"/>
                <a:cs typeface="Times New Roman"/>
              </a:rPr>
              <a:t>Web-scraping </a:t>
            </a:r>
            <a:r>
              <a:rPr dirty="0" sz="2400">
                <a:latin typeface="Times New Roman"/>
                <a:cs typeface="Times New Roman"/>
              </a:rPr>
              <a:t>of sites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used to </a:t>
            </a:r>
            <a:r>
              <a:rPr dirty="0" sz="2400" spc="-5">
                <a:latin typeface="Times New Roman"/>
                <a:cs typeface="Times New Roman"/>
              </a:rPr>
              <a:t>consolidate data-frame information </a:t>
            </a:r>
            <a:r>
              <a:rPr dirty="0" sz="2400">
                <a:latin typeface="Times New Roman"/>
                <a:cs typeface="Times New Roman"/>
              </a:rPr>
              <a:t>which </a:t>
            </a:r>
            <a:r>
              <a:rPr dirty="0" sz="2400" spc="-5">
                <a:latin typeface="Times New Roman"/>
                <a:cs typeface="Times New Roman"/>
              </a:rPr>
              <a:t>was saved as csv  </a:t>
            </a:r>
            <a:r>
              <a:rPr dirty="0" sz="2400">
                <a:latin typeface="Times New Roman"/>
                <a:cs typeface="Times New Roman"/>
              </a:rPr>
              <a:t>files for convenience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simply </a:t>
            </a:r>
            <a:r>
              <a:rPr dirty="0" sz="2400">
                <a:latin typeface="Times New Roman"/>
                <a:cs typeface="Times New Roman"/>
              </a:rPr>
              <a:t>the report. Geodata </a:t>
            </a:r>
            <a:r>
              <a:rPr dirty="0" sz="2400" spc="-5">
                <a:latin typeface="Times New Roman"/>
                <a:cs typeface="Times New Roman"/>
              </a:rPr>
              <a:t>was </a:t>
            </a:r>
            <a:r>
              <a:rPr dirty="0" sz="2400">
                <a:latin typeface="Times New Roman"/>
                <a:cs typeface="Times New Roman"/>
              </a:rPr>
              <a:t>obtained </a:t>
            </a:r>
            <a:r>
              <a:rPr dirty="0" sz="2400" spc="-10">
                <a:latin typeface="Times New Roman"/>
                <a:cs typeface="Times New Roman"/>
              </a:rPr>
              <a:t>by </a:t>
            </a:r>
            <a:r>
              <a:rPr dirty="0" sz="2400">
                <a:latin typeface="Times New Roman"/>
                <a:cs typeface="Times New Roman"/>
              </a:rPr>
              <a:t>coding a program to  </a:t>
            </a:r>
            <a:r>
              <a:rPr dirty="0" sz="2400" spc="-5">
                <a:latin typeface="Times New Roman"/>
                <a:cs typeface="Times New Roman"/>
              </a:rPr>
              <a:t>use Nominatim </a:t>
            </a:r>
            <a:r>
              <a:rPr dirty="0" sz="2400">
                <a:latin typeface="Times New Roman"/>
                <a:cs typeface="Times New Roman"/>
              </a:rPr>
              <a:t>to get latitude and </a:t>
            </a:r>
            <a:r>
              <a:rPr dirty="0" sz="2400" spc="-5">
                <a:latin typeface="Times New Roman"/>
                <a:cs typeface="Times New Roman"/>
              </a:rPr>
              <a:t>longitude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subway stations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also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each </a:t>
            </a:r>
            <a:r>
              <a:rPr dirty="0" sz="2400">
                <a:latin typeface="Times New Roman"/>
                <a:cs typeface="Times New Roman"/>
              </a:rPr>
              <a:t>of (144 </a:t>
            </a:r>
            <a:r>
              <a:rPr dirty="0" sz="2400" spc="-5">
                <a:latin typeface="Times New Roman"/>
                <a:cs typeface="Times New Roman"/>
              </a:rPr>
              <a:t>units) 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apartments </a:t>
            </a:r>
            <a:r>
              <a:rPr dirty="0" sz="2400">
                <a:latin typeface="Times New Roman"/>
                <a:cs typeface="Times New Roman"/>
              </a:rPr>
              <a:t>for rent listed.</a:t>
            </a:r>
            <a:endParaRPr sz="2400">
              <a:latin typeface="Times New Roman"/>
              <a:cs typeface="Times New Roman"/>
            </a:endParaRPr>
          </a:p>
          <a:p>
            <a:pPr marL="12700" marR="2051050">
              <a:lnSpc>
                <a:spcPts val="4270"/>
              </a:lnSpc>
              <a:spcBef>
                <a:spcPts val="250"/>
              </a:spcBef>
            </a:pPr>
            <a:r>
              <a:rPr dirty="0" sz="2400" spc="-5">
                <a:latin typeface="Times New Roman"/>
                <a:cs typeface="Times New Roman"/>
              </a:rPr>
              <a:t>Geopy_distance and </a:t>
            </a:r>
            <a:r>
              <a:rPr dirty="0" sz="2400" spc="5">
                <a:latin typeface="Times New Roman"/>
                <a:cs typeface="Times New Roman"/>
              </a:rPr>
              <a:t>Nominatim </a:t>
            </a:r>
            <a:r>
              <a:rPr dirty="0" sz="2400">
                <a:latin typeface="Times New Roman"/>
                <a:cs typeface="Times New Roman"/>
              </a:rPr>
              <a:t>were </a:t>
            </a:r>
            <a:r>
              <a:rPr dirty="0" sz="2400" spc="-5">
                <a:latin typeface="Times New Roman"/>
                <a:cs typeface="Times New Roman"/>
              </a:rPr>
              <a:t>used </a:t>
            </a:r>
            <a:r>
              <a:rPr dirty="0" sz="2400" spc="15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establish </a:t>
            </a:r>
            <a:r>
              <a:rPr dirty="0" sz="2400" spc="-20">
                <a:latin typeface="Times New Roman"/>
                <a:cs typeface="Times New Roman"/>
              </a:rPr>
              <a:t>relative </a:t>
            </a:r>
            <a:r>
              <a:rPr dirty="0" sz="2400" spc="-5">
                <a:latin typeface="Times New Roman"/>
                <a:cs typeface="Times New Roman"/>
              </a:rPr>
              <a:t>distances. Seaborn  graphic was </a:t>
            </a:r>
            <a:r>
              <a:rPr dirty="0" sz="2400">
                <a:latin typeface="Times New Roman"/>
                <a:cs typeface="Times New Roman"/>
              </a:rPr>
              <a:t>used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general </a:t>
            </a:r>
            <a:r>
              <a:rPr dirty="0" sz="2400" spc="-5">
                <a:latin typeface="Times New Roman"/>
                <a:cs typeface="Times New Roman"/>
              </a:rPr>
              <a:t>statistics </a:t>
            </a:r>
            <a:r>
              <a:rPr dirty="0" sz="2400">
                <a:latin typeface="Times New Roman"/>
                <a:cs typeface="Times New Roman"/>
              </a:rPr>
              <a:t>on rental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4140"/>
              </a:lnSpc>
              <a:spcBef>
                <a:spcPts val="130"/>
              </a:spcBef>
              <a:tabLst>
                <a:tab pos="6083300" algn="l"/>
                <a:tab pos="11612245" algn="l"/>
              </a:tabLst>
            </a:pPr>
            <a:r>
              <a:rPr dirty="0" sz="2400" spc="-5">
                <a:latin typeface="Times New Roman"/>
                <a:cs typeface="Times New Roman"/>
              </a:rPr>
              <a:t>Maps </a:t>
            </a:r>
            <a:r>
              <a:rPr dirty="0" sz="240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popups </a:t>
            </a:r>
            <a:r>
              <a:rPr dirty="0" sz="2400">
                <a:latin typeface="Times New Roman"/>
                <a:cs typeface="Times New Roman"/>
              </a:rPr>
              <a:t>labels allow </a:t>
            </a:r>
            <a:r>
              <a:rPr dirty="0" sz="2400" spc="-5">
                <a:latin typeface="Times New Roman"/>
                <a:cs typeface="Times New Roman"/>
              </a:rPr>
              <a:t>quick </a:t>
            </a:r>
            <a:r>
              <a:rPr dirty="0" sz="2400">
                <a:latin typeface="Times New Roman"/>
                <a:cs typeface="Times New Roman"/>
              </a:rPr>
              <a:t>identification of </a:t>
            </a:r>
            <a:r>
              <a:rPr dirty="0" sz="2400" spc="-5">
                <a:latin typeface="Times New Roman"/>
                <a:cs typeface="Times New Roman"/>
              </a:rPr>
              <a:t>location, price and </a:t>
            </a:r>
            <a:r>
              <a:rPr dirty="0" sz="2400">
                <a:latin typeface="Times New Roman"/>
                <a:cs typeface="Times New Roman"/>
              </a:rPr>
              <a:t>feature, </a:t>
            </a:r>
            <a:r>
              <a:rPr dirty="0" sz="2400" spc="-5">
                <a:latin typeface="Times New Roman"/>
                <a:cs typeface="Times New Roman"/>
              </a:rPr>
              <a:t>thus making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 spc="-5">
                <a:latin typeface="Times New Roman"/>
                <a:cs typeface="Times New Roman"/>
              </a:rPr>
              <a:t>se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	very	</a:t>
            </a:r>
            <a:r>
              <a:rPr dirty="0" sz="2400" spc="-5">
                <a:latin typeface="Times New Roman"/>
                <a:cs typeface="Times New Roman"/>
              </a:rPr>
              <a:t>ea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165" cy="9753600"/>
          </a:xfrm>
          <a:custGeom>
            <a:avLst/>
            <a:gdLst/>
            <a:ahLst/>
            <a:cxnLst/>
            <a:rect l="l" t="t" r="r" b="b"/>
            <a:pathLst>
              <a:path w="13004165" h="9753600">
                <a:moveTo>
                  <a:pt x="0" y="9753600"/>
                </a:moveTo>
                <a:lnTo>
                  <a:pt x="13004165" y="9753600"/>
                </a:lnTo>
                <a:lnTo>
                  <a:pt x="13004165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665" y="1816100"/>
            <a:ext cx="1228217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9410700"/>
            <a:ext cx="12700000" cy="0"/>
          </a:xfrm>
          <a:custGeom>
            <a:avLst/>
            <a:gdLst/>
            <a:ahLst/>
            <a:cxnLst/>
            <a:rect l="l" t="t" r="r" b="b"/>
            <a:pathLst>
              <a:path w="12700000" h="0">
                <a:moveTo>
                  <a:pt x="0" y="0"/>
                </a:moveTo>
                <a:lnTo>
                  <a:pt x="12699492" y="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0"/>
            <a:ext cx="0" cy="9410700"/>
          </a:xfrm>
          <a:custGeom>
            <a:avLst/>
            <a:gdLst/>
            <a:ahLst/>
            <a:cxnLst/>
            <a:rect l="l" t="t" r="r" b="b"/>
            <a:pathLst>
              <a:path w="0" h="9410700">
                <a:moveTo>
                  <a:pt x="0" y="0"/>
                </a:moveTo>
                <a:lnTo>
                  <a:pt x="0" y="9410700"/>
                </a:lnTo>
              </a:path>
            </a:pathLst>
          </a:custGeom>
          <a:ln w="12192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108" y="872997"/>
            <a:ext cx="67316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3686810" algn="l"/>
                <a:tab pos="4821555" algn="l"/>
              </a:tabLst>
            </a:pPr>
            <a:r>
              <a:rPr dirty="0"/>
              <a:t>4.0	Execution	</a:t>
            </a:r>
            <a:r>
              <a:rPr dirty="0" spc="-5"/>
              <a:t>and	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terms:created xsi:type="dcterms:W3CDTF">2020-03-09T18:28:08Z</dcterms:created>
  <dcterms:modified xsi:type="dcterms:W3CDTF">2020-03-09T18:28:08Z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2020-03-09T00:00:00Z</vt:filetime>
  </property>
</Properties>
</file>