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charset="1" panose="00000500000000000000"/>
      <p:regular r:id="rId10"/>
    </p:embeddedFont>
    <p:embeddedFont>
      <p:font typeface="Montserrat Bold" charset="1" panose="00000600000000000000"/>
      <p:regular r:id="rId11"/>
    </p:embeddedFont>
    <p:embeddedFont>
      <p:font typeface="Montserrat Italics" charset="1" panose="00000500000000000000"/>
      <p:regular r:id="rId12"/>
    </p:embeddedFont>
    <p:embeddedFont>
      <p:font typeface="Montserrat Bold Italics" charset="1" panose="00000600000000000000"/>
      <p:regular r:id="rId13"/>
    </p:embeddedFont>
    <p:embeddedFont>
      <p:font typeface="Gliker SemiBold" charset="1" panose="00000700000000000000"/>
      <p:regular r:id="rId14"/>
    </p:embeddedFont>
    <p:embeddedFont>
      <p:font typeface="Gliker SemiBold Bold" charset="1" panose="00000A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4192403" y="2238163"/>
            <a:ext cx="10491296" cy="5932917"/>
            <a:chOff x="0" y="0"/>
            <a:chExt cx="3291677" cy="1861471"/>
          </a:xfrm>
        </p:grpSpPr>
        <p:sp>
          <p:nvSpPr>
            <p:cNvPr name="Freeform 3" id="3"/>
            <p:cNvSpPr/>
            <p:nvPr/>
          </p:nvSpPr>
          <p:spPr>
            <a:xfrm flipH="false" flipV="false">
              <a:off x="0" y="0"/>
              <a:ext cx="3291677" cy="1861471"/>
            </a:xfrm>
            <a:custGeom>
              <a:avLst/>
              <a:gdLst/>
              <a:ahLst/>
              <a:cxnLst/>
              <a:rect r="r" b="b" t="t" l="l"/>
              <a:pathLst>
                <a:path h="1861471" w="3291677">
                  <a:moveTo>
                    <a:pt x="0" y="0"/>
                  </a:moveTo>
                  <a:lnTo>
                    <a:pt x="3291677" y="0"/>
                  </a:lnTo>
                  <a:lnTo>
                    <a:pt x="3291677" y="1861471"/>
                  </a:lnTo>
                  <a:lnTo>
                    <a:pt x="0" y="1861471"/>
                  </a:ln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913025" y="1837536"/>
            <a:ext cx="2461951" cy="801253"/>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055914" y="2238163"/>
            <a:ext cx="3889122" cy="10913353"/>
          </a:xfrm>
          <a:prstGeom prst="rect">
            <a:avLst/>
          </a:prstGeom>
        </p:spPr>
      </p:pic>
      <p:sp>
        <p:nvSpPr>
          <p:cNvPr name="TextBox 6" id="6"/>
          <p:cNvSpPr txBox="true"/>
          <p:nvPr/>
        </p:nvSpPr>
        <p:spPr>
          <a:xfrm rot="0">
            <a:off x="3952380" y="3876675"/>
            <a:ext cx="10383239" cy="3954782"/>
          </a:xfrm>
          <a:prstGeom prst="rect">
            <a:avLst/>
          </a:prstGeom>
        </p:spPr>
        <p:txBody>
          <a:bodyPr anchor="t" rtlCol="false" tIns="0" lIns="0" bIns="0" rIns="0">
            <a:spAutoFit/>
          </a:bodyPr>
          <a:lstStyle/>
          <a:p>
            <a:pPr algn="ctr">
              <a:lnSpc>
                <a:spcPts val="10200"/>
              </a:lnSpc>
            </a:pPr>
            <a:r>
              <a:rPr lang="en-US" sz="10200">
                <a:solidFill>
                  <a:srgbClr val="2E2E2E"/>
                </a:solidFill>
                <a:latin typeface="Gliker SemiBold"/>
              </a:rPr>
              <a:t>EMPLOYEE ATTRITION ANALYSIS</a:t>
            </a:r>
          </a:p>
        </p:txBody>
      </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405988" y="6417129"/>
            <a:ext cx="2555421" cy="2555421"/>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5355690" y="1917757"/>
            <a:ext cx="7067140" cy="6106122"/>
            <a:chOff x="0" y="0"/>
            <a:chExt cx="2217337" cy="1915815"/>
          </a:xfrm>
        </p:grpSpPr>
        <p:sp>
          <p:nvSpPr>
            <p:cNvPr name="Freeform 3" id="3"/>
            <p:cNvSpPr/>
            <p:nvPr/>
          </p:nvSpPr>
          <p:spPr>
            <a:xfrm flipH="false" flipV="false">
              <a:off x="0" y="0"/>
              <a:ext cx="2217337" cy="1915815"/>
            </a:xfrm>
            <a:custGeom>
              <a:avLst/>
              <a:gdLst/>
              <a:ahLst/>
              <a:cxnLst/>
              <a:rect r="r" b="b" t="t" l="l"/>
              <a:pathLst>
                <a:path h="1915815" w="2217337">
                  <a:moveTo>
                    <a:pt x="0" y="0"/>
                  </a:moveTo>
                  <a:lnTo>
                    <a:pt x="2217337" y="0"/>
                  </a:lnTo>
                  <a:lnTo>
                    <a:pt x="2217337" y="1915815"/>
                  </a:lnTo>
                  <a:lnTo>
                    <a:pt x="0" y="1915815"/>
                  </a:lnTo>
                  <a:close/>
                </a:path>
              </a:pathLst>
            </a:custGeom>
            <a:solidFill>
              <a:srgbClr val="FFFFFF"/>
            </a:solidFill>
          </p:spPr>
        </p:sp>
      </p:grpSp>
      <p:sp>
        <p:nvSpPr>
          <p:cNvPr name="TextBox 4" id="4"/>
          <p:cNvSpPr txBox="true"/>
          <p:nvPr/>
        </p:nvSpPr>
        <p:spPr>
          <a:xfrm rot="0">
            <a:off x="5626059" y="3865650"/>
            <a:ext cx="7035882" cy="3133725"/>
          </a:xfrm>
          <a:prstGeom prst="rect">
            <a:avLst/>
          </a:prstGeom>
        </p:spPr>
        <p:txBody>
          <a:bodyPr anchor="t" rtlCol="false" tIns="0" lIns="0" bIns="0" rIns="0">
            <a:spAutoFit/>
          </a:bodyPr>
          <a:lstStyle/>
          <a:p>
            <a:pPr algn="ctr">
              <a:lnSpc>
                <a:spcPts val="12000"/>
              </a:lnSpc>
            </a:pPr>
            <a:r>
              <a:rPr lang="en-US" sz="12000">
                <a:solidFill>
                  <a:srgbClr val="2E2E2E"/>
                </a:solidFill>
                <a:latin typeface="Gliker SemiBold"/>
              </a:rPr>
              <a:t>THANK</a:t>
            </a:r>
          </a:p>
          <a:p>
            <a:pPr algn="ctr">
              <a:lnSpc>
                <a:spcPts val="12000"/>
              </a:lnSpc>
            </a:pPr>
            <a:r>
              <a:rPr lang="en-US" sz="12000">
                <a:solidFill>
                  <a:srgbClr val="2E2E2E"/>
                </a:solidFill>
                <a:latin typeface="Gliker SemiBold"/>
              </a:rPr>
              <a:t>YOU!</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688196" y="6448285"/>
            <a:ext cx="2555421" cy="2555421"/>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11336" y="3355422"/>
            <a:ext cx="4653400" cy="10984421"/>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817614" y="2283672"/>
            <a:ext cx="15737184" cy="5932917"/>
            <a:chOff x="0" y="0"/>
            <a:chExt cx="4937590" cy="1861471"/>
          </a:xfrm>
        </p:grpSpPr>
        <p:sp>
          <p:nvSpPr>
            <p:cNvPr name="Freeform 3" id="3"/>
            <p:cNvSpPr/>
            <p:nvPr/>
          </p:nvSpPr>
          <p:spPr>
            <a:xfrm flipH="false" flipV="false">
              <a:off x="0" y="0"/>
              <a:ext cx="4937590" cy="1861471"/>
            </a:xfrm>
            <a:custGeom>
              <a:avLst/>
              <a:gdLst/>
              <a:ahLst/>
              <a:cxnLst/>
              <a:rect r="r" b="b" t="t" l="l"/>
              <a:pathLst>
                <a:path h="1861471" w="4937590">
                  <a:moveTo>
                    <a:pt x="0" y="0"/>
                  </a:moveTo>
                  <a:lnTo>
                    <a:pt x="4937590" y="0"/>
                  </a:lnTo>
                  <a:lnTo>
                    <a:pt x="4937590" y="1861471"/>
                  </a:lnTo>
                  <a:lnTo>
                    <a:pt x="0" y="1861471"/>
                  </a:ln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818689">
            <a:off x="15978768" y="6849336"/>
            <a:ext cx="2209144" cy="1112856"/>
          </a:xfrm>
          <a:prstGeom prst="rect">
            <a:avLst/>
          </a:prstGeom>
        </p:spPr>
      </p:pic>
      <p:sp>
        <p:nvSpPr>
          <p:cNvPr name="TextBox 5" id="5"/>
          <p:cNvSpPr txBox="true"/>
          <p:nvPr/>
        </p:nvSpPr>
        <p:spPr>
          <a:xfrm rot="0">
            <a:off x="1980061" y="3157928"/>
            <a:ext cx="7471648" cy="1047750"/>
          </a:xfrm>
          <a:prstGeom prst="rect">
            <a:avLst/>
          </a:prstGeom>
        </p:spPr>
        <p:txBody>
          <a:bodyPr anchor="t" rtlCol="false" tIns="0" lIns="0" bIns="0" rIns="0">
            <a:spAutoFit/>
          </a:bodyPr>
          <a:lstStyle/>
          <a:p>
            <a:pPr>
              <a:lnSpc>
                <a:spcPts val="8399"/>
              </a:lnSpc>
            </a:pPr>
            <a:r>
              <a:rPr lang="en-US" sz="6999">
                <a:solidFill>
                  <a:srgbClr val="2E2E2E"/>
                </a:solidFill>
                <a:latin typeface="Gliker SemiBold"/>
              </a:rPr>
              <a:t>INTRODUCTION</a:t>
            </a:r>
          </a:p>
        </p:txBody>
      </p:sp>
      <p:sp>
        <p:nvSpPr>
          <p:cNvPr name="TextBox 6" id="6"/>
          <p:cNvSpPr txBox="true"/>
          <p:nvPr/>
        </p:nvSpPr>
        <p:spPr>
          <a:xfrm rot="0">
            <a:off x="1897950" y="4531829"/>
            <a:ext cx="13576510" cy="2072640"/>
          </a:xfrm>
          <a:prstGeom prst="rect">
            <a:avLst/>
          </a:prstGeom>
        </p:spPr>
        <p:txBody>
          <a:bodyPr anchor="t" rtlCol="false" tIns="0" lIns="0" bIns="0" rIns="0">
            <a:spAutoFit/>
          </a:bodyPr>
          <a:lstStyle/>
          <a:p>
            <a:pPr algn="just" marL="0" indent="0" lvl="0">
              <a:lnSpc>
                <a:spcPts val="3359"/>
              </a:lnSpc>
            </a:pPr>
            <a:r>
              <a:rPr lang="en-US" sz="2400">
                <a:solidFill>
                  <a:srgbClr val="2E2E2E"/>
                </a:solidFill>
                <a:latin typeface="Montserrat"/>
              </a:rPr>
              <a:t> The Human Resources (HR) department of any organization is responsible for managing the company's most valuable asset: its employees. The HR dataset provides a wealth of information about employees, including their demographics, job roles, and performance. In this analysis, we will explore the data to gain insights into various aspects of employee attrition, demographics, and other key factors that impact employee retention.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1421583" y="1769322"/>
            <a:ext cx="7067140" cy="2501121"/>
            <a:chOff x="0" y="0"/>
            <a:chExt cx="2217337" cy="784734"/>
          </a:xfrm>
        </p:grpSpPr>
        <p:sp>
          <p:nvSpPr>
            <p:cNvPr name="Freeform 3" id="3"/>
            <p:cNvSpPr/>
            <p:nvPr/>
          </p:nvSpPr>
          <p:spPr>
            <a:xfrm flipH="false" flipV="false">
              <a:off x="0" y="0"/>
              <a:ext cx="2217337" cy="784734"/>
            </a:xfrm>
            <a:custGeom>
              <a:avLst/>
              <a:gdLst/>
              <a:ahLst/>
              <a:cxnLst/>
              <a:rect r="r" b="b" t="t" l="l"/>
              <a:pathLst>
                <a:path h="784734" w="2217337">
                  <a:moveTo>
                    <a:pt x="0" y="0"/>
                  </a:moveTo>
                  <a:lnTo>
                    <a:pt x="2217337" y="0"/>
                  </a:lnTo>
                  <a:lnTo>
                    <a:pt x="2217337" y="784734"/>
                  </a:lnTo>
                  <a:lnTo>
                    <a:pt x="0" y="784734"/>
                  </a:lnTo>
                  <a:close/>
                </a:path>
              </a:pathLst>
            </a:custGeom>
            <a:solidFill>
              <a:srgbClr val="FFFFFF"/>
            </a:solidFill>
          </p:spPr>
        </p:sp>
      </p:grpSp>
      <p:grpSp>
        <p:nvGrpSpPr>
          <p:cNvPr name="Group 4" id="4"/>
          <p:cNvGrpSpPr/>
          <p:nvPr/>
        </p:nvGrpSpPr>
        <p:grpSpPr>
          <a:xfrm rot="0">
            <a:off x="9278412" y="1429943"/>
            <a:ext cx="7592898" cy="6047057"/>
            <a:chOff x="0" y="0"/>
            <a:chExt cx="3489960" cy="2779438"/>
          </a:xfrm>
        </p:grpSpPr>
        <p:sp>
          <p:nvSpPr>
            <p:cNvPr name="Freeform 5" id="5"/>
            <p:cNvSpPr/>
            <p:nvPr/>
          </p:nvSpPr>
          <p:spPr>
            <a:xfrm flipH="false" flipV="false">
              <a:off x="6350" y="1311318"/>
              <a:ext cx="3197860" cy="1461770"/>
            </a:xfrm>
            <a:custGeom>
              <a:avLst/>
              <a:gdLst/>
              <a:ahLst/>
              <a:cxnLst/>
              <a:rect r="r" b="b" t="t" l="l"/>
              <a:pathLst>
                <a:path h="1461770" w="3197860">
                  <a:moveTo>
                    <a:pt x="0" y="0"/>
                  </a:moveTo>
                  <a:lnTo>
                    <a:pt x="0" y="1461770"/>
                  </a:lnTo>
                  <a:lnTo>
                    <a:pt x="3197860" y="1461770"/>
                  </a:lnTo>
                  <a:lnTo>
                    <a:pt x="0" y="0"/>
                  </a:lnTo>
                  <a:close/>
                </a:path>
              </a:pathLst>
            </a:custGeom>
            <a:solidFill>
              <a:srgbClr val="5773B8"/>
            </a:solidFill>
          </p:spPr>
        </p:sp>
        <p:sp>
          <p:nvSpPr>
            <p:cNvPr name="Freeform 6" id="6"/>
            <p:cNvSpPr/>
            <p:nvPr/>
          </p:nvSpPr>
          <p:spPr>
            <a:xfrm flipH="false" flipV="false">
              <a:off x="0" y="-29210"/>
              <a:ext cx="3496310" cy="2809918"/>
            </a:xfrm>
            <a:custGeom>
              <a:avLst/>
              <a:gdLst/>
              <a:ahLst/>
              <a:cxnLst/>
              <a:rect r="r" b="b" t="t" l="l"/>
              <a:pathLst>
                <a:path h="2809918" w="3496310">
                  <a:moveTo>
                    <a:pt x="1270" y="45720"/>
                  </a:moveTo>
                  <a:lnTo>
                    <a:pt x="1270" y="938530"/>
                  </a:lnTo>
                  <a:cubicBezTo>
                    <a:pt x="1270" y="1090831"/>
                    <a:pt x="0" y="1358308"/>
                    <a:pt x="1270" y="1622468"/>
                  </a:cubicBezTo>
                  <a:cubicBezTo>
                    <a:pt x="5080" y="2390818"/>
                    <a:pt x="99060" y="2696888"/>
                    <a:pt x="99060" y="2696888"/>
                  </a:cubicBezTo>
                  <a:cubicBezTo>
                    <a:pt x="99060" y="2696888"/>
                    <a:pt x="579120" y="2797218"/>
                    <a:pt x="1004570" y="2803568"/>
                  </a:cubicBezTo>
                  <a:cubicBezTo>
                    <a:pt x="1385570" y="2809918"/>
                    <a:pt x="2247900" y="2808648"/>
                    <a:pt x="2667000" y="2808648"/>
                  </a:cubicBezTo>
                  <a:cubicBezTo>
                    <a:pt x="3086100" y="2808648"/>
                    <a:pt x="3487420" y="2808648"/>
                    <a:pt x="3487420" y="2808648"/>
                  </a:cubicBezTo>
                  <a:cubicBezTo>
                    <a:pt x="3487420" y="2808648"/>
                    <a:pt x="3484880" y="2155868"/>
                    <a:pt x="3487420" y="1739308"/>
                  </a:cubicBezTo>
                  <a:cubicBezTo>
                    <a:pt x="3496310" y="1228768"/>
                    <a:pt x="3492500" y="1090831"/>
                    <a:pt x="3492500" y="986790"/>
                  </a:cubicBezTo>
                  <a:cubicBezTo>
                    <a:pt x="3487420" y="438150"/>
                    <a:pt x="3487420" y="59690"/>
                    <a:pt x="3487420" y="59690"/>
                  </a:cubicBezTo>
                  <a:cubicBezTo>
                    <a:pt x="3487420" y="59690"/>
                    <a:pt x="2848610" y="34290"/>
                    <a:pt x="2390140" y="41910"/>
                  </a:cubicBezTo>
                  <a:cubicBezTo>
                    <a:pt x="2033270" y="48260"/>
                    <a:pt x="1306830" y="34290"/>
                    <a:pt x="918210" y="49530"/>
                  </a:cubicBezTo>
                  <a:cubicBezTo>
                    <a:pt x="494030" y="66040"/>
                    <a:pt x="247650" y="0"/>
                    <a:pt x="1270" y="45720"/>
                  </a:cubicBezTo>
                  <a:close/>
                </a:path>
              </a:pathLst>
            </a:custGeom>
            <a:solidFill>
              <a:srgbClr val="FFFFFF"/>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801900" y="1078028"/>
            <a:ext cx="2277098" cy="703830"/>
          </a:xfrm>
          <a:prstGeom prst="rect">
            <a:avLst/>
          </a:prstGeom>
        </p:spPr>
      </p:pic>
      <p:sp>
        <p:nvSpPr>
          <p:cNvPr name="TextBox 8" id="8"/>
          <p:cNvSpPr txBox="true"/>
          <p:nvPr/>
        </p:nvSpPr>
        <p:spPr>
          <a:xfrm rot="0">
            <a:off x="2025552" y="2037062"/>
            <a:ext cx="5859202" cy="1806575"/>
          </a:xfrm>
          <a:prstGeom prst="rect">
            <a:avLst/>
          </a:prstGeom>
        </p:spPr>
        <p:txBody>
          <a:bodyPr anchor="t" rtlCol="false" tIns="0" lIns="0" bIns="0" rIns="0">
            <a:spAutoFit/>
          </a:bodyPr>
          <a:lstStyle/>
          <a:p>
            <a:pPr algn="ctr">
              <a:lnSpc>
                <a:spcPts val="6999"/>
              </a:lnSpc>
            </a:pPr>
            <a:r>
              <a:rPr lang="en-US" sz="6999">
                <a:solidFill>
                  <a:srgbClr val="2E2E2E"/>
                </a:solidFill>
                <a:latin typeface="Gliker SemiBold"/>
              </a:rPr>
              <a:t>DETAILS OF DATA</a:t>
            </a:r>
          </a:p>
        </p:txBody>
      </p:sp>
      <p:sp>
        <p:nvSpPr>
          <p:cNvPr name="TextBox 9" id="9"/>
          <p:cNvSpPr txBox="true"/>
          <p:nvPr/>
        </p:nvSpPr>
        <p:spPr>
          <a:xfrm rot="0">
            <a:off x="10111775" y="3112752"/>
            <a:ext cx="5926172" cy="2956560"/>
          </a:xfrm>
          <a:prstGeom prst="rect">
            <a:avLst/>
          </a:prstGeom>
        </p:spPr>
        <p:txBody>
          <a:bodyPr anchor="t" rtlCol="false" tIns="0" lIns="0" bIns="0" rIns="0">
            <a:spAutoFit/>
          </a:bodyPr>
          <a:lstStyle/>
          <a:p>
            <a:pPr algn="just" marL="0" indent="0" lvl="0">
              <a:lnSpc>
                <a:spcPts val="2940"/>
              </a:lnSpc>
            </a:pPr>
            <a:r>
              <a:rPr lang="en-US" sz="2100" u="none">
                <a:solidFill>
                  <a:srgbClr val="2E2E2E"/>
                </a:solidFill>
                <a:latin typeface="Montserrat"/>
              </a:rPr>
              <a:t>The HR dataset used in this analysis was sourced from Kaggle, a data science community, and platform. The dataset contains information on 4410 employees, including their age, gender, job roles, monthly income, years worked, and whether they have left the company (attrition).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851903" y="656636"/>
            <a:ext cx="7067140" cy="2062950"/>
            <a:chOff x="0" y="0"/>
            <a:chExt cx="2217337" cy="647257"/>
          </a:xfrm>
        </p:grpSpPr>
        <p:sp>
          <p:nvSpPr>
            <p:cNvPr name="Freeform 3" id="3"/>
            <p:cNvSpPr/>
            <p:nvPr/>
          </p:nvSpPr>
          <p:spPr>
            <a:xfrm flipH="false" flipV="false">
              <a:off x="0" y="0"/>
              <a:ext cx="2217337" cy="647257"/>
            </a:xfrm>
            <a:custGeom>
              <a:avLst/>
              <a:gdLst/>
              <a:ahLst/>
              <a:cxnLst/>
              <a:rect r="r" b="b" t="t" l="l"/>
              <a:pathLst>
                <a:path h="647257" w="2217337">
                  <a:moveTo>
                    <a:pt x="0" y="0"/>
                  </a:moveTo>
                  <a:lnTo>
                    <a:pt x="2217337" y="0"/>
                  </a:lnTo>
                  <a:lnTo>
                    <a:pt x="2217337" y="647257"/>
                  </a:lnTo>
                  <a:lnTo>
                    <a:pt x="0" y="647257"/>
                  </a:lnTo>
                  <a:close/>
                </a:path>
              </a:pathLst>
            </a:custGeom>
            <a:solidFill>
              <a:srgbClr val="FFFFFF"/>
            </a:solidFill>
          </p:spPr>
        </p:sp>
      </p:grpSp>
      <p:pic>
        <p:nvPicPr>
          <p:cNvPr name="Picture 4" id="4"/>
          <p:cNvPicPr>
            <a:picLocks noChangeAspect="true"/>
          </p:cNvPicPr>
          <p:nvPr/>
        </p:nvPicPr>
        <p:blipFill>
          <a:blip r:embed="rId2"/>
          <a:srcRect l="0" t="2177" r="0" b="2177"/>
          <a:stretch>
            <a:fillRect/>
          </a:stretch>
        </p:blipFill>
        <p:spPr>
          <a:xfrm flipH="false" flipV="false" rot="0">
            <a:off x="1028700" y="6467173"/>
            <a:ext cx="15271251" cy="3033566"/>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9144000" y="1377633"/>
            <a:ext cx="7899505" cy="3979302"/>
          </a:xfrm>
          <a:prstGeom prst="rect">
            <a:avLst/>
          </a:prstGeom>
        </p:spPr>
      </p:pic>
      <p:sp>
        <p:nvSpPr>
          <p:cNvPr name="TextBox 6" id="6"/>
          <p:cNvSpPr txBox="true"/>
          <p:nvPr/>
        </p:nvSpPr>
        <p:spPr>
          <a:xfrm rot="0">
            <a:off x="1638057" y="1114425"/>
            <a:ext cx="5859202" cy="612141"/>
          </a:xfrm>
          <a:prstGeom prst="rect">
            <a:avLst/>
          </a:prstGeom>
        </p:spPr>
        <p:txBody>
          <a:bodyPr anchor="t" rtlCol="false" tIns="0" lIns="0" bIns="0" rIns="0">
            <a:spAutoFit/>
          </a:bodyPr>
          <a:lstStyle/>
          <a:p>
            <a:pPr>
              <a:lnSpc>
                <a:spcPts val="4600"/>
              </a:lnSpc>
            </a:pPr>
            <a:r>
              <a:rPr lang="en-US" sz="4600">
                <a:solidFill>
                  <a:srgbClr val="5773B8"/>
                </a:solidFill>
                <a:latin typeface="Gliker SemiBold"/>
              </a:rPr>
              <a:t>KPI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851903" y="656636"/>
            <a:ext cx="7067140" cy="2062950"/>
            <a:chOff x="0" y="0"/>
            <a:chExt cx="2217337" cy="647257"/>
          </a:xfrm>
        </p:grpSpPr>
        <p:sp>
          <p:nvSpPr>
            <p:cNvPr name="Freeform 3" id="3"/>
            <p:cNvSpPr/>
            <p:nvPr/>
          </p:nvSpPr>
          <p:spPr>
            <a:xfrm flipH="false" flipV="false">
              <a:off x="0" y="0"/>
              <a:ext cx="2217337" cy="647257"/>
            </a:xfrm>
            <a:custGeom>
              <a:avLst/>
              <a:gdLst/>
              <a:ahLst/>
              <a:cxnLst/>
              <a:rect r="r" b="b" t="t" l="l"/>
              <a:pathLst>
                <a:path h="647257" w="2217337">
                  <a:moveTo>
                    <a:pt x="0" y="0"/>
                  </a:moveTo>
                  <a:lnTo>
                    <a:pt x="2217337" y="0"/>
                  </a:lnTo>
                  <a:lnTo>
                    <a:pt x="2217337" y="647257"/>
                  </a:lnTo>
                  <a:lnTo>
                    <a:pt x="0" y="647257"/>
                  </a:lnTo>
                  <a:close/>
                </a:path>
              </a:pathLst>
            </a:custGeom>
            <a:solidFill>
              <a:srgbClr val="FFFFFF"/>
            </a:solidFill>
          </p:spPr>
        </p:sp>
      </p:grpSp>
      <p:pic>
        <p:nvPicPr>
          <p:cNvPr name="Picture 4" id="4"/>
          <p:cNvPicPr>
            <a:picLocks noChangeAspect="true"/>
          </p:cNvPicPr>
          <p:nvPr/>
        </p:nvPicPr>
        <p:blipFill>
          <a:blip r:embed="rId2"/>
          <a:srcRect l="0" t="498" r="0" b="498"/>
          <a:stretch>
            <a:fillRect/>
          </a:stretch>
        </p:blipFill>
        <p:spPr>
          <a:xfrm flipH="false" flipV="false" rot="0">
            <a:off x="5953100" y="2307591"/>
            <a:ext cx="11647136" cy="7145360"/>
          </a:xfrm>
          <a:prstGeom prst="rect">
            <a:avLst/>
          </a:prstGeom>
        </p:spPr>
      </p:pic>
      <p:sp>
        <p:nvSpPr>
          <p:cNvPr name="TextBox 5" id="5"/>
          <p:cNvSpPr txBox="true"/>
          <p:nvPr/>
        </p:nvSpPr>
        <p:spPr>
          <a:xfrm rot="0">
            <a:off x="1638057" y="1114425"/>
            <a:ext cx="5859202" cy="1193166"/>
          </a:xfrm>
          <a:prstGeom prst="rect">
            <a:avLst/>
          </a:prstGeom>
        </p:spPr>
        <p:txBody>
          <a:bodyPr anchor="t" rtlCol="false" tIns="0" lIns="0" bIns="0" rIns="0">
            <a:spAutoFit/>
          </a:bodyPr>
          <a:lstStyle/>
          <a:p>
            <a:pPr>
              <a:lnSpc>
                <a:spcPts val="4600"/>
              </a:lnSpc>
            </a:pPr>
            <a:r>
              <a:rPr lang="en-US" sz="4600">
                <a:solidFill>
                  <a:srgbClr val="5773B8"/>
                </a:solidFill>
                <a:latin typeface="Gliker SemiBold"/>
              </a:rPr>
              <a:t>EMPLOYEE COUNT BY AGE GROUP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851903" y="656636"/>
            <a:ext cx="7067140" cy="2062950"/>
            <a:chOff x="0" y="0"/>
            <a:chExt cx="2217337" cy="647257"/>
          </a:xfrm>
        </p:grpSpPr>
        <p:sp>
          <p:nvSpPr>
            <p:cNvPr name="Freeform 3" id="3"/>
            <p:cNvSpPr/>
            <p:nvPr/>
          </p:nvSpPr>
          <p:spPr>
            <a:xfrm flipH="false" flipV="false">
              <a:off x="0" y="0"/>
              <a:ext cx="2217337" cy="647257"/>
            </a:xfrm>
            <a:custGeom>
              <a:avLst/>
              <a:gdLst/>
              <a:ahLst/>
              <a:cxnLst/>
              <a:rect r="r" b="b" t="t" l="l"/>
              <a:pathLst>
                <a:path h="647257" w="2217337">
                  <a:moveTo>
                    <a:pt x="0" y="0"/>
                  </a:moveTo>
                  <a:lnTo>
                    <a:pt x="2217337" y="0"/>
                  </a:lnTo>
                  <a:lnTo>
                    <a:pt x="2217337" y="647257"/>
                  </a:lnTo>
                  <a:lnTo>
                    <a:pt x="0" y="647257"/>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3901710" y="2307591"/>
            <a:ext cx="12129285" cy="7523730"/>
          </a:xfrm>
          <a:prstGeom prst="rect">
            <a:avLst/>
          </a:prstGeom>
        </p:spPr>
      </p:pic>
      <p:sp>
        <p:nvSpPr>
          <p:cNvPr name="TextBox 5" id="5"/>
          <p:cNvSpPr txBox="true"/>
          <p:nvPr/>
        </p:nvSpPr>
        <p:spPr>
          <a:xfrm rot="0">
            <a:off x="1638057" y="1114425"/>
            <a:ext cx="6678072" cy="1193166"/>
          </a:xfrm>
          <a:prstGeom prst="rect">
            <a:avLst/>
          </a:prstGeom>
        </p:spPr>
        <p:txBody>
          <a:bodyPr anchor="t" rtlCol="false" tIns="0" lIns="0" bIns="0" rIns="0">
            <a:spAutoFit/>
          </a:bodyPr>
          <a:lstStyle/>
          <a:p>
            <a:pPr>
              <a:lnSpc>
                <a:spcPts val="4600"/>
              </a:lnSpc>
            </a:pPr>
            <a:r>
              <a:rPr lang="en-US" sz="4600">
                <a:solidFill>
                  <a:srgbClr val="5773B8"/>
                </a:solidFill>
                <a:latin typeface="Gliker SemiBold"/>
              </a:rPr>
              <a:t>AVERAGE MONTHLY INCOME PER 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851903" y="656636"/>
            <a:ext cx="7067140" cy="2062950"/>
            <a:chOff x="0" y="0"/>
            <a:chExt cx="2217337" cy="647257"/>
          </a:xfrm>
        </p:grpSpPr>
        <p:sp>
          <p:nvSpPr>
            <p:cNvPr name="Freeform 3" id="3"/>
            <p:cNvSpPr/>
            <p:nvPr/>
          </p:nvSpPr>
          <p:spPr>
            <a:xfrm flipH="false" flipV="false">
              <a:off x="0" y="0"/>
              <a:ext cx="2217337" cy="647257"/>
            </a:xfrm>
            <a:custGeom>
              <a:avLst/>
              <a:gdLst/>
              <a:ahLst/>
              <a:cxnLst/>
              <a:rect r="r" b="b" t="t" l="l"/>
              <a:pathLst>
                <a:path h="647257" w="2217337">
                  <a:moveTo>
                    <a:pt x="0" y="0"/>
                  </a:moveTo>
                  <a:lnTo>
                    <a:pt x="2217337" y="0"/>
                  </a:lnTo>
                  <a:lnTo>
                    <a:pt x="2217337" y="647257"/>
                  </a:lnTo>
                  <a:lnTo>
                    <a:pt x="0" y="647257"/>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3739187" y="2307591"/>
            <a:ext cx="12173958" cy="7351999"/>
          </a:xfrm>
          <a:prstGeom prst="rect">
            <a:avLst/>
          </a:prstGeom>
        </p:spPr>
      </p:pic>
      <p:sp>
        <p:nvSpPr>
          <p:cNvPr name="TextBox 5" id="5"/>
          <p:cNvSpPr txBox="true"/>
          <p:nvPr/>
        </p:nvSpPr>
        <p:spPr>
          <a:xfrm rot="0">
            <a:off x="1240971" y="1114425"/>
            <a:ext cx="6678072" cy="1193166"/>
          </a:xfrm>
          <a:prstGeom prst="rect">
            <a:avLst/>
          </a:prstGeom>
        </p:spPr>
        <p:txBody>
          <a:bodyPr anchor="t" rtlCol="false" tIns="0" lIns="0" bIns="0" rIns="0">
            <a:spAutoFit/>
          </a:bodyPr>
          <a:lstStyle/>
          <a:p>
            <a:pPr>
              <a:lnSpc>
                <a:spcPts val="4600"/>
              </a:lnSpc>
            </a:pPr>
            <a:r>
              <a:rPr lang="en-US" sz="4600">
                <a:solidFill>
                  <a:srgbClr val="5773B8"/>
                </a:solidFill>
                <a:latin typeface="Gliker SemiBold"/>
              </a:rPr>
              <a:t>EMPLOYEE COUNT BY YEARS WORKED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851903" y="656636"/>
            <a:ext cx="7067140" cy="2062950"/>
            <a:chOff x="0" y="0"/>
            <a:chExt cx="2217337" cy="647257"/>
          </a:xfrm>
        </p:grpSpPr>
        <p:sp>
          <p:nvSpPr>
            <p:cNvPr name="Freeform 3" id="3"/>
            <p:cNvSpPr/>
            <p:nvPr/>
          </p:nvSpPr>
          <p:spPr>
            <a:xfrm flipH="false" flipV="false">
              <a:off x="0" y="0"/>
              <a:ext cx="2217337" cy="647257"/>
            </a:xfrm>
            <a:custGeom>
              <a:avLst/>
              <a:gdLst/>
              <a:ahLst/>
              <a:cxnLst/>
              <a:rect r="r" b="b" t="t" l="l"/>
              <a:pathLst>
                <a:path h="647257" w="2217337">
                  <a:moveTo>
                    <a:pt x="0" y="0"/>
                  </a:moveTo>
                  <a:lnTo>
                    <a:pt x="2217337" y="0"/>
                  </a:lnTo>
                  <a:lnTo>
                    <a:pt x="2217337" y="647257"/>
                  </a:lnTo>
                  <a:lnTo>
                    <a:pt x="0" y="647257"/>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3899392" y="2307591"/>
            <a:ext cx="12754746" cy="7733274"/>
          </a:xfrm>
          <a:prstGeom prst="rect">
            <a:avLst/>
          </a:prstGeom>
        </p:spPr>
      </p:pic>
      <p:sp>
        <p:nvSpPr>
          <p:cNvPr name="TextBox 5" id="5"/>
          <p:cNvSpPr txBox="true"/>
          <p:nvPr/>
        </p:nvSpPr>
        <p:spPr>
          <a:xfrm rot="0">
            <a:off x="1240971" y="1114425"/>
            <a:ext cx="6678072" cy="1193166"/>
          </a:xfrm>
          <a:prstGeom prst="rect">
            <a:avLst/>
          </a:prstGeom>
        </p:spPr>
        <p:txBody>
          <a:bodyPr anchor="t" rtlCol="false" tIns="0" lIns="0" bIns="0" rIns="0">
            <a:spAutoFit/>
          </a:bodyPr>
          <a:lstStyle/>
          <a:p>
            <a:pPr>
              <a:lnSpc>
                <a:spcPts val="4600"/>
              </a:lnSpc>
            </a:pPr>
            <a:r>
              <a:rPr lang="en-US" sz="4600">
                <a:solidFill>
                  <a:srgbClr val="5773B8"/>
                </a:solidFill>
                <a:latin typeface="Gliker SemiBold"/>
              </a:rPr>
              <a:t>EMPLOYEE COUNT BY INCOME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851903" y="656636"/>
            <a:ext cx="7067140" cy="2062950"/>
            <a:chOff x="0" y="0"/>
            <a:chExt cx="2217337" cy="647257"/>
          </a:xfrm>
        </p:grpSpPr>
        <p:sp>
          <p:nvSpPr>
            <p:cNvPr name="Freeform 3" id="3"/>
            <p:cNvSpPr/>
            <p:nvPr/>
          </p:nvSpPr>
          <p:spPr>
            <a:xfrm flipH="false" flipV="false">
              <a:off x="0" y="0"/>
              <a:ext cx="2217337" cy="647257"/>
            </a:xfrm>
            <a:custGeom>
              <a:avLst/>
              <a:gdLst/>
              <a:ahLst/>
              <a:cxnLst/>
              <a:rect r="r" b="b" t="t" l="l"/>
              <a:pathLst>
                <a:path h="647257" w="2217337">
                  <a:moveTo>
                    <a:pt x="0" y="0"/>
                  </a:moveTo>
                  <a:lnTo>
                    <a:pt x="2217337" y="0"/>
                  </a:lnTo>
                  <a:lnTo>
                    <a:pt x="2217337" y="647257"/>
                  </a:lnTo>
                  <a:lnTo>
                    <a:pt x="0" y="647257"/>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2313056" y="2080358"/>
            <a:ext cx="14556892" cy="7689736"/>
          </a:xfrm>
          <a:prstGeom prst="rect">
            <a:avLst/>
          </a:prstGeom>
        </p:spPr>
      </p:pic>
      <p:sp>
        <p:nvSpPr>
          <p:cNvPr name="TextBox 5" id="5"/>
          <p:cNvSpPr txBox="true"/>
          <p:nvPr/>
        </p:nvSpPr>
        <p:spPr>
          <a:xfrm rot="0">
            <a:off x="1638057" y="1114425"/>
            <a:ext cx="5859202" cy="612141"/>
          </a:xfrm>
          <a:prstGeom prst="rect">
            <a:avLst/>
          </a:prstGeom>
        </p:spPr>
        <p:txBody>
          <a:bodyPr anchor="t" rtlCol="false" tIns="0" lIns="0" bIns="0" rIns="0">
            <a:spAutoFit/>
          </a:bodyPr>
          <a:lstStyle/>
          <a:p>
            <a:pPr>
              <a:lnSpc>
                <a:spcPts val="4600"/>
              </a:lnSpc>
            </a:pPr>
            <a:r>
              <a:rPr lang="en-US" sz="4600">
                <a:solidFill>
                  <a:srgbClr val="5773B8"/>
                </a:solidFill>
                <a:latin typeface="Gliker SemiBold"/>
              </a:rPr>
              <a:t>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DAFhYX1ACL8</dc:identifier>
  <dcterms:modified xsi:type="dcterms:W3CDTF">2011-08-01T06:04:30Z</dcterms:modified>
  <cp:revision>1</cp:revision>
  <dc:title>Employee Attrition Analysis</dc:title>
</cp:coreProperties>
</file>