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Montserrat Bold" panose="020B0604020202020204" charset="0"/>
      <p:regular r:id="rId15"/>
    </p:embeddedFont>
    <p:embeddedFont>
      <p:font typeface="Montserrat Semi-Bold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116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0.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0BCC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697732" y="688588"/>
            <a:ext cx="7111660" cy="8909824"/>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628900" y="313703"/>
            <a:ext cx="7315200" cy="2261062"/>
          </a:xfrm>
          <a:prstGeom prst="rect">
            <a:avLst/>
          </a:prstGeom>
        </p:spPr>
      </p:pic>
      <p:sp>
        <p:nvSpPr>
          <p:cNvPr id="4" name="TextBox 4"/>
          <p:cNvSpPr txBox="1"/>
          <p:nvPr/>
        </p:nvSpPr>
        <p:spPr>
          <a:xfrm>
            <a:off x="1598570" y="3555467"/>
            <a:ext cx="7420268" cy="4682474"/>
          </a:xfrm>
          <a:prstGeom prst="rect">
            <a:avLst/>
          </a:prstGeom>
        </p:spPr>
        <p:txBody>
          <a:bodyPr lIns="0" tIns="0" rIns="0" bIns="0" rtlCol="0" anchor="t">
            <a:spAutoFit/>
          </a:bodyPr>
          <a:lstStyle/>
          <a:p>
            <a:pPr>
              <a:lnSpc>
                <a:spcPts val="9029"/>
              </a:lnSpc>
            </a:pPr>
            <a:r>
              <a:rPr lang="en-US" sz="10499">
                <a:solidFill>
                  <a:srgbClr val="231F20"/>
                </a:solidFill>
                <a:latin typeface="Montserrat Semi-Bold Bold"/>
              </a:rPr>
              <a:t>FIFA World Cup 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0BCC2"/>
        </a:solidFill>
        <a:effectLst/>
      </p:bgPr>
    </p:bg>
    <p:spTree>
      <p:nvGrpSpPr>
        <p:cNvPr id="1" name=""/>
        <p:cNvGrpSpPr/>
        <p:nvPr/>
      </p:nvGrpSpPr>
      <p:grpSpPr>
        <a:xfrm>
          <a:off x="0" y="0"/>
          <a:ext cx="0" cy="0"/>
          <a:chOff x="0" y="0"/>
          <a:chExt cx="0" cy="0"/>
        </a:xfrm>
      </p:grpSpPr>
      <p:sp>
        <p:nvSpPr>
          <p:cNvPr id="2" name="TextBox 2"/>
          <p:cNvSpPr txBox="1"/>
          <p:nvPr/>
        </p:nvSpPr>
        <p:spPr>
          <a:xfrm>
            <a:off x="1286972" y="991285"/>
            <a:ext cx="7857028" cy="1000893"/>
          </a:xfrm>
          <a:prstGeom prst="rect">
            <a:avLst/>
          </a:prstGeom>
        </p:spPr>
        <p:txBody>
          <a:bodyPr lIns="0" tIns="0" rIns="0" bIns="0" rtlCol="0" anchor="t">
            <a:spAutoFit/>
          </a:bodyPr>
          <a:lstStyle/>
          <a:p>
            <a:pPr>
              <a:lnSpc>
                <a:spcPts val="7224"/>
              </a:lnSpc>
            </a:pPr>
            <a:r>
              <a:rPr lang="en-US" sz="8400">
                <a:solidFill>
                  <a:srgbClr val="2E333D"/>
                </a:solidFill>
                <a:latin typeface="Montserrat Semi-Bold Bold"/>
              </a:rPr>
              <a:t>Introduction</a:t>
            </a:r>
          </a:p>
        </p:txBody>
      </p:sp>
      <p:sp>
        <p:nvSpPr>
          <p:cNvPr id="3" name="TextBox 3"/>
          <p:cNvSpPr txBox="1"/>
          <p:nvPr/>
        </p:nvSpPr>
        <p:spPr>
          <a:xfrm>
            <a:off x="2853745" y="2638425"/>
            <a:ext cx="11761639" cy="5019675"/>
          </a:xfrm>
          <a:prstGeom prst="rect">
            <a:avLst/>
          </a:prstGeom>
        </p:spPr>
        <p:txBody>
          <a:bodyPr lIns="0" tIns="0" rIns="0" bIns="0" rtlCol="0" anchor="t">
            <a:spAutoFit/>
          </a:bodyPr>
          <a:lstStyle/>
          <a:p>
            <a:pPr algn="just">
              <a:lnSpc>
                <a:spcPts val="3359"/>
              </a:lnSpc>
            </a:pPr>
            <a:r>
              <a:rPr lang="en-US" sz="2799" spc="2">
                <a:solidFill>
                  <a:srgbClr val="E8EDEE"/>
                </a:solidFill>
                <a:latin typeface="Montserrat Bold"/>
              </a:rPr>
              <a:t>The FIFA World Cup is a prestigious football tournament that brings together the best football-playing nations from around the world. This analysis aims to uncover key metrics and factors that influence a team's chances of winning the World Cup, using data from the World Cups dataset and the World Cup Matches dataset. Specifically, this report will analyze the following topics: match outcomes by home and away teams, number of goals per country, which countries have won the cup, stadiums with the highest average attendance, goals per team per World Cup, qualified teams, goals, and matches played by teams per year, number of goals per country, and most number of World Cup wins.</a:t>
            </a:r>
          </a:p>
        </p:txBody>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174012" y="3763333"/>
            <a:ext cx="7111660" cy="8909824"/>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76385" y="4033599"/>
            <a:ext cx="7111660" cy="89098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0BCC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507597" y="-425861"/>
            <a:ext cx="7272806" cy="1454561"/>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507597" y="9559719"/>
            <a:ext cx="7272806" cy="1454561"/>
          </a:xfrm>
          <a:prstGeom prst="rect">
            <a:avLst/>
          </a:prstGeom>
        </p:spPr>
      </p:pic>
      <p:sp>
        <p:nvSpPr>
          <p:cNvPr id="4" name="TextBox 4"/>
          <p:cNvSpPr txBox="1"/>
          <p:nvPr/>
        </p:nvSpPr>
        <p:spPr>
          <a:xfrm>
            <a:off x="4044834" y="1304925"/>
            <a:ext cx="10198332" cy="1000893"/>
          </a:xfrm>
          <a:prstGeom prst="rect">
            <a:avLst/>
          </a:prstGeom>
        </p:spPr>
        <p:txBody>
          <a:bodyPr lIns="0" tIns="0" rIns="0" bIns="0" rtlCol="0" anchor="t">
            <a:spAutoFit/>
          </a:bodyPr>
          <a:lstStyle/>
          <a:p>
            <a:pPr algn="ctr">
              <a:lnSpc>
                <a:spcPts val="7224"/>
              </a:lnSpc>
            </a:pPr>
            <a:r>
              <a:rPr lang="en-US" sz="8400">
                <a:solidFill>
                  <a:srgbClr val="231F20"/>
                </a:solidFill>
                <a:latin typeface="Montserrat Semi-Bold Bold"/>
              </a:rPr>
              <a:t>Details of Data</a:t>
            </a:r>
          </a:p>
        </p:txBody>
      </p:sp>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284611" y="-5319955"/>
            <a:ext cx="7111660" cy="8909824"/>
          </a:xfrm>
          <a:prstGeom prst="rect">
            <a:avLst/>
          </a:prstGeom>
        </p:spPr>
      </p:pic>
      <p:pic>
        <p:nvPicPr>
          <p:cNvPr id="6" name="Picture 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995996" y="301419"/>
            <a:ext cx="7315200" cy="2261062"/>
          </a:xfrm>
          <a:prstGeom prst="rect">
            <a:avLst/>
          </a:prstGeom>
        </p:spPr>
      </p:pic>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2739161" y="9559719"/>
            <a:ext cx="7315200" cy="691619"/>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3459906" y="9595381"/>
            <a:ext cx="7315200" cy="691619"/>
          </a:xfrm>
          <a:prstGeom prst="rect">
            <a:avLst/>
          </a:prstGeom>
        </p:spPr>
      </p:pic>
      <p:sp>
        <p:nvSpPr>
          <p:cNvPr id="9" name="TextBox 9"/>
          <p:cNvSpPr txBox="1"/>
          <p:nvPr/>
        </p:nvSpPr>
        <p:spPr>
          <a:xfrm>
            <a:off x="2764181" y="2927375"/>
            <a:ext cx="12759637" cy="6276975"/>
          </a:xfrm>
          <a:prstGeom prst="rect">
            <a:avLst/>
          </a:prstGeom>
        </p:spPr>
        <p:txBody>
          <a:bodyPr lIns="0" tIns="0" rIns="0" bIns="0" rtlCol="0" anchor="t">
            <a:spAutoFit/>
          </a:bodyPr>
          <a:lstStyle/>
          <a:p>
            <a:pPr marL="604519" lvl="1" indent="-302260" algn="just">
              <a:lnSpc>
                <a:spcPts val="3359"/>
              </a:lnSpc>
              <a:buFont typeface="Arial"/>
              <a:buChar char="•"/>
            </a:pPr>
            <a:r>
              <a:rPr lang="en-US" sz="2799" spc="2">
                <a:solidFill>
                  <a:srgbClr val="E8EDEE"/>
                </a:solidFill>
                <a:latin typeface="Montserrat Bold"/>
              </a:rPr>
              <a:t>The data was obtained from Kaggle, a data science community and platform that provides access to a wide range of datasets for analysis.</a:t>
            </a:r>
          </a:p>
          <a:p>
            <a:pPr marL="604519" lvl="1" indent="-302260" algn="just">
              <a:lnSpc>
                <a:spcPts val="3359"/>
              </a:lnSpc>
              <a:buFont typeface="Arial"/>
              <a:buChar char="•"/>
            </a:pPr>
            <a:r>
              <a:rPr lang="en-US" sz="2799" spc="2">
                <a:solidFill>
                  <a:srgbClr val="E8EDEE"/>
                </a:solidFill>
                <a:latin typeface="Montserrat Bold"/>
              </a:rPr>
              <a:t>Python was used to analyze the data, which allowed for the use of various data analysis libraries to preprocess and analyze the data.</a:t>
            </a:r>
          </a:p>
          <a:p>
            <a:pPr marL="604519" lvl="1" indent="-302260" algn="just">
              <a:lnSpc>
                <a:spcPts val="3359"/>
              </a:lnSpc>
              <a:buFont typeface="Arial"/>
              <a:buChar char="•"/>
            </a:pPr>
            <a:r>
              <a:rPr lang="en-US" sz="2799" spc="2">
                <a:solidFill>
                  <a:srgbClr val="E8EDEE"/>
                </a:solidFill>
                <a:latin typeface="Montserrat Bold"/>
              </a:rPr>
              <a:t>The analysis involved various statistical and data visualization techniques, such as data cleaning, data aggregation, and data visualization, to gain insights into the data.</a:t>
            </a:r>
          </a:p>
          <a:p>
            <a:pPr marL="604519" lvl="1" indent="-302260" algn="just">
              <a:lnSpc>
                <a:spcPts val="3359"/>
              </a:lnSpc>
              <a:buFont typeface="Arial"/>
              <a:buChar char="•"/>
            </a:pPr>
            <a:r>
              <a:rPr lang="en-US" sz="2799" spc="2">
                <a:solidFill>
                  <a:srgbClr val="E8EDEE"/>
                </a:solidFill>
                <a:latin typeface="Montserrat Bold"/>
              </a:rPr>
              <a:t>The data had some limitations, such as missing data or inaccuracies, but these were addressed through careful preprocessing and analysis.</a:t>
            </a:r>
          </a:p>
          <a:p>
            <a:pPr marL="604519" lvl="1" indent="-302260" algn="just">
              <a:lnSpc>
                <a:spcPts val="3359"/>
              </a:lnSpc>
              <a:buFont typeface="Arial"/>
              <a:buChar char="•"/>
            </a:pPr>
            <a:r>
              <a:rPr lang="en-US" sz="2799" spc="2">
                <a:solidFill>
                  <a:srgbClr val="E8EDEE"/>
                </a:solidFill>
                <a:latin typeface="Montserrat Bold"/>
              </a:rPr>
              <a:t>The analysis provides valuable insights into the history and trends of the FIFA World Cup, and can inform further research and analysis in the field of football analytics.</a:t>
            </a:r>
          </a:p>
          <a:p>
            <a:pPr algn="just">
              <a:lnSpc>
                <a:spcPts val="3359"/>
              </a:lnSpc>
            </a:pPr>
            <a:endParaRPr lang="en-US" sz="2799" spc="2">
              <a:solidFill>
                <a:srgbClr val="E8EDEE"/>
              </a:solidFill>
              <a:latin typeface="Montserrat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0BCC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176340" y="-4963116"/>
            <a:ext cx="7111660" cy="8909824"/>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106034" y="6690210"/>
            <a:ext cx="6823428" cy="5136180"/>
          </a:xfrm>
          <a:prstGeom prst="rect">
            <a:avLst/>
          </a:prstGeom>
        </p:spPr>
      </p:pic>
      <p:pic>
        <p:nvPicPr>
          <p:cNvPr id="4" name="Picture 4"/>
          <p:cNvPicPr>
            <a:picLocks noChangeAspect="1"/>
          </p:cNvPicPr>
          <p:nvPr/>
        </p:nvPicPr>
        <p:blipFill>
          <a:blip r:embed="rId6"/>
          <a:srcRect/>
          <a:stretch>
            <a:fillRect/>
          </a:stretch>
        </p:blipFill>
        <p:spPr>
          <a:xfrm>
            <a:off x="7493373" y="576068"/>
            <a:ext cx="9879078" cy="9094806"/>
          </a:xfrm>
          <a:prstGeom prst="rect">
            <a:avLst/>
          </a:prstGeom>
        </p:spPr>
      </p:pic>
      <p:sp>
        <p:nvSpPr>
          <p:cNvPr id="5" name="TextBox 5"/>
          <p:cNvSpPr txBox="1"/>
          <p:nvPr/>
        </p:nvSpPr>
        <p:spPr>
          <a:xfrm>
            <a:off x="1221735" y="1545865"/>
            <a:ext cx="6271638" cy="3362325"/>
          </a:xfrm>
          <a:prstGeom prst="rect">
            <a:avLst/>
          </a:prstGeom>
        </p:spPr>
        <p:txBody>
          <a:bodyPr lIns="0" tIns="0" rIns="0" bIns="0" rtlCol="0" anchor="t">
            <a:spAutoFit/>
          </a:bodyPr>
          <a:lstStyle/>
          <a:p>
            <a:pPr>
              <a:lnSpc>
                <a:spcPts val="6450"/>
              </a:lnSpc>
            </a:pPr>
            <a:r>
              <a:rPr lang="en-US" sz="7500">
                <a:solidFill>
                  <a:srgbClr val="100F0D"/>
                </a:solidFill>
                <a:latin typeface="Montserrat Semi-Bold Bold"/>
              </a:rPr>
              <a:t>Most Number of World Cup Winning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0BCC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176340" y="-4963116"/>
            <a:ext cx="7111660" cy="8909824"/>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106034" y="6690210"/>
            <a:ext cx="6823428" cy="5136180"/>
          </a:xfrm>
          <a:prstGeom prst="rect">
            <a:avLst/>
          </a:prstGeom>
        </p:spPr>
      </p:pic>
      <p:pic>
        <p:nvPicPr>
          <p:cNvPr id="4" name="Picture 4"/>
          <p:cNvPicPr>
            <a:picLocks noChangeAspect="1"/>
          </p:cNvPicPr>
          <p:nvPr/>
        </p:nvPicPr>
        <p:blipFill>
          <a:blip r:embed="rId6"/>
          <a:srcRect/>
          <a:stretch>
            <a:fillRect/>
          </a:stretch>
        </p:blipFill>
        <p:spPr>
          <a:xfrm>
            <a:off x="7493373" y="592680"/>
            <a:ext cx="9604956" cy="9101640"/>
          </a:xfrm>
          <a:prstGeom prst="rect">
            <a:avLst/>
          </a:prstGeom>
        </p:spPr>
      </p:pic>
      <p:sp>
        <p:nvSpPr>
          <p:cNvPr id="5" name="TextBox 5"/>
          <p:cNvSpPr txBox="1"/>
          <p:nvPr/>
        </p:nvSpPr>
        <p:spPr>
          <a:xfrm>
            <a:off x="1221735" y="1545865"/>
            <a:ext cx="6271638" cy="2543175"/>
          </a:xfrm>
          <a:prstGeom prst="rect">
            <a:avLst/>
          </a:prstGeom>
        </p:spPr>
        <p:txBody>
          <a:bodyPr lIns="0" tIns="0" rIns="0" bIns="0" rtlCol="0" anchor="t">
            <a:spAutoFit/>
          </a:bodyPr>
          <a:lstStyle/>
          <a:p>
            <a:pPr>
              <a:lnSpc>
                <a:spcPts val="6450"/>
              </a:lnSpc>
            </a:pPr>
            <a:r>
              <a:rPr lang="en-US" sz="7500">
                <a:solidFill>
                  <a:srgbClr val="100F0D"/>
                </a:solidFill>
                <a:latin typeface="Montserrat Semi-Bold Bold"/>
              </a:rPr>
              <a:t>Number of Goal per Country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0BCC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176340" y="-4963116"/>
            <a:ext cx="7111660" cy="8909824"/>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106034" y="6690210"/>
            <a:ext cx="6823428" cy="5136180"/>
          </a:xfrm>
          <a:prstGeom prst="rect">
            <a:avLst/>
          </a:prstGeom>
        </p:spPr>
      </p:pic>
      <p:pic>
        <p:nvPicPr>
          <p:cNvPr id="4" name="Picture 4"/>
          <p:cNvPicPr>
            <a:picLocks noChangeAspect="1"/>
          </p:cNvPicPr>
          <p:nvPr/>
        </p:nvPicPr>
        <p:blipFill>
          <a:blip r:embed="rId6"/>
          <a:srcRect t="358" r="716" b="358"/>
          <a:stretch>
            <a:fillRect/>
          </a:stretch>
        </p:blipFill>
        <p:spPr>
          <a:xfrm>
            <a:off x="1709076" y="2147176"/>
            <a:ext cx="6823427" cy="3295981"/>
          </a:xfrm>
          <a:prstGeom prst="rect">
            <a:avLst/>
          </a:prstGeom>
        </p:spPr>
      </p:pic>
      <p:pic>
        <p:nvPicPr>
          <p:cNvPr id="5" name="Picture 5"/>
          <p:cNvPicPr>
            <a:picLocks noChangeAspect="1"/>
          </p:cNvPicPr>
          <p:nvPr/>
        </p:nvPicPr>
        <p:blipFill>
          <a:blip r:embed="rId7"/>
          <a:srcRect t="7424" r="1412"/>
          <a:stretch>
            <a:fillRect/>
          </a:stretch>
        </p:blipFill>
        <p:spPr>
          <a:xfrm>
            <a:off x="10209260" y="2147176"/>
            <a:ext cx="6021340" cy="3295981"/>
          </a:xfrm>
          <a:prstGeom prst="rect">
            <a:avLst/>
          </a:prstGeom>
        </p:spPr>
      </p:pic>
      <p:pic>
        <p:nvPicPr>
          <p:cNvPr id="6" name="Picture 6"/>
          <p:cNvPicPr>
            <a:picLocks noChangeAspect="1"/>
          </p:cNvPicPr>
          <p:nvPr/>
        </p:nvPicPr>
        <p:blipFill>
          <a:blip r:embed="rId8"/>
          <a:srcRect/>
          <a:stretch>
            <a:fillRect/>
          </a:stretch>
        </p:blipFill>
        <p:spPr>
          <a:xfrm>
            <a:off x="10223547" y="5981700"/>
            <a:ext cx="6007053" cy="3983825"/>
          </a:xfrm>
          <a:prstGeom prst="rect">
            <a:avLst/>
          </a:prstGeom>
        </p:spPr>
      </p:pic>
      <p:pic>
        <p:nvPicPr>
          <p:cNvPr id="7" name="Picture 7"/>
          <p:cNvPicPr>
            <a:picLocks noChangeAspect="1"/>
          </p:cNvPicPr>
          <p:nvPr/>
        </p:nvPicPr>
        <p:blipFill>
          <a:blip r:embed="rId9"/>
          <a:srcRect/>
          <a:stretch>
            <a:fillRect/>
          </a:stretch>
        </p:blipFill>
        <p:spPr>
          <a:xfrm>
            <a:off x="1711418" y="5981700"/>
            <a:ext cx="6821086" cy="3983825"/>
          </a:xfrm>
          <a:prstGeom prst="rect">
            <a:avLst/>
          </a:prstGeom>
        </p:spPr>
      </p:pic>
      <p:sp>
        <p:nvSpPr>
          <p:cNvPr id="8" name="TextBox 8"/>
          <p:cNvSpPr txBox="1"/>
          <p:nvPr/>
        </p:nvSpPr>
        <p:spPr>
          <a:xfrm>
            <a:off x="304800" y="321475"/>
            <a:ext cx="4982315" cy="1477328"/>
          </a:xfrm>
          <a:prstGeom prst="rect">
            <a:avLst/>
          </a:prstGeom>
        </p:spPr>
        <p:txBody>
          <a:bodyPr wrap="square" lIns="0" tIns="0" rIns="0" bIns="0" rtlCol="0" anchor="t">
            <a:spAutoFit/>
          </a:bodyPr>
          <a:lstStyle/>
          <a:p>
            <a:r>
              <a:rPr lang="en-US" sz="3200" dirty="0">
                <a:solidFill>
                  <a:srgbClr val="100F0D"/>
                </a:solidFill>
                <a:latin typeface="Montserrat Semi-Bold Bold"/>
              </a:rPr>
              <a:t>Qualified Teams, Goals, and Matches Played by Teams Per Year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0BCC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176340" y="-4963116"/>
            <a:ext cx="7111660" cy="8909824"/>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106034" y="6690210"/>
            <a:ext cx="6823428" cy="5136180"/>
          </a:xfrm>
          <a:prstGeom prst="rect">
            <a:avLst/>
          </a:prstGeom>
        </p:spPr>
      </p:pic>
      <p:pic>
        <p:nvPicPr>
          <p:cNvPr id="4" name="Picture 4"/>
          <p:cNvPicPr>
            <a:picLocks noChangeAspect="1"/>
          </p:cNvPicPr>
          <p:nvPr/>
        </p:nvPicPr>
        <p:blipFill>
          <a:blip r:embed="rId6"/>
          <a:srcRect/>
          <a:stretch>
            <a:fillRect/>
          </a:stretch>
        </p:blipFill>
        <p:spPr>
          <a:xfrm>
            <a:off x="6450304" y="1546662"/>
            <a:ext cx="11017126" cy="6118909"/>
          </a:xfrm>
          <a:prstGeom prst="rect">
            <a:avLst/>
          </a:prstGeom>
        </p:spPr>
      </p:pic>
      <p:sp>
        <p:nvSpPr>
          <p:cNvPr id="5" name="TextBox 5"/>
          <p:cNvSpPr txBox="1"/>
          <p:nvPr/>
        </p:nvSpPr>
        <p:spPr>
          <a:xfrm>
            <a:off x="1221735" y="1545865"/>
            <a:ext cx="6271638" cy="3362325"/>
          </a:xfrm>
          <a:prstGeom prst="rect">
            <a:avLst/>
          </a:prstGeom>
        </p:spPr>
        <p:txBody>
          <a:bodyPr lIns="0" tIns="0" rIns="0" bIns="0" rtlCol="0" anchor="t">
            <a:spAutoFit/>
          </a:bodyPr>
          <a:lstStyle/>
          <a:p>
            <a:pPr>
              <a:lnSpc>
                <a:spcPts val="6450"/>
              </a:lnSpc>
            </a:pPr>
            <a:r>
              <a:rPr lang="en-US" sz="7500">
                <a:solidFill>
                  <a:srgbClr val="100F0D"/>
                </a:solidFill>
                <a:latin typeface="Montserrat Semi-Bold Bold"/>
              </a:rPr>
              <a:t>Which countries had won the cup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0BCC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176340" y="-4963116"/>
            <a:ext cx="7111660" cy="8909824"/>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106034" y="6690210"/>
            <a:ext cx="6823428" cy="5136180"/>
          </a:xfrm>
          <a:prstGeom prst="rect">
            <a:avLst/>
          </a:prstGeom>
        </p:spPr>
      </p:pic>
      <p:pic>
        <p:nvPicPr>
          <p:cNvPr id="4" name="Picture 4"/>
          <p:cNvPicPr>
            <a:picLocks noChangeAspect="1"/>
          </p:cNvPicPr>
          <p:nvPr/>
        </p:nvPicPr>
        <p:blipFill>
          <a:blip r:embed="rId6"/>
          <a:srcRect/>
          <a:stretch>
            <a:fillRect/>
          </a:stretch>
        </p:blipFill>
        <p:spPr>
          <a:xfrm>
            <a:off x="7493373" y="1307740"/>
            <a:ext cx="9765927" cy="7182963"/>
          </a:xfrm>
          <a:prstGeom prst="rect">
            <a:avLst/>
          </a:prstGeom>
        </p:spPr>
      </p:pic>
      <p:sp>
        <p:nvSpPr>
          <p:cNvPr id="5" name="TextBox 5"/>
          <p:cNvSpPr txBox="1"/>
          <p:nvPr/>
        </p:nvSpPr>
        <p:spPr>
          <a:xfrm>
            <a:off x="1221735" y="1545865"/>
            <a:ext cx="6271638" cy="3362325"/>
          </a:xfrm>
          <a:prstGeom prst="rect">
            <a:avLst/>
          </a:prstGeom>
        </p:spPr>
        <p:txBody>
          <a:bodyPr lIns="0" tIns="0" rIns="0" bIns="0" rtlCol="0" anchor="t">
            <a:spAutoFit/>
          </a:bodyPr>
          <a:lstStyle/>
          <a:p>
            <a:pPr>
              <a:lnSpc>
                <a:spcPts val="6450"/>
              </a:lnSpc>
            </a:pPr>
            <a:r>
              <a:rPr lang="en-US" sz="7500">
                <a:solidFill>
                  <a:srgbClr val="100F0D"/>
                </a:solidFill>
                <a:latin typeface="Montserrat Semi-Bold Bold"/>
              </a:rPr>
              <a:t>Match outcome by home and away teams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0BCC2"/>
        </a:solidFill>
        <a:effectLst/>
      </p:bgPr>
    </p:bg>
    <p:spTree>
      <p:nvGrpSpPr>
        <p:cNvPr id="1" name=""/>
        <p:cNvGrpSpPr/>
        <p:nvPr/>
      </p:nvGrpSpPr>
      <p:grpSpPr>
        <a:xfrm>
          <a:off x="0" y="0"/>
          <a:ext cx="0" cy="0"/>
          <a:chOff x="0" y="0"/>
          <a:chExt cx="0" cy="0"/>
        </a:xfrm>
      </p:grpSpPr>
      <p:sp>
        <p:nvSpPr>
          <p:cNvPr id="2" name="TextBox 2"/>
          <p:cNvSpPr txBox="1"/>
          <p:nvPr/>
        </p:nvSpPr>
        <p:spPr>
          <a:xfrm>
            <a:off x="2331373" y="3970094"/>
            <a:ext cx="5651356" cy="2737336"/>
          </a:xfrm>
          <a:prstGeom prst="rect">
            <a:avLst/>
          </a:prstGeom>
        </p:spPr>
        <p:txBody>
          <a:bodyPr lIns="0" tIns="0" rIns="0" bIns="0" rtlCol="0" anchor="t">
            <a:spAutoFit/>
          </a:bodyPr>
          <a:lstStyle/>
          <a:p>
            <a:pPr>
              <a:lnSpc>
                <a:spcPts val="10320"/>
              </a:lnSpc>
            </a:pPr>
            <a:r>
              <a:rPr lang="en-US" sz="12000">
                <a:solidFill>
                  <a:srgbClr val="2E333D"/>
                </a:solidFill>
                <a:latin typeface="Montserrat Semi-Bold Bold"/>
              </a:rPr>
              <a:t>Thank You</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735207" y="5087300"/>
            <a:ext cx="9451108" cy="7114107"/>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flipV="1">
            <a:off x="7607722" y="-4041436"/>
            <a:ext cx="7111660" cy="8909824"/>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flipV="1">
            <a:off x="-3376385" y="-5536100"/>
            <a:ext cx="7111660" cy="890982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306</Words>
  <Application>Microsoft Office PowerPoint</Application>
  <PresentationFormat>Custom</PresentationFormat>
  <Paragraphs>15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Arial</vt:lpstr>
      <vt:lpstr>Montserrat Bold</vt:lpstr>
      <vt:lpstr>Montserrat Semi-Bold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 World Cup Analysis</dc:title>
  <cp:lastModifiedBy>Sagar Aute</cp:lastModifiedBy>
  <cp:revision>2</cp:revision>
  <dcterms:created xsi:type="dcterms:W3CDTF">2006-08-16T00:00:00Z</dcterms:created>
  <dcterms:modified xsi:type="dcterms:W3CDTF">2023-04-27T18:14:53Z</dcterms:modified>
  <dc:identifier>DAFhUS4DT6Q</dc:identifier>
</cp:coreProperties>
</file>